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61" r:id="rId2"/>
  </p:sldMasterIdLst>
  <p:notesMasterIdLst>
    <p:notesMasterId r:id="rId120"/>
  </p:notesMasterIdLst>
  <p:handoutMasterIdLst>
    <p:handoutMasterId r:id="rId121"/>
  </p:handoutMasterIdLst>
  <p:sldIdLst>
    <p:sldId id="552" r:id="rId3"/>
    <p:sldId id="651" r:id="rId4"/>
    <p:sldId id="685" r:id="rId5"/>
    <p:sldId id="652" r:id="rId6"/>
    <p:sldId id="666" r:id="rId7"/>
    <p:sldId id="661" r:id="rId8"/>
    <p:sldId id="663" r:id="rId9"/>
    <p:sldId id="662" r:id="rId10"/>
    <p:sldId id="653" r:id="rId11"/>
    <p:sldId id="665" r:id="rId12"/>
    <p:sldId id="660" r:id="rId13"/>
    <p:sldId id="659" r:id="rId14"/>
    <p:sldId id="664" r:id="rId15"/>
    <p:sldId id="658" r:id="rId16"/>
    <p:sldId id="657" r:id="rId17"/>
    <p:sldId id="667" r:id="rId18"/>
    <p:sldId id="656" r:id="rId19"/>
    <p:sldId id="669" r:id="rId20"/>
    <p:sldId id="671" r:id="rId21"/>
    <p:sldId id="672" r:id="rId22"/>
    <p:sldId id="676" r:id="rId23"/>
    <p:sldId id="670" r:id="rId24"/>
    <p:sldId id="675" r:id="rId25"/>
    <p:sldId id="693" r:id="rId26"/>
    <p:sldId id="678" r:id="rId27"/>
    <p:sldId id="687" r:id="rId28"/>
    <p:sldId id="705" r:id="rId29"/>
    <p:sldId id="674" r:id="rId30"/>
    <p:sldId id="681" r:id="rId31"/>
    <p:sldId id="682" r:id="rId32"/>
    <p:sldId id="684" r:id="rId33"/>
    <p:sldId id="706" r:id="rId34"/>
    <p:sldId id="683" r:id="rId35"/>
    <p:sldId id="691" r:id="rId36"/>
    <p:sldId id="702" r:id="rId37"/>
    <p:sldId id="704" r:id="rId38"/>
    <p:sldId id="688" r:id="rId39"/>
    <p:sldId id="686" r:id="rId40"/>
    <p:sldId id="689" r:id="rId41"/>
    <p:sldId id="712" r:id="rId42"/>
    <p:sldId id="680" r:id="rId43"/>
    <p:sldId id="679" r:id="rId44"/>
    <p:sldId id="673" r:id="rId45"/>
    <p:sldId id="707" r:id="rId46"/>
    <p:sldId id="692" r:id="rId47"/>
    <p:sldId id="698" r:id="rId48"/>
    <p:sldId id="700" r:id="rId49"/>
    <p:sldId id="701" r:id="rId50"/>
    <p:sldId id="668" r:id="rId51"/>
    <p:sldId id="713" r:id="rId52"/>
    <p:sldId id="697" r:id="rId53"/>
    <p:sldId id="696" r:id="rId54"/>
    <p:sldId id="695" r:id="rId55"/>
    <p:sldId id="699" r:id="rId56"/>
    <p:sldId id="342" r:id="rId57"/>
    <p:sldId id="343" r:id="rId58"/>
    <p:sldId id="344" r:id="rId59"/>
    <p:sldId id="345" r:id="rId60"/>
    <p:sldId id="346" r:id="rId61"/>
    <p:sldId id="708" r:id="rId62"/>
    <p:sldId id="709" r:id="rId63"/>
    <p:sldId id="710" r:id="rId64"/>
    <p:sldId id="717" r:id="rId65"/>
    <p:sldId id="714" r:id="rId66"/>
    <p:sldId id="348" r:id="rId67"/>
    <p:sldId id="349" r:id="rId68"/>
    <p:sldId id="350" r:id="rId69"/>
    <p:sldId id="351" r:id="rId70"/>
    <p:sldId id="352" r:id="rId71"/>
    <p:sldId id="354" r:id="rId72"/>
    <p:sldId id="355" r:id="rId73"/>
    <p:sldId id="356" r:id="rId74"/>
    <p:sldId id="718" r:id="rId75"/>
    <p:sldId id="357" r:id="rId76"/>
    <p:sldId id="711" r:id="rId77"/>
    <p:sldId id="715" r:id="rId78"/>
    <p:sldId id="716" r:id="rId79"/>
    <p:sldId id="729" r:id="rId80"/>
    <p:sldId id="719" r:id="rId81"/>
    <p:sldId id="720" r:id="rId82"/>
    <p:sldId id="721" r:id="rId83"/>
    <p:sldId id="347" r:id="rId84"/>
    <p:sldId id="722" r:id="rId85"/>
    <p:sldId id="723" r:id="rId86"/>
    <p:sldId id="724" r:id="rId87"/>
    <p:sldId id="725" r:id="rId88"/>
    <p:sldId id="353" r:id="rId89"/>
    <p:sldId id="726" r:id="rId90"/>
    <p:sldId id="727" r:id="rId91"/>
    <p:sldId id="359" r:id="rId92"/>
    <p:sldId id="728" r:id="rId93"/>
    <p:sldId id="360" r:id="rId94"/>
    <p:sldId id="730" r:id="rId95"/>
    <p:sldId id="731" r:id="rId96"/>
    <p:sldId id="744" r:id="rId97"/>
    <p:sldId id="745" r:id="rId98"/>
    <p:sldId id="751" r:id="rId99"/>
    <p:sldId id="256" r:id="rId100"/>
    <p:sldId id="326" r:id="rId101"/>
    <p:sldId id="732" r:id="rId102"/>
    <p:sldId id="746" r:id="rId103"/>
    <p:sldId id="733" r:id="rId104"/>
    <p:sldId id="734" r:id="rId105"/>
    <p:sldId id="747" r:id="rId106"/>
    <p:sldId id="748" r:id="rId107"/>
    <p:sldId id="749" r:id="rId108"/>
    <p:sldId id="750" r:id="rId109"/>
    <p:sldId id="735" r:id="rId110"/>
    <p:sldId id="736" r:id="rId111"/>
    <p:sldId id="737" r:id="rId112"/>
    <p:sldId id="738" r:id="rId113"/>
    <p:sldId id="739" r:id="rId114"/>
    <p:sldId id="740" r:id="rId115"/>
    <p:sldId id="741" r:id="rId116"/>
    <p:sldId id="742" r:id="rId117"/>
    <p:sldId id="358" r:id="rId118"/>
    <p:sldId id="648" r:id="rId119"/>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essoicYVH+xoaCuPDeBjNQ==" hashData="pXO0yzlEj04tfY48W/wIcOF+oMdfHaVeN4byYkIkXN48EOnb/EB+G63BIAh/leBouh+7zW2BlSOnMzuWvqih1w=="/>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0AFF"/>
    <a:srgbClr val="2121FF"/>
    <a:srgbClr val="FFFFFF"/>
    <a:srgbClr val="3A1D64"/>
    <a:srgbClr val="009FF5"/>
    <a:srgbClr val="00AFF5"/>
    <a:srgbClr val="A41F57"/>
    <a:srgbClr val="98CE00"/>
    <a:srgbClr val="BC4749"/>
    <a:srgbClr val="2CF6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86" autoAdjust="0"/>
    <p:restoredTop sz="85487" autoAdjust="0"/>
  </p:normalViewPr>
  <p:slideViewPr>
    <p:cSldViewPr snapToGrid="0">
      <p:cViewPr varScale="1">
        <p:scale>
          <a:sx n="83" d="100"/>
          <a:sy n="83" d="100"/>
        </p:scale>
        <p:origin x="624" y="82"/>
      </p:cViewPr>
      <p:guideLst>
        <p:guide orient="horz" pos="2160"/>
        <p:guide pos="3840"/>
      </p:guideLst>
    </p:cSldViewPr>
  </p:slideViewPr>
  <p:notesTextViewPr>
    <p:cViewPr>
      <p:scale>
        <a:sx n="1" d="1"/>
        <a:sy n="1" d="1"/>
      </p:scale>
      <p:origin x="0" y="0"/>
    </p:cViewPr>
  </p:notesTextViewPr>
  <p:notesViewPr>
    <p:cSldViewPr snapToGrid="0" showGuides="1">
      <p:cViewPr varScale="1">
        <p:scale>
          <a:sx n="99" d="100"/>
          <a:sy n="99" d="100"/>
        </p:scale>
        <p:origin x="1651" y="7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viewProps" Target="view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theme" Target="theme/theme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notesMaster" Target="notesMasters/notesMaster1.xml"/><Relationship Id="rId125"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handoutMaster" Target="handoutMasters/handoutMaster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10AEBE0-C1FB-3439-5CF0-2AD2542AD17A}"/>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8E868B85-2E4C-7451-1A63-A09F8229CEBE}"/>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BEC5948F-159D-456F-B22F-BF5DB0E3A03D}" type="datetimeFigureOut">
              <a:rPr lang="en-IN" smtClean="0"/>
              <a:t>21-03-2024</a:t>
            </a:fld>
            <a:endParaRPr lang="en-IN"/>
          </a:p>
        </p:txBody>
      </p:sp>
      <p:sp>
        <p:nvSpPr>
          <p:cNvPr id="4" name="Footer Placeholder 3">
            <a:extLst>
              <a:ext uri="{FF2B5EF4-FFF2-40B4-BE49-F238E27FC236}">
                <a16:creationId xmlns:a16="http://schemas.microsoft.com/office/drawing/2014/main" id="{55BE5D98-06A6-21C5-AAD8-41B2576A086A}"/>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88F75D6-26C8-7A67-63FC-3C6308A0A8B1}"/>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96BF0D20-F448-4D80-BBD5-4E021DC2B309}" type="slidenum">
              <a:rPr lang="en-IN" smtClean="0"/>
              <a:t>‹#›</a:t>
            </a:fld>
            <a:endParaRPr lang="en-IN"/>
          </a:p>
        </p:txBody>
      </p:sp>
    </p:spTree>
    <p:extLst>
      <p:ext uri="{BB962C8B-B14F-4D97-AF65-F5344CB8AC3E}">
        <p14:creationId xmlns:p14="http://schemas.microsoft.com/office/powerpoint/2010/main" val="984769084"/>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160" userDrawn="1">
          <p15:clr>
            <a:srgbClr val="F26B43"/>
          </p15:clr>
        </p15:guide>
        <p15:guide id="2" pos="2880" userDrawn="1">
          <p15:clr>
            <a:srgbClr val="F26B43"/>
          </p15:clr>
        </p15:guide>
      </p15:sldGuideLst>
    </p:ext>
  </p:extLst>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1-06-15T09:42:53.791"/>
    </inkml:context>
    <inkml:brush xml:id="br0">
      <inkml:brushProperty name="width" value="0.05292" units="cm"/>
      <inkml:brushProperty name="height" value="0.05292" units="cm"/>
      <inkml:brushProperty name="color" value="#0070C0"/>
    </inkml:brush>
  </inkml:definitions>
  <inkml:trace contextRef="#ctx0" brushRef="#br0">14217 8202 0,'18'0'16,"-18"-18"-1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88DD4306-04E0-484B-AAEB-47E61A9B9FA0}" type="datetimeFigureOut">
              <a:rPr lang="en-IN" smtClean="0"/>
              <a:t>21-03-2024</a:t>
            </a:fld>
            <a:endParaRPr lang="en-IN"/>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D4B56BA3-E73D-47A2-AB59-F844AD23E86C}" type="slidenum">
              <a:rPr lang="en-IN" smtClean="0"/>
              <a:t>‹#›</a:t>
            </a:fld>
            <a:endParaRPr lang="en-IN"/>
          </a:p>
        </p:txBody>
      </p:sp>
    </p:spTree>
    <p:extLst>
      <p:ext uri="{BB962C8B-B14F-4D97-AF65-F5344CB8AC3E}">
        <p14:creationId xmlns:p14="http://schemas.microsoft.com/office/powerpoint/2010/main" val="528362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**Monochromaticity:**</a:t>
            </a:r>
          </a:p>
          <a:p>
            <a:r>
              <a:rPr lang="en-US" dirty="0"/>
              <a:t>   - Laser light is highly monochromatic, meaning it consists of a single wavelength or color. This characteristic distinguishes laser light from other sources, such as light bulbs, which emit a broad spectrum of wavelengths.</a:t>
            </a:r>
          </a:p>
          <a:p>
            <a:endParaRPr lang="en-US" dirty="0"/>
          </a:p>
          <a:p>
            <a:r>
              <a:rPr lang="en-US" dirty="0"/>
              <a:t>2. **Coherence:**</a:t>
            </a:r>
          </a:p>
          <a:p>
            <a:r>
              <a:rPr lang="en-US" dirty="0"/>
              <a:t>   - Laser light is coherent, meaning the waves emitted by a laser are in phase with each other. This coherence allows laser light to be focused into a tight beam that maintains its intensity and direction over long distances, making it ideal for applications such as laser cutting and holography.</a:t>
            </a:r>
          </a:p>
          <a:p>
            <a:endParaRPr lang="en-US" dirty="0"/>
          </a:p>
          <a:p>
            <a:r>
              <a:rPr lang="en-US" dirty="0"/>
              <a:t>3. **Directionality:**</a:t>
            </a:r>
          </a:p>
          <a:p>
            <a:r>
              <a:rPr lang="en-US" dirty="0"/>
              <a:t>   - Laser light is highly directional, meaning it travels in a narrow beam with minimal divergence. This property allows laser light to be precisely directed and focused, making it useful for applications such as laser pointers, barcode scanners, and laser surgery.</a:t>
            </a:r>
          </a:p>
          <a:p>
            <a:endParaRPr lang="en-US" dirty="0"/>
          </a:p>
          <a:p>
            <a:r>
              <a:rPr lang="en-US" dirty="0"/>
              <a:t>4. **High Intensity:**</a:t>
            </a:r>
          </a:p>
          <a:p>
            <a:r>
              <a:rPr lang="en-US" dirty="0"/>
              <a:t>   - Laser light is characterized by its high intensity, meaning it carries a large amount of energy per unit area. This property makes laser light capable of producing intense heat or light output, allowing it to be used in applications such as laser welding, laser engraving, and laser therapy.</a:t>
            </a:r>
          </a:p>
          <a:p>
            <a:endParaRPr lang="en-US" dirty="0"/>
          </a:p>
          <a:p>
            <a:r>
              <a:rPr lang="en-US" dirty="0"/>
              <a:t>5. **Polarization:**</a:t>
            </a:r>
          </a:p>
          <a:p>
            <a:r>
              <a:rPr lang="en-US" dirty="0"/>
              <a:t>   - Laser light can be polarized, meaning the electric field oscillates in a specific orientation. This property allows for control over the orientation of the light waves, which is useful in applications such as optical communications and 3D movie projection.</a:t>
            </a:r>
          </a:p>
          <a:p>
            <a:endParaRPr lang="en-US" dirty="0"/>
          </a:p>
        </p:txBody>
      </p:sp>
      <p:sp>
        <p:nvSpPr>
          <p:cNvPr id="4" name="Slide Number Placeholder 3"/>
          <p:cNvSpPr>
            <a:spLocks noGrp="1"/>
          </p:cNvSpPr>
          <p:nvPr>
            <p:ph type="sldNum" sz="quarter" idx="5"/>
          </p:nvPr>
        </p:nvSpPr>
        <p:spPr/>
        <p:txBody>
          <a:bodyPr/>
          <a:lstStyle/>
          <a:p>
            <a:fld id="{D4B56BA3-E73D-47A2-AB59-F844AD23E86C}" type="slidenum">
              <a:rPr lang="en-IN" smtClean="0"/>
              <a:t>11</a:t>
            </a:fld>
            <a:endParaRPr lang="en-IN"/>
          </a:p>
        </p:txBody>
      </p:sp>
    </p:spTree>
    <p:extLst>
      <p:ext uri="{BB962C8B-B14F-4D97-AF65-F5344CB8AC3E}">
        <p14:creationId xmlns:p14="http://schemas.microsoft.com/office/powerpoint/2010/main" val="14447069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55AA3-1F6C-86D6-C345-4A03F15BC1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80576C-8764-8DB3-BA96-CB88990B77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8DF42F-7FC6-D574-8977-AE1275A3375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BD1DF24-4C73-A42E-C3BA-19E4E82D8EE6}"/>
              </a:ext>
            </a:extLst>
          </p:cNvPr>
          <p:cNvSpPr>
            <a:spLocks noGrp="1"/>
          </p:cNvSpPr>
          <p:nvPr>
            <p:ph type="sldNum" sz="quarter" idx="5"/>
          </p:nvPr>
        </p:nvSpPr>
        <p:spPr/>
        <p:txBody>
          <a:bodyPr/>
          <a:lstStyle/>
          <a:p>
            <a:fld id="{D4B56BA3-E73D-47A2-AB59-F844AD23E86C}" type="slidenum">
              <a:rPr lang="en-IN" smtClean="0"/>
              <a:t>61</a:t>
            </a:fld>
            <a:endParaRPr lang="en-IN"/>
          </a:p>
        </p:txBody>
      </p:sp>
    </p:spTree>
    <p:extLst>
      <p:ext uri="{BB962C8B-B14F-4D97-AF65-F5344CB8AC3E}">
        <p14:creationId xmlns:p14="http://schemas.microsoft.com/office/powerpoint/2010/main" val="890145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476192-B7E1-A090-5CE5-6EFA1B56BE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B64CFD-6395-DA41-4E56-1167727E0B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C397C4-64C7-41CD-9FE4-3227163B093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7AD08DC-101F-5161-9B08-18F8E3091B17}"/>
              </a:ext>
            </a:extLst>
          </p:cNvPr>
          <p:cNvSpPr>
            <a:spLocks noGrp="1"/>
          </p:cNvSpPr>
          <p:nvPr>
            <p:ph type="sldNum" sz="quarter" idx="5"/>
          </p:nvPr>
        </p:nvSpPr>
        <p:spPr/>
        <p:txBody>
          <a:bodyPr/>
          <a:lstStyle/>
          <a:p>
            <a:fld id="{D4B56BA3-E73D-47A2-AB59-F844AD23E86C}" type="slidenum">
              <a:rPr lang="en-IN" smtClean="0"/>
              <a:t>62</a:t>
            </a:fld>
            <a:endParaRPr lang="en-IN"/>
          </a:p>
        </p:txBody>
      </p:sp>
    </p:spTree>
    <p:extLst>
      <p:ext uri="{BB962C8B-B14F-4D97-AF65-F5344CB8AC3E}">
        <p14:creationId xmlns:p14="http://schemas.microsoft.com/office/powerpoint/2010/main" val="11688127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07334-F0C1-721E-820B-5400B3D846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DCBCAA-5C1D-7674-78AF-135C7EF3AC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A2F249-60A6-6133-10DC-F7F764E409B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DCB14359-08B8-283D-F694-8155FD6F6EED}"/>
              </a:ext>
            </a:extLst>
          </p:cNvPr>
          <p:cNvSpPr>
            <a:spLocks noGrp="1"/>
          </p:cNvSpPr>
          <p:nvPr>
            <p:ph type="sldNum" sz="quarter" idx="5"/>
          </p:nvPr>
        </p:nvSpPr>
        <p:spPr/>
        <p:txBody>
          <a:bodyPr/>
          <a:lstStyle/>
          <a:p>
            <a:fld id="{D4B56BA3-E73D-47A2-AB59-F844AD23E86C}" type="slidenum">
              <a:rPr lang="en-IN" smtClean="0"/>
              <a:t>63</a:t>
            </a:fld>
            <a:endParaRPr lang="en-IN"/>
          </a:p>
        </p:txBody>
      </p:sp>
    </p:spTree>
    <p:extLst>
      <p:ext uri="{BB962C8B-B14F-4D97-AF65-F5344CB8AC3E}">
        <p14:creationId xmlns:p14="http://schemas.microsoft.com/office/powerpoint/2010/main" val="93740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AE7C6C3-DCF1-4A51-968E-0C6F6D8B3572}" type="slidenum">
              <a:rPr lang="en-US" smtClean="0"/>
              <a:pPr/>
              <a:t>67</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AE7C6C3-DCF1-4A51-968E-0C6F6D8B3572}" type="slidenum">
              <a:rPr lang="en-US" smtClean="0"/>
              <a:pPr/>
              <a:t>68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AE7C6C3-DCF1-4A51-968E-0C6F6D8B3572}" type="slidenum">
              <a:rPr lang="en-US" smtClean="0"/>
              <a:pPr/>
              <a:t>69</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AE7C6C3-DCF1-4A51-968E-0C6F6D8B3572}" type="slidenum">
              <a:rPr lang="en-US" smtClean="0"/>
              <a:pPr/>
              <a:t>70</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AE7C6C3-DCF1-4A51-968E-0C6F6D8B3572}" type="slidenum">
              <a:rPr lang="en-US" smtClean="0"/>
              <a:pPr/>
              <a:t>71</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AE7C6C3-DCF1-4A51-968E-0C6F6D8B3572}" type="slidenum">
              <a:rPr lang="en-US" smtClean="0"/>
              <a:pPr/>
              <a:t>72</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26239-53E1-C146-6FC7-6A86A4CCF0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45213D-5FE2-AE07-D35B-965FEB70A3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FD7B31-C9A4-3248-33DA-49A92E198EA9}"/>
              </a:ext>
            </a:extLst>
          </p:cNvPr>
          <p:cNvSpPr>
            <a:spLocks noGrp="1"/>
          </p:cNvSpPr>
          <p:nvPr>
            <p:ph type="body" idx="1"/>
          </p:nvPr>
        </p:nvSpPr>
        <p:spPr/>
        <p:txBody>
          <a:bodyPr>
            <a:normAutofit/>
          </a:bodyPr>
          <a:lstStyle/>
          <a:p>
            <a:endParaRPr lang="en-US" dirty="0"/>
          </a:p>
        </p:txBody>
      </p:sp>
      <p:sp>
        <p:nvSpPr>
          <p:cNvPr id="4" name="Slide Number Placeholder 3">
            <a:extLst>
              <a:ext uri="{FF2B5EF4-FFF2-40B4-BE49-F238E27FC236}">
                <a16:creationId xmlns:a16="http://schemas.microsoft.com/office/drawing/2014/main" id="{5A69198F-2264-069A-1244-4F7F3DC48834}"/>
              </a:ext>
            </a:extLst>
          </p:cNvPr>
          <p:cNvSpPr>
            <a:spLocks noGrp="1"/>
          </p:cNvSpPr>
          <p:nvPr>
            <p:ph type="sldNum" sz="quarter" idx="10"/>
          </p:nvPr>
        </p:nvSpPr>
        <p:spPr/>
        <p:txBody>
          <a:bodyPr/>
          <a:lstStyle/>
          <a:p>
            <a:fld id="{0AE7C6C3-DCF1-4A51-968E-0C6F6D8B3572}" type="slidenum">
              <a:rPr lang="en-US" smtClean="0"/>
              <a:pPr/>
              <a:t>73</a:t>
            </a:fld>
            <a:endParaRPr lang="en-US"/>
          </a:p>
        </p:txBody>
      </p:sp>
    </p:spTree>
    <p:extLst>
      <p:ext uri="{BB962C8B-B14F-4D97-AF65-F5344CB8AC3E}">
        <p14:creationId xmlns:p14="http://schemas.microsoft.com/office/powerpoint/2010/main" val="3693774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rgbClr val="000000"/>
                </a:solidFill>
              </a:rPr>
              <a:t>Protons carry a positive charge, neutrons are electrically neutral, and electrons carry a negative charge.</a:t>
            </a:r>
          </a:p>
        </p:txBody>
      </p:sp>
      <p:sp>
        <p:nvSpPr>
          <p:cNvPr id="4" name="Slide Number Placeholder 3"/>
          <p:cNvSpPr>
            <a:spLocks noGrp="1"/>
          </p:cNvSpPr>
          <p:nvPr>
            <p:ph type="sldNum" sz="quarter" idx="5"/>
          </p:nvPr>
        </p:nvSpPr>
        <p:spPr/>
        <p:txBody>
          <a:bodyPr/>
          <a:lstStyle/>
          <a:p>
            <a:fld id="{D4B56BA3-E73D-47A2-AB59-F844AD23E86C}" type="slidenum">
              <a:rPr lang="en-IN" smtClean="0"/>
              <a:t>14</a:t>
            </a:fld>
            <a:endParaRPr lang="en-IN"/>
          </a:p>
        </p:txBody>
      </p:sp>
    </p:spTree>
    <p:extLst>
      <p:ext uri="{BB962C8B-B14F-4D97-AF65-F5344CB8AC3E}">
        <p14:creationId xmlns:p14="http://schemas.microsoft.com/office/powerpoint/2010/main" val="40590764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10FBA2-D362-F6D6-4252-0AC55C4754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834605-DCD5-F037-870F-6F4ABB2A29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64C62A-789E-6189-8CB4-F03A18A961F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DD051B9C-2A74-6A87-10D5-29500A694ED4}"/>
              </a:ext>
            </a:extLst>
          </p:cNvPr>
          <p:cNvSpPr>
            <a:spLocks noGrp="1"/>
          </p:cNvSpPr>
          <p:nvPr>
            <p:ph type="sldNum" sz="quarter" idx="5"/>
          </p:nvPr>
        </p:nvSpPr>
        <p:spPr/>
        <p:txBody>
          <a:bodyPr/>
          <a:lstStyle/>
          <a:p>
            <a:fld id="{D4B56BA3-E73D-47A2-AB59-F844AD23E86C}" type="slidenum">
              <a:rPr lang="en-IN" smtClean="0"/>
              <a:t>75</a:t>
            </a:fld>
            <a:endParaRPr lang="en-IN"/>
          </a:p>
        </p:txBody>
      </p:sp>
    </p:spTree>
    <p:extLst>
      <p:ext uri="{BB962C8B-B14F-4D97-AF65-F5344CB8AC3E}">
        <p14:creationId xmlns:p14="http://schemas.microsoft.com/office/powerpoint/2010/main" val="34375127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12BC64-1198-62ED-6863-1D94D619E3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357774-2CAD-EDC8-D9CC-FBABC32361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103CF6-D3F3-4B76-3AE5-B365A5813295}"/>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2F8C03B-29E2-C189-D90F-56BE4A052756}"/>
              </a:ext>
            </a:extLst>
          </p:cNvPr>
          <p:cNvSpPr>
            <a:spLocks noGrp="1"/>
          </p:cNvSpPr>
          <p:nvPr>
            <p:ph type="sldNum" sz="quarter" idx="5"/>
          </p:nvPr>
        </p:nvSpPr>
        <p:spPr/>
        <p:txBody>
          <a:bodyPr/>
          <a:lstStyle/>
          <a:p>
            <a:fld id="{D4B56BA3-E73D-47A2-AB59-F844AD23E86C}" type="slidenum">
              <a:rPr lang="en-IN" smtClean="0"/>
              <a:t>76</a:t>
            </a:fld>
            <a:endParaRPr lang="en-IN"/>
          </a:p>
        </p:txBody>
      </p:sp>
    </p:spTree>
    <p:extLst>
      <p:ext uri="{BB962C8B-B14F-4D97-AF65-F5344CB8AC3E}">
        <p14:creationId xmlns:p14="http://schemas.microsoft.com/office/powerpoint/2010/main" val="19388440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756BB-A83E-2EF4-F473-9A1C810F99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793603-4A85-6E53-CBA7-52E61DF1E2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E46262-F493-1ECD-8E81-3B67E98F86A7}"/>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95C55B1-42FE-4891-00D8-487331BFF669}"/>
              </a:ext>
            </a:extLst>
          </p:cNvPr>
          <p:cNvSpPr>
            <a:spLocks noGrp="1"/>
          </p:cNvSpPr>
          <p:nvPr>
            <p:ph type="sldNum" sz="quarter" idx="5"/>
          </p:nvPr>
        </p:nvSpPr>
        <p:spPr/>
        <p:txBody>
          <a:bodyPr/>
          <a:lstStyle/>
          <a:p>
            <a:fld id="{D4B56BA3-E73D-47A2-AB59-F844AD23E86C}" type="slidenum">
              <a:rPr lang="en-IN" smtClean="0"/>
              <a:t>77</a:t>
            </a:fld>
            <a:endParaRPr lang="en-IN"/>
          </a:p>
        </p:txBody>
      </p:sp>
    </p:spTree>
    <p:extLst>
      <p:ext uri="{BB962C8B-B14F-4D97-AF65-F5344CB8AC3E}">
        <p14:creationId xmlns:p14="http://schemas.microsoft.com/office/powerpoint/2010/main" val="14236391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B6200-FDEE-06E8-2CF6-776EF0BCF9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41341C-B9F3-EB20-0FB2-86F5110858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7BF679-5B46-2EC4-83A5-D07B758DE0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640572D-E5AA-273F-0C27-A036FBE63D0F}"/>
              </a:ext>
            </a:extLst>
          </p:cNvPr>
          <p:cNvSpPr>
            <a:spLocks noGrp="1"/>
          </p:cNvSpPr>
          <p:nvPr>
            <p:ph type="sldNum" sz="quarter" idx="5"/>
          </p:nvPr>
        </p:nvSpPr>
        <p:spPr/>
        <p:txBody>
          <a:bodyPr/>
          <a:lstStyle/>
          <a:p>
            <a:fld id="{D4B56BA3-E73D-47A2-AB59-F844AD23E86C}" type="slidenum">
              <a:rPr lang="en-IN" smtClean="0"/>
              <a:t>95</a:t>
            </a:fld>
            <a:endParaRPr lang="en-IN"/>
          </a:p>
        </p:txBody>
      </p:sp>
    </p:spTree>
    <p:extLst>
      <p:ext uri="{BB962C8B-B14F-4D97-AF65-F5344CB8AC3E}">
        <p14:creationId xmlns:p14="http://schemas.microsoft.com/office/powerpoint/2010/main" val="14611945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FF573A-01A1-D3A2-F358-0A416CDABA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37DF88-0B62-6305-80F2-E90A0AC027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3528D5-4F09-E9A4-DF67-19DD69AB6DA1}"/>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54282F7-8DC9-793D-7C89-3252F99D1787}"/>
              </a:ext>
            </a:extLst>
          </p:cNvPr>
          <p:cNvSpPr>
            <a:spLocks noGrp="1"/>
          </p:cNvSpPr>
          <p:nvPr>
            <p:ph type="sldNum" sz="quarter" idx="5"/>
          </p:nvPr>
        </p:nvSpPr>
        <p:spPr/>
        <p:txBody>
          <a:bodyPr/>
          <a:lstStyle/>
          <a:p>
            <a:fld id="{D4B56BA3-E73D-47A2-AB59-F844AD23E86C}" type="slidenum">
              <a:rPr lang="en-IN" smtClean="0"/>
              <a:t>96</a:t>
            </a:fld>
            <a:endParaRPr lang="en-IN"/>
          </a:p>
        </p:txBody>
      </p:sp>
    </p:spTree>
    <p:extLst>
      <p:ext uri="{BB962C8B-B14F-4D97-AF65-F5344CB8AC3E}">
        <p14:creationId xmlns:p14="http://schemas.microsoft.com/office/powerpoint/2010/main" val="2284986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224105-6CD5-140A-B9E3-33C03FA625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3A4C67-1CB2-DD7E-E85E-E56214CEC0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DF70B3-58FC-42E7-0F48-30ABA64A5B5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01951312-953D-1BDF-A32B-D9C6764C3F68}"/>
              </a:ext>
            </a:extLst>
          </p:cNvPr>
          <p:cNvSpPr>
            <a:spLocks noGrp="1"/>
          </p:cNvSpPr>
          <p:nvPr>
            <p:ph type="sldNum" sz="quarter" idx="5"/>
          </p:nvPr>
        </p:nvSpPr>
        <p:spPr/>
        <p:txBody>
          <a:bodyPr/>
          <a:lstStyle/>
          <a:p>
            <a:fld id="{D4B56BA3-E73D-47A2-AB59-F844AD23E86C}" type="slidenum">
              <a:rPr lang="en-IN" smtClean="0"/>
              <a:t>26</a:t>
            </a:fld>
            <a:endParaRPr lang="en-IN"/>
          </a:p>
        </p:txBody>
      </p:sp>
    </p:spTree>
    <p:extLst>
      <p:ext uri="{BB962C8B-B14F-4D97-AF65-F5344CB8AC3E}">
        <p14:creationId xmlns:p14="http://schemas.microsoft.com/office/powerpoint/2010/main" val="1943112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3D5DD-3A37-577B-86B9-8E30CEDEA9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7FFCDA-C513-066F-DFDD-B077078B5E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57AC1D-CEE1-9171-9CDA-F47E5B5FCA9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4E53D50-F710-3C9F-C674-0A30ADC83F18}"/>
              </a:ext>
            </a:extLst>
          </p:cNvPr>
          <p:cNvSpPr>
            <a:spLocks noGrp="1"/>
          </p:cNvSpPr>
          <p:nvPr>
            <p:ph type="sldNum" sz="quarter" idx="5"/>
          </p:nvPr>
        </p:nvSpPr>
        <p:spPr/>
        <p:txBody>
          <a:bodyPr/>
          <a:lstStyle/>
          <a:p>
            <a:fld id="{D4B56BA3-E73D-47A2-AB59-F844AD23E86C}" type="slidenum">
              <a:rPr lang="en-IN" smtClean="0"/>
              <a:t>35</a:t>
            </a:fld>
            <a:endParaRPr lang="en-IN"/>
          </a:p>
        </p:txBody>
      </p:sp>
    </p:spTree>
    <p:extLst>
      <p:ext uri="{BB962C8B-B14F-4D97-AF65-F5344CB8AC3E}">
        <p14:creationId xmlns:p14="http://schemas.microsoft.com/office/powerpoint/2010/main" val="1514878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FAD0F-A50C-58CC-1606-5EF0A0EFA3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C4A6F0-4F4C-237A-3AB0-28837DDA1B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193779-0596-8D61-3B90-28D55340124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005492B-9DE2-C6F0-804A-E757AD68ECB8}"/>
              </a:ext>
            </a:extLst>
          </p:cNvPr>
          <p:cNvSpPr>
            <a:spLocks noGrp="1"/>
          </p:cNvSpPr>
          <p:nvPr>
            <p:ph type="sldNum" sz="quarter" idx="5"/>
          </p:nvPr>
        </p:nvSpPr>
        <p:spPr/>
        <p:txBody>
          <a:bodyPr/>
          <a:lstStyle/>
          <a:p>
            <a:fld id="{D4B56BA3-E73D-47A2-AB59-F844AD23E86C}" type="slidenum">
              <a:rPr lang="en-IN" smtClean="0"/>
              <a:t>36</a:t>
            </a:fld>
            <a:endParaRPr lang="en-IN"/>
          </a:p>
        </p:txBody>
      </p:sp>
    </p:spTree>
    <p:extLst>
      <p:ext uri="{BB962C8B-B14F-4D97-AF65-F5344CB8AC3E}">
        <p14:creationId xmlns:p14="http://schemas.microsoft.com/office/powerpoint/2010/main" val="1899706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6E5CC7-8F4C-13F7-0E73-FE763A49CB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80C82C-F542-CAF7-A4DC-9F842ECF71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840009-B134-00C6-C3C7-7AFA81AD89E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EC6CC629-89D2-0F63-D2A5-8F12066C88ED}"/>
              </a:ext>
            </a:extLst>
          </p:cNvPr>
          <p:cNvSpPr>
            <a:spLocks noGrp="1"/>
          </p:cNvSpPr>
          <p:nvPr>
            <p:ph type="sldNum" sz="quarter" idx="5"/>
          </p:nvPr>
        </p:nvSpPr>
        <p:spPr/>
        <p:txBody>
          <a:bodyPr/>
          <a:lstStyle/>
          <a:p>
            <a:fld id="{D4B56BA3-E73D-47A2-AB59-F844AD23E86C}" type="slidenum">
              <a:rPr lang="en-IN" smtClean="0"/>
              <a:t>37</a:t>
            </a:fld>
            <a:endParaRPr lang="en-IN"/>
          </a:p>
        </p:txBody>
      </p:sp>
    </p:spTree>
    <p:extLst>
      <p:ext uri="{BB962C8B-B14F-4D97-AF65-F5344CB8AC3E}">
        <p14:creationId xmlns:p14="http://schemas.microsoft.com/office/powerpoint/2010/main" val="247129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B32E3-AD1C-6B23-6380-EB139D6FA0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306BBB-7A6E-289D-A5D7-6053AC3A6F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56F34D-8738-924E-CCFC-1CFC5DCEC13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91EDA4D-E933-C535-2758-0A6B06247394}"/>
              </a:ext>
            </a:extLst>
          </p:cNvPr>
          <p:cNvSpPr>
            <a:spLocks noGrp="1"/>
          </p:cNvSpPr>
          <p:nvPr>
            <p:ph type="sldNum" sz="quarter" idx="5"/>
          </p:nvPr>
        </p:nvSpPr>
        <p:spPr/>
        <p:txBody>
          <a:bodyPr/>
          <a:lstStyle/>
          <a:p>
            <a:fld id="{D4B56BA3-E73D-47A2-AB59-F844AD23E86C}" type="slidenum">
              <a:rPr lang="en-IN" smtClean="0"/>
              <a:t>38</a:t>
            </a:fld>
            <a:endParaRPr lang="en-IN"/>
          </a:p>
        </p:txBody>
      </p:sp>
    </p:spTree>
    <p:extLst>
      <p:ext uri="{BB962C8B-B14F-4D97-AF65-F5344CB8AC3E}">
        <p14:creationId xmlns:p14="http://schemas.microsoft.com/office/powerpoint/2010/main" val="1228464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239D90-3CEE-E3BE-2F40-3D4AD5F0E9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FA170A-C275-811B-21AF-3161E0B91E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D87B4C-923F-88D0-BA36-376126E5A97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7342EDB-FA3A-073C-66B9-B0987FEB8971}"/>
              </a:ext>
            </a:extLst>
          </p:cNvPr>
          <p:cNvSpPr>
            <a:spLocks noGrp="1"/>
          </p:cNvSpPr>
          <p:nvPr>
            <p:ph type="sldNum" sz="quarter" idx="5"/>
          </p:nvPr>
        </p:nvSpPr>
        <p:spPr/>
        <p:txBody>
          <a:bodyPr/>
          <a:lstStyle/>
          <a:p>
            <a:fld id="{D4B56BA3-E73D-47A2-AB59-F844AD23E86C}" type="slidenum">
              <a:rPr lang="en-IN" smtClean="0"/>
              <a:t>39</a:t>
            </a:fld>
            <a:endParaRPr lang="en-IN"/>
          </a:p>
        </p:txBody>
      </p:sp>
    </p:spTree>
    <p:extLst>
      <p:ext uri="{BB962C8B-B14F-4D97-AF65-F5344CB8AC3E}">
        <p14:creationId xmlns:p14="http://schemas.microsoft.com/office/powerpoint/2010/main" val="4261431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35031E-5A19-85B8-D248-3C716EAA8C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DEC729-995A-4031-7F9A-B1F6E40708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06CB80-5607-1E98-B36D-4A6B09EA16C5}"/>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F105588-1173-18D8-5F8B-D63323E9BE48}"/>
              </a:ext>
            </a:extLst>
          </p:cNvPr>
          <p:cNvSpPr>
            <a:spLocks noGrp="1"/>
          </p:cNvSpPr>
          <p:nvPr>
            <p:ph type="sldNum" sz="quarter" idx="5"/>
          </p:nvPr>
        </p:nvSpPr>
        <p:spPr/>
        <p:txBody>
          <a:bodyPr/>
          <a:lstStyle/>
          <a:p>
            <a:fld id="{D4B56BA3-E73D-47A2-AB59-F844AD23E86C}" type="slidenum">
              <a:rPr lang="en-IN" smtClean="0"/>
              <a:t>60</a:t>
            </a:fld>
            <a:endParaRPr lang="en-IN"/>
          </a:p>
        </p:txBody>
      </p:sp>
    </p:spTree>
    <p:extLst>
      <p:ext uri="{BB962C8B-B14F-4D97-AF65-F5344CB8AC3E}">
        <p14:creationId xmlns:p14="http://schemas.microsoft.com/office/powerpoint/2010/main" val="40465896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mp"/><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descr="Screen Clippi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003" y="0"/>
            <a:ext cx="12236005" cy="6857999"/>
          </a:xfrm>
          <a:prstGeom prst="rect">
            <a:avLst/>
          </a:prstGeom>
        </p:spPr>
      </p:pic>
      <p:sp>
        <p:nvSpPr>
          <p:cNvPr id="2" name="Title 1"/>
          <p:cNvSpPr>
            <a:spLocks noGrp="1"/>
          </p:cNvSpPr>
          <p:nvPr>
            <p:ph type="ctrTitle"/>
          </p:nvPr>
        </p:nvSpPr>
        <p:spPr>
          <a:xfrm>
            <a:off x="2286856" y="2503488"/>
            <a:ext cx="7772400" cy="954527"/>
          </a:xfrm>
        </p:spPr>
        <p:txBody>
          <a:bodyPr anchor="b">
            <a:noAutofit/>
          </a:bodyPr>
          <a:lstStyle>
            <a:lvl1pPr algn="ctr">
              <a:defRPr sz="48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966373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2E74E7-A5C2-484B-8CD8-FDA9F4A54F9A}" type="datetime1">
              <a:rPr lang="en-US" smtClean="0"/>
              <a:t>3/21/2024</a:t>
            </a:fld>
            <a:endParaRPr lang="en-US"/>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4298355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97245" y="0"/>
            <a:ext cx="8384029" cy="1325563"/>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DEB2300-61A3-467B-8118-764124B2DBE9}" type="datetime1">
              <a:rPr lang="en-US" smtClean="0"/>
              <a:t>3/21/2024</a:t>
            </a:fld>
            <a:endParaRPr lang="en-US"/>
          </a:p>
        </p:txBody>
      </p:sp>
      <p:sp>
        <p:nvSpPr>
          <p:cNvPr id="5" name="Footer Placeholder 4"/>
          <p:cNvSpPr>
            <a:spLocks noGrp="1"/>
          </p:cNvSpPr>
          <p:nvPr>
            <p:ph type="ftr" sz="quarter" idx="11"/>
          </p:nvPr>
        </p:nvSpPr>
        <p:spPr/>
        <p:txBody>
          <a:bodyPr/>
          <a:lstStyle/>
          <a:p>
            <a:endParaRPr lang="en-US"/>
          </a:p>
        </p:txBody>
      </p:sp>
      <p:pic>
        <p:nvPicPr>
          <p:cNvPr id="6" name="Picture 5" descr="Screen Clipping">
            <a:extLst>
              <a:ext uri="{FF2B5EF4-FFF2-40B4-BE49-F238E27FC236}">
                <a16:creationId xmlns:a16="http://schemas.microsoft.com/office/drawing/2014/main" id="{270E74F6-7EAC-088B-6D25-EAFFD6695CE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50080" y="39171"/>
            <a:ext cx="2024891" cy="641866"/>
          </a:xfrm>
          <a:prstGeom prst="rect">
            <a:avLst/>
          </a:prstGeom>
        </p:spPr>
      </p:pic>
      <p:cxnSp>
        <p:nvCxnSpPr>
          <p:cNvPr id="8" name="Straight Connector 7">
            <a:extLst>
              <a:ext uri="{FF2B5EF4-FFF2-40B4-BE49-F238E27FC236}">
                <a16:creationId xmlns:a16="http://schemas.microsoft.com/office/drawing/2014/main" id="{74234605-CBCD-5FE1-1F36-90A7AA0E0FB0}"/>
              </a:ext>
            </a:extLst>
          </p:cNvPr>
          <p:cNvCxnSpPr/>
          <p:nvPr userDrawn="1"/>
        </p:nvCxnSpPr>
        <p:spPr>
          <a:xfrm>
            <a:off x="897245" y="717841"/>
            <a:ext cx="10514744" cy="10274"/>
          </a:xfrm>
          <a:prstGeom prst="line">
            <a:avLst/>
          </a:prstGeom>
          <a:ln w="38100">
            <a:solidFill>
              <a:srgbClr val="3A1D64"/>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492445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E37354-19C9-4726-94EE-4073B50439B2}" type="datetime1">
              <a:rPr lang="en-US" smtClean="0"/>
              <a:t>3/21/2024</a:t>
            </a:fld>
            <a:endParaRPr lang="en-US"/>
          </a:p>
        </p:txBody>
      </p:sp>
      <p:sp>
        <p:nvSpPr>
          <p:cNvPr id="5" name="Footer Placeholder 4"/>
          <p:cNvSpPr>
            <a:spLocks noGrp="1"/>
          </p:cNvSpPr>
          <p:nvPr>
            <p:ph type="ftr" sz="quarter" idx="11"/>
          </p:nvPr>
        </p:nvSpPr>
        <p:spPr/>
        <p:txBody>
          <a:bodyPr/>
          <a:lstStyle/>
          <a:p>
            <a:endParaRPr lang="en-US"/>
          </a:p>
        </p:txBody>
      </p:sp>
      <p:pic>
        <p:nvPicPr>
          <p:cNvPr id="7" name="Picture 6" descr="Screen Clippi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22229" y="134291"/>
            <a:ext cx="2819084" cy="893615"/>
          </a:xfrm>
          <a:prstGeom prst="rect">
            <a:avLst/>
          </a:prstGeom>
        </p:spPr>
      </p:pic>
      <p:sp>
        <p:nvSpPr>
          <p:cNvPr id="9" name="Slide Number Placeholder 5"/>
          <p:cNvSpPr>
            <a:spLocks noGrp="1"/>
          </p:cNvSpPr>
          <p:nvPr>
            <p:ph type="sldNum" sz="quarter" idx="4"/>
          </p:nvPr>
        </p:nvSpPr>
        <p:spPr>
          <a:xfrm>
            <a:off x="10962526" y="6356350"/>
            <a:ext cx="391274" cy="501650"/>
          </a:xfrm>
          <a:prstGeom prst="rect">
            <a:avLst/>
          </a:prstGeom>
          <a:solidFill>
            <a:srgbClr val="3A1D64"/>
          </a:solidFill>
        </p:spPr>
        <p:txBody>
          <a:bodyPr vert="horz" lIns="91440" tIns="45720" rIns="91440" bIns="45720" rtlCol="0" anchor="ctr"/>
          <a:lstStyle>
            <a:lvl1pPr algn="r">
              <a:defRPr sz="1200">
                <a:solidFill>
                  <a:schemeClr val="bg1"/>
                </a:solidFill>
              </a:defRPr>
            </a:lvl1pPr>
          </a:lstStyle>
          <a:p>
            <a:fld id="{C4EC6375-37E4-4626-831E-AA0B25D7674B}" type="slidenum">
              <a:rPr lang="en-US" smtClean="0"/>
              <a:pPr/>
              <a:t>‹#›</a:t>
            </a:fld>
            <a:endParaRPr lang="en-US" dirty="0"/>
          </a:p>
        </p:txBody>
      </p:sp>
    </p:spTree>
    <p:extLst>
      <p:ext uri="{BB962C8B-B14F-4D97-AF65-F5344CB8AC3E}">
        <p14:creationId xmlns:p14="http://schemas.microsoft.com/office/powerpoint/2010/main" val="2552328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220813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497345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887256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204201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891774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928272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01204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8285252" cy="1146176"/>
          </a:xfrm>
        </p:spPr>
        <p:txBody>
          <a:bodyPr>
            <a:normAutofit/>
          </a:bodyPr>
          <a:lstStyle>
            <a:lvl1pPr>
              <a:defRPr sz="3600"/>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0516386-3D5C-483A-A1C9-43C0CA959CE0}" type="datetime1">
              <a:rPr lang="en-US" smtClean="0"/>
              <a:t>3/21/2024</a:t>
            </a:fld>
            <a:endParaRPr lang="en-US"/>
          </a:p>
        </p:txBody>
      </p:sp>
      <p:sp>
        <p:nvSpPr>
          <p:cNvPr id="5" name="Footer Placeholder 4"/>
          <p:cNvSpPr>
            <a:spLocks noGrp="1"/>
          </p:cNvSpPr>
          <p:nvPr>
            <p:ph type="ftr" sz="quarter" idx="11"/>
          </p:nvPr>
        </p:nvSpPr>
        <p:spPr/>
        <p:txBody>
          <a:bodyPr/>
          <a:lstStyle/>
          <a:p>
            <a:endParaRPr lang="en-US"/>
          </a:p>
        </p:txBody>
      </p:sp>
      <p:pic>
        <p:nvPicPr>
          <p:cNvPr id="8" name="Picture 7" descr="Screen Clippi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50080" y="39171"/>
            <a:ext cx="2024891" cy="641866"/>
          </a:xfrm>
          <a:prstGeom prst="rect">
            <a:avLst/>
          </a:prstGeom>
        </p:spPr>
      </p:pic>
      <p:cxnSp>
        <p:nvCxnSpPr>
          <p:cNvPr id="10" name="Straight Connector 9"/>
          <p:cNvCxnSpPr/>
          <p:nvPr userDrawn="1"/>
        </p:nvCxnSpPr>
        <p:spPr>
          <a:xfrm>
            <a:off x="897245" y="717841"/>
            <a:ext cx="10514744" cy="10274"/>
          </a:xfrm>
          <a:prstGeom prst="line">
            <a:avLst/>
          </a:prstGeom>
          <a:ln w="38100">
            <a:solidFill>
              <a:srgbClr val="3A1D64"/>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2113369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241331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852163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047410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44815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FE3AE3-C3F2-4D63-B2A7-843637E6BB4E}" type="datetime1">
              <a:rPr lang="en-US" smtClean="0"/>
              <a:t>3/21/2024</a:t>
            </a:fld>
            <a:endParaRPr lang="en-US"/>
          </a:p>
        </p:txBody>
      </p:sp>
      <p:sp>
        <p:nvSpPr>
          <p:cNvPr id="5" name="Footer Placeholder 4"/>
          <p:cNvSpPr>
            <a:spLocks noGrp="1"/>
          </p:cNvSpPr>
          <p:nvPr>
            <p:ph type="ftr" sz="quarter" idx="11"/>
          </p:nvPr>
        </p:nvSpPr>
        <p:spPr/>
        <p:txBody>
          <a:bodyPr/>
          <a:lstStyle/>
          <a:p>
            <a:endParaRPr lang="en-US"/>
          </a:p>
        </p:txBody>
      </p:sp>
      <p:pic>
        <p:nvPicPr>
          <p:cNvPr id="6" name="Picture 5" descr="Screen Clipping">
            <a:extLst>
              <a:ext uri="{FF2B5EF4-FFF2-40B4-BE49-F238E27FC236}">
                <a16:creationId xmlns:a16="http://schemas.microsoft.com/office/drawing/2014/main" id="{E3329F3D-3C18-1374-8B5E-C956C950336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50080" y="39171"/>
            <a:ext cx="2024891" cy="641866"/>
          </a:xfrm>
          <a:prstGeom prst="rect">
            <a:avLst/>
          </a:prstGeom>
        </p:spPr>
      </p:pic>
    </p:spTree>
    <p:extLst>
      <p:ext uri="{BB962C8B-B14F-4D97-AF65-F5344CB8AC3E}">
        <p14:creationId xmlns:p14="http://schemas.microsoft.com/office/powerpoint/2010/main" val="2199760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5377404-66E6-4069-B2B4-2E8D8D488262}" type="datetime1">
              <a:rPr lang="en-US" smtClean="0"/>
              <a:t>3/21/2024</a:t>
            </a:fld>
            <a:endParaRPr lang="en-US"/>
          </a:p>
        </p:txBody>
      </p:sp>
      <p:sp>
        <p:nvSpPr>
          <p:cNvPr id="6" name="Footer Placeholder 5"/>
          <p:cNvSpPr>
            <a:spLocks noGrp="1"/>
          </p:cNvSpPr>
          <p:nvPr>
            <p:ph type="ftr" sz="quarter" idx="11"/>
          </p:nvPr>
        </p:nvSpPr>
        <p:spPr/>
        <p:txBody>
          <a:bodyPr/>
          <a:lstStyle/>
          <a:p>
            <a:endParaRPr lang="en-US"/>
          </a:p>
        </p:txBody>
      </p:sp>
      <p:pic>
        <p:nvPicPr>
          <p:cNvPr id="9" name="Picture 8" descr="Screen Clipping">
            <a:extLst>
              <a:ext uri="{FF2B5EF4-FFF2-40B4-BE49-F238E27FC236}">
                <a16:creationId xmlns:a16="http://schemas.microsoft.com/office/drawing/2014/main" id="{A1A2C947-D43F-8AC9-BCED-4C95BFBE834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50080" y="39171"/>
            <a:ext cx="2024891" cy="641866"/>
          </a:xfrm>
          <a:prstGeom prst="rect">
            <a:avLst/>
          </a:prstGeom>
        </p:spPr>
      </p:pic>
      <p:cxnSp>
        <p:nvCxnSpPr>
          <p:cNvPr id="12" name="Straight Connector 11">
            <a:extLst>
              <a:ext uri="{FF2B5EF4-FFF2-40B4-BE49-F238E27FC236}">
                <a16:creationId xmlns:a16="http://schemas.microsoft.com/office/drawing/2014/main" id="{1CB59416-F2E1-107D-503A-1C429EF95DD1}"/>
              </a:ext>
            </a:extLst>
          </p:cNvPr>
          <p:cNvCxnSpPr/>
          <p:nvPr userDrawn="1"/>
        </p:nvCxnSpPr>
        <p:spPr>
          <a:xfrm>
            <a:off x="897245" y="728001"/>
            <a:ext cx="10514744" cy="10274"/>
          </a:xfrm>
          <a:prstGeom prst="line">
            <a:avLst/>
          </a:prstGeom>
          <a:ln w="38100">
            <a:solidFill>
              <a:srgbClr val="3A1D64"/>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912883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8382441" cy="106951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2A89310-E1D4-4C4B-85AD-2833EC000A01}" type="datetime1">
              <a:rPr lang="en-US" smtClean="0"/>
              <a:t>3/21/2024</a:t>
            </a:fld>
            <a:endParaRPr lang="en-US"/>
          </a:p>
        </p:txBody>
      </p:sp>
      <p:sp>
        <p:nvSpPr>
          <p:cNvPr id="8" name="Footer Placeholder 7"/>
          <p:cNvSpPr>
            <a:spLocks noGrp="1"/>
          </p:cNvSpPr>
          <p:nvPr>
            <p:ph type="ftr" sz="quarter" idx="11"/>
          </p:nvPr>
        </p:nvSpPr>
        <p:spPr/>
        <p:txBody>
          <a:bodyPr/>
          <a:lstStyle/>
          <a:p>
            <a:endParaRPr lang="en-US"/>
          </a:p>
        </p:txBody>
      </p:sp>
      <p:pic>
        <p:nvPicPr>
          <p:cNvPr id="9" name="Picture 8" descr="Screen Clipping">
            <a:extLst>
              <a:ext uri="{FF2B5EF4-FFF2-40B4-BE49-F238E27FC236}">
                <a16:creationId xmlns:a16="http://schemas.microsoft.com/office/drawing/2014/main" id="{9070544F-A5ED-85F9-3B93-EC5DF07EE61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50080" y="39171"/>
            <a:ext cx="2024891" cy="641866"/>
          </a:xfrm>
          <a:prstGeom prst="rect">
            <a:avLst/>
          </a:prstGeom>
        </p:spPr>
      </p:pic>
      <p:cxnSp>
        <p:nvCxnSpPr>
          <p:cNvPr id="11" name="Straight Connector 10">
            <a:extLst>
              <a:ext uri="{FF2B5EF4-FFF2-40B4-BE49-F238E27FC236}">
                <a16:creationId xmlns:a16="http://schemas.microsoft.com/office/drawing/2014/main" id="{03929F2C-258B-1A8F-0C4A-25BE0A86B831}"/>
              </a:ext>
            </a:extLst>
          </p:cNvPr>
          <p:cNvCxnSpPr/>
          <p:nvPr userDrawn="1"/>
        </p:nvCxnSpPr>
        <p:spPr>
          <a:xfrm>
            <a:off x="897245" y="717841"/>
            <a:ext cx="10514744" cy="10274"/>
          </a:xfrm>
          <a:prstGeom prst="line">
            <a:avLst/>
          </a:prstGeom>
          <a:ln w="38100">
            <a:solidFill>
              <a:srgbClr val="3A1D64"/>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9939973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8264703" cy="1135903"/>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07E1FB5E-AB9B-4E3D-84A4-3717D2854F2E}" type="datetime1">
              <a:rPr lang="en-US" smtClean="0"/>
              <a:t>3/21/2024</a:t>
            </a:fld>
            <a:endParaRPr lang="en-US"/>
          </a:p>
        </p:txBody>
      </p:sp>
      <p:sp>
        <p:nvSpPr>
          <p:cNvPr id="4" name="Footer Placeholder 3"/>
          <p:cNvSpPr>
            <a:spLocks noGrp="1"/>
          </p:cNvSpPr>
          <p:nvPr>
            <p:ph type="ftr" sz="quarter" idx="11"/>
          </p:nvPr>
        </p:nvSpPr>
        <p:spPr/>
        <p:txBody>
          <a:bodyPr/>
          <a:lstStyle/>
          <a:p>
            <a:endParaRPr lang="en-US" dirty="0"/>
          </a:p>
        </p:txBody>
      </p:sp>
      <p:pic>
        <p:nvPicPr>
          <p:cNvPr id="5" name="Picture 4" descr="Screen Clipping">
            <a:extLst>
              <a:ext uri="{FF2B5EF4-FFF2-40B4-BE49-F238E27FC236}">
                <a16:creationId xmlns:a16="http://schemas.microsoft.com/office/drawing/2014/main" id="{607E6A25-E866-3697-960E-25A26276C7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50080" y="39171"/>
            <a:ext cx="2024891" cy="641866"/>
          </a:xfrm>
          <a:prstGeom prst="rect">
            <a:avLst/>
          </a:prstGeom>
        </p:spPr>
      </p:pic>
      <p:cxnSp>
        <p:nvCxnSpPr>
          <p:cNvPr id="7" name="Straight Connector 6">
            <a:extLst>
              <a:ext uri="{FF2B5EF4-FFF2-40B4-BE49-F238E27FC236}">
                <a16:creationId xmlns:a16="http://schemas.microsoft.com/office/drawing/2014/main" id="{0CB71391-53A2-F538-8A14-D9127F9530FE}"/>
              </a:ext>
            </a:extLst>
          </p:cNvPr>
          <p:cNvCxnSpPr/>
          <p:nvPr userDrawn="1"/>
        </p:nvCxnSpPr>
        <p:spPr>
          <a:xfrm>
            <a:off x="897245" y="717841"/>
            <a:ext cx="10514744" cy="10274"/>
          </a:xfrm>
          <a:prstGeom prst="line">
            <a:avLst/>
          </a:prstGeom>
          <a:ln w="38100">
            <a:solidFill>
              <a:srgbClr val="3A1D64"/>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873495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31270-1302-C61F-AB41-13AD62CA0B96}"/>
              </a:ext>
            </a:extLst>
          </p:cNvPr>
          <p:cNvSpPr>
            <a:spLocks noGrp="1"/>
          </p:cNvSpPr>
          <p:nvPr>
            <p:ph type="title"/>
          </p:nvPr>
        </p:nvSpPr>
        <p:spPr>
          <a:xfrm>
            <a:off x="838200" y="0"/>
            <a:ext cx="10515600" cy="1325563"/>
          </a:xfrm>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1ADFB87-B8CF-3469-FCC9-09E201764CC3}"/>
              </a:ext>
            </a:extLst>
          </p:cNvPr>
          <p:cNvSpPr>
            <a:spLocks noGrp="1"/>
          </p:cNvSpPr>
          <p:nvPr>
            <p:ph type="dt" sz="half" idx="10"/>
          </p:nvPr>
        </p:nvSpPr>
        <p:spPr/>
        <p:txBody>
          <a:bodyPr/>
          <a:lstStyle/>
          <a:p>
            <a:fld id="{178A61F5-45BC-4F9D-BC55-EF5EC099095B}" type="datetime1">
              <a:rPr lang="en-US" smtClean="0"/>
              <a:t>3/21/2024</a:t>
            </a:fld>
            <a:endParaRPr lang="en-US"/>
          </a:p>
        </p:txBody>
      </p:sp>
      <p:sp>
        <p:nvSpPr>
          <p:cNvPr id="4" name="Footer Placeholder 3">
            <a:extLst>
              <a:ext uri="{FF2B5EF4-FFF2-40B4-BE49-F238E27FC236}">
                <a16:creationId xmlns:a16="http://schemas.microsoft.com/office/drawing/2014/main" id="{B65EAA8E-94B0-AEC1-1290-79A037153246}"/>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411700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41128B-B2D4-491D-B916-84C96067E79A}" type="datetime1">
              <a:rPr lang="en-US" smtClean="0"/>
              <a:t>3/21/2024</a:t>
            </a:fld>
            <a:endParaRPr lang="en-US"/>
          </a:p>
        </p:txBody>
      </p:sp>
      <p:sp>
        <p:nvSpPr>
          <p:cNvPr id="3" name="Footer Placeholder 2"/>
          <p:cNvSpPr>
            <a:spLocks noGrp="1"/>
          </p:cNvSpPr>
          <p:nvPr>
            <p:ph type="ftr" sz="quarter" idx="11"/>
          </p:nvPr>
        </p:nvSpPr>
        <p:spPr/>
        <p:txBody>
          <a:bodyPr/>
          <a:lstStyle/>
          <a:p>
            <a:endParaRPr lang="en-US"/>
          </a:p>
        </p:txBody>
      </p:sp>
      <p:pic>
        <p:nvPicPr>
          <p:cNvPr id="4" name="Picture 3" descr="Screen Clipping">
            <a:extLst>
              <a:ext uri="{FF2B5EF4-FFF2-40B4-BE49-F238E27FC236}">
                <a16:creationId xmlns:a16="http://schemas.microsoft.com/office/drawing/2014/main" id="{54E3DDFE-0A99-1843-F425-2CEF076412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50080" y="39171"/>
            <a:ext cx="2024891" cy="641866"/>
          </a:xfrm>
          <a:prstGeom prst="rect">
            <a:avLst/>
          </a:prstGeom>
        </p:spPr>
      </p:pic>
    </p:spTree>
    <p:extLst>
      <p:ext uri="{BB962C8B-B14F-4D97-AF65-F5344CB8AC3E}">
        <p14:creationId xmlns:p14="http://schemas.microsoft.com/office/powerpoint/2010/main" val="370136133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771225E-A9A6-4213-9436-9DC252A0C779}" type="datetime1">
              <a:rPr lang="en-US" smtClean="0"/>
              <a:t>3/21/2024</a:t>
            </a:fld>
            <a:endParaRPr lang="en-US"/>
          </a:p>
        </p:txBody>
      </p:sp>
      <p:sp>
        <p:nvSpPr>
          <p:cNvPr id="6" name="Footer Placeholder 5"/>
          <p:cNvSpPr>
            <a:spLocks noGrp="1"/>
          </p:cNvSpPr>
          <p:nvPr>
            <p:ph type="ftr" sz="quarter" idx="11"/>
          </p:nvPr>
        </p:nvSpPr>
        <p:spPr/>
        <p:txBody>
          <a:bodyPr/>
          <a:lstStyle/>
          <a:p>
            <a:endParaRPr lang="en-US" dirty="0"/>
          </a:p>
        </p:txBody>
      </p:sp>
      <p:pic>
        <p:nvPicPr>
          <p:cNvPr id="7" name="Picture 6" descr="Screen Clipping">
            <a:extLst>
              <a:ext uri="{FF2B5EF4-FFF2-40B4-BE49-F238E27FC236}">
                <a16:creationId xmlns:a16="http://schemas.microsoft.com/office/drawing/2014/main" id="{059CA125-07F0-55BB-F240-AEC21337B46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50080" y="39171"/>
            <a:ext cx="2024891" cy="641866"/>
          </a:xfrm>
          <a:prstGeom prst="rect">
            <a:avLst/>
          </a:prstGeom>
        </p:spPr>
      </p:pic>
    </p:spTree>
    <p:extLst>
      <p:ext uri="{BB962C8B-B14F-4D97-AF65-F5344CB8AC3E}">
        <p14:creationId xmlns:p14="http://schemas.microsoft.com/office/powerpoint/2010/main" val="2306065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CD76BF-BCA6-437E-96F4-AAB307D95BC4}" type="datetime1">
              <a:rPr lang="en-US" smtClean="0"/>
              <a:t>3/21/2024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962526" y="6356350"/>
            <a:ext cx="391274" cy="501650"/>
          </a:xfrm>
          <a:prstGeom prst="rect">
            <a:avLst/>
          </a:prstGeom>
          <a:solidFill>
            <a:srgbClr val="3A1D64"/>
          </a:solidFill>
        </p:spPr>
        <p:txBody>
          <a:bodyPr vert="horz" lIns="91440" tIns="45720" rIns="91440" bIns="45720" rtlCol="0" anchor="ctr"/>
          <a:lstStyle>
            <a:lvl1pPr algn="r">
              <a:defRPr sz="1200">
                <a:solidFill>
                  <a:schemeClr val="bg1"/>
                </a:solidFill>
              </a:defRPr>
            </a:lvl1pPr>
          </a:lstStyle>
          <a:p>
            <a:fld id="{C4EC6375-37E4-4626-831E-AA0B25D7674B}" type="slidenum">
              <a:rPr lang="en-US" smtClean="0"/>
              <a:pPr/>
              <a:t>‹#›</a:t>
            </a:fld>
            <a:endParaRPr lang="en-US" dirty="0"/>
          </a:p>
        </p:txBody>
      </p:sp>
    </p:spTree>
    <p:extLst>
      <p:ext uri="{BB962C8B-B14F-4D97-AF65-F5344CB8AC3E}">
        <p14:creationId xmlns:p14="http://schemas.microsoft.com/office/powerpoint/2010/main" val="11167688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0"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3/21/2024</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09187913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5.jpeg"/></Relationships>
</file>

<file path=ppt/slides/_rels/slide11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32.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7.png"/><Relationship Id="rId1" Type="http://schemas.openxmlformats.org/officeDocument/2006/relationships/slideLayout" Target="../slideLayouts/slideLayout2.xml"/><Relationship Id="rId4" Type="http://schemas.openxmlformats.org/officeDocument/2006/relationships/image" Target="../media/image133.jpeg"/></Relationships>
</file>

<file path=ppt/slides/_rels/slide11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5" Type="http://schemas.openxmlformats.org/officeDocument/2006/relationships/image" Target="../media/image141.png"/><Relationship Id="rId4" Type="http://schemas.openxmlformats.org/officeDocument/2006/relationships/image" Target="../media/image140.png"/></Relationships>
</file>

<file path=ppt/slides/_rels/slide117.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svg"/><Relationship Id="rId7" Type="http://schemas.openxmlformats.org/officeDocument/2006/relationships/image" Target="../media/image147.svg"/><Relationship Id="rId2" Type="http://schemas.openxmlformats.org/officeDocument/2006/relationships/image" Target="../media/image142.png"/><Relationship Id="rId1" Type="http://schemas.openxmlformats.org/officeDocument/2006/relationships/slideLayout" Target="../slideLayouts/slideLayout19.xml"/><Relationship Id="rId6" Type="http://schemas.openxmlformats.org/officeDocument/2006/relationships/image" Target="../media/image146.png"/><Relationship Id="rId5" Type="http://schemas.openxmlformats.org/officeDocument/2006/relationships/image" Target="../media/image145.svg"/><Relationship Id="rId4" Type="http://schemas.openxmlformats.org/officeDocument/2006/relationships/image" Target="../media/image144.png"/><Relationship Id="rId9" Type="http://schemas.openxmlformats.org/officeDocument/2006/relationships/image" Target="../media/image149.svg"/></Relationships>
</file>

<file path=ppt/slides/_rels/slide1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gi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gi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hyperlink" Target="../PYF102A_Engg%20Physics%20-%202023%20-%2024.pdf" TargetMode="Externa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1.png"/><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5.png"/><Relationship Id="rId2"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0.png"/><Relationship Id="rId1" Type="http://schemas.openxmlformats.org/officeDocument/2006/relationships/slideLayout" Target="../slideLayouts/slideLayout6.xml"/><Relationship Id="rId4" Type="http://schemas.openxmlformats.org/officeDocument/2006/relationships/image" Target="../media/image360.png"/></Relationships>
</file>

<file path=ppt/slides/_rels/slide31.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image" Target="../media/image48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32.png"/><Relationship Id="rId7" Type="http://schemas.openxmlformats.org/officeDocument/2006/relationships/image" Target="../media/image61.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20.png"/><Relationship Id="rId7" Type="http://schemas.openxmlformats.org/officeDocument/2006/relationships/image" Target="../media/image460.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451.png"/><Relationship Id="rId5" Type="http://schemas.openxmlformats.org/officeDocument/2006/relationships/image" Target="../media/image440.png"/><Relationship Id="rId4" Type="http://schemas.openxmlformats.org/officeDocument/2006/relationships/image" Target="../media/image431.png"/></Relationships>
</file>

<file path=ppt/slides/_rels/slide38.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30.png"/><Relationship Id="rId5" Type="http://schemas.openxmlformats.org/officeDocument/2006/relationships/image" Target="../media/image320.png"/><Relationship Id="rId4" Type="http://schemas.openxmlformats.org/officeDocument/2006/relationships/image" Target="../media/image300.png"/></Relationships>
</file>

<file path=ppt/slides/_rels/slide39.xml.rels><?xml version="1.0" encoding="UTF-8" standalone="yes"?>
<Relationships xmlns="http://schemas.openxmlformats.org/package/2006/relationships"><Relationship Id="rId3" Type="http://schemas.openxmlformats.org/officeDocument/2006/relationships/image" Target="../media/image470.png"/><Relationship Id="rId7"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oleObject" Target="../embeddings/oleObject1.bin"/><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6.sv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3.png"/><Relationship Id="rId1" Type="http://schemas.openxmlformats.org/officeDocument/2006/relationships/slideLayout" Target="../slideLayouts/slideLayout6.xml"/><Relationship Id="rId5" Type="http://schemas.openxmlformats.org/officeDocument/2006/relationships/image" Target="../media/image62.png"/><Relationship Id="rId4" Type="http://schemas.openxmlformats.org/officeDocument/2006/relationships/image" Target="../media/image52.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3.png"/></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520.png"/><Relationship Id="rId7" Type="http://schemas.openxmlformats.org/officeDocument/2006/relationships/image" Target="../media/image56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550.png"/><Relationship Id="rId5" Type="http://schemas.openxmlformats.org/officeDocument/2006/relationships/image" Target="../media/image54.png"/><Relationship Id="rId4" Type="http://schemas.openxmlformats.org/officeDocument/2006/relationships/image" Target="../media/image530.png"/></Relationships>
</file>

<file path=ppt/slides/_rels/slide61.xml.rels><?xml version="1.0" encoding="UTF-8" standalone="yes"?>
<Relationships xmlns="http://schemas.openxmlformats.org/package/2006/relationships"><Relationship Id="rId3" Type="http://schemas.openxmlformats.org/officeDocument/2006/relationships/image" Target="../media/image620.png"/><Relationship Id="rId7" Type="http://schemas.openxmlformats.org/officeDocument/2006/relationships/image" Target="../media/image660.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650.png"/><Relationship Id="rId5" Type="http://schemas.openxmlformats.org/officeDocument/2006/relationships/image" Target="../media/image640.png"/><Relationship Id="rId4" Type="http://schemas.openxmlformats.org/officeDocument/2006/relationships/image" Target="../media/image630.png"/></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72.png"/><Relationship Id="rId4" Type="http://schemas.openxmlformats.org/officeDocument/2006/relationships/image" Target="../media/image71.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76.jpeg"/><Relationship Id="rId4" Type="http://schemas.openxmlformats.org/officeDocument/2006/relationships/image" Target="../media/image75.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57.png"/><Relationship Id="rId7" Type="http://schemas.openxmlformats.org/officeDocument/2006/relationships/image" Target="../media/image80.jpe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79.png"/><Relationship Id="rId5" Type="http://schemas.openxmlformats.org/officeDocument/2006/relationships/image" Target="../media/image78.jpeg"/><Relationship Id="rId10" Type="http://schemas.openxmlformats.org/officeDocument/2006/relationships/image" Target="../media/image83.png"/><Relationship Id="rId4" Type="http://schemas.openxmlformats.org/officeDocument/2006/relationships/image" Target="../media/image77.jpeg"/><Relationship Id="rId9" Type="http://schemas.openxmlformats.org/officeDocument/2006/relationships/image" Target="../media/image82.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84.png"/><Relationship Id="rId5" Type="http://schemas.openxmlformats.org/officeDocument/2006/relationships/image" Target="../media/image82.png"/><Relationship Id="rId4" Type="http://schemas.openxmlformats.org/officeDocument/2006/relationships/image" Target="../media/image81.png"/></Relationships>
</file>

<file path=ppt/slides/_rels/slide7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7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83.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png"/><Relationship Id="rId1" Type="http://schemas.openxmlformats.org/officeDocument/2006/relationships/slideLayout" Target="../slideLayouts/slideLayout8.xml"/><Relationship Id="rId5" Type="http://schemas.openxmlformats.org/officeDocument/2006/relationships/image" Target="../media/image87.png"/><Relationship Id="rId4" Type="http://schemas.openxmlformats.org/officeDocument/2006/relationships/image" Target="../media/image86.png"/></Relationships>
</file>

<file path=ppt/slides/_rels/slide7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91.png"/><Relationship Id="rId4" Type="http://schemas.openxmlformats.org/officeDocument/2006/relationships/image" Target="../media/image90.png"/></Relationships>
</file>

<file path=ppt/slides/_rels/slide7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94.png"/><Relationship Id="rId4" Type="http://schemas.openxmlformats.org/officeDocument/2006/relationships/image" Target="../media/image93.png"/></Relationships>
</file>

<file path=ppt/slides/_rels/slide77.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88.png"/><Relationship Id="rId7" Type="http://schemas.openxmlformats.org/officeDocument/2006/relationships/image" Target="../media/image98.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22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09.png"/><Relationship Id="rId4" Type="http://schemas.openxmlformats.org/officeDocument/2006/relationships/image" Target="../media/image108.png"/></Relationships>
</file>

<file path=ppt/slides/_rels/slide8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96.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A02B293-7B3C-4928-B25D-CC7E8A63D4A8}"/>
              </a:ext>
            </a:extLst>
          </p:cNvPr>
          <p:cNvSpPr txBox="1">
            <a:spLocks/>
          </p:cNvSpPr>
          <p:nvPr/>
        </p:nvSpPr>
        <p:spPr>
          <a:xfrm>
            <a:off x="0" y="1828800"/>
            <a:ext cx="12192000" cy="336295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effectLst>
                  <a:outerShdw blurRad="38100" dist="38100" dir="2700000" algn="tl">
                    <a:srgbClr val="000000">
                      <a:alpha val="43137"/>
                    </a:srgbClr>
                  </a:outerShdw>
                </a:effectLst>
                <a:latin typeface="+mn-lt"/>
              </a:rPr>
              <a:t>Lasers Principle and Production – Introduction to Lasers</a:t>
            </a:r>
            <a:endParaRPr lang="en-IN" sz="4000" b="1" dirty="0">
              <a:solidFill>
                <a:schemeClr val="bg1"/>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4181823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CCE12-E353-49C4-AD44-FDE96450B69D}"/>
              </a:ext>
            </a:extLst>
          </p:cNvPr>
          <p:cNvSpPr>
            <a:spLocks noGrp="1"/>
          </p:cNvSpPr>
          <p:nvPr>
            <p:ph type="title"/>
          </p:nvPr>
        </p:nvSpPr>
        <p:spPr>
          <a:xfrm>
            <a:off x="838201" y="-92075"/>
            <a:ext cx="8264703" cy="1135903"/>
          </a:xfrm>
        </p:spPr>
        <p:txBody>
          <a:bodyPr>
            <a:noAutofit/>
          </a:bodyPr>
          <a:lstStyle/>
          <a:p>
            <a:r>
              <a:rPr lang="en-US" sz="3200" b="1" i="0" u="none" strike="noStrike" baseline="0" dirty="0">
                <a:solidFill>
                  <a:srgbClr val="0000FF"/>
                </a:solidFill>
                <a:latin typeface="Calibri" panose="020F0502020204030204" pitchFamily="34" charset="0"/>
              </a:rPr>
              <a:t>Interaction of Radiation With Matter</a:t>
            </a:r>
          </a:p>
        </p:txBody>
      </p:sp>
      <p:pic>
        <p:nvPicPr>
          <p:cNvPr id="3" name="Picture 2">
            <a:extLst>
              <a:ext uri="{FF2B5EF4-FFF2-40B4-BE49-F238E27FC236}">
                <a16:creationId xmlns:a16="http://schemas.microsoft.com/office/drawing/2014/main" id="{57FDA791-426D-743F-F82E-83F7ECDFB6A4}"/>
              </a:ext>
            </a:extLst>
          </p:cNvPr>
          <p:cNvPicPr>
            <a:picLocks noChangeAspect="1" noChangeArrowheads="1"/>
          </p:cNvPicPr>
          <p:nvPr/>
        </p:nvPicPr>
        <p:blipFill>
          <a:blip r:embed="rId2"/>
          <a:srcRect/>
          <a:stretch>
            <a:fillRect/>
          </a:stretch>
        </p:blipFill>
        <p:spPr bwMode="auto">
          <a:xfrm>
            <a:off x="2534896" y="895717"/>
            <a:ext cx="7572375" cy="5629275"/>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718D7D6F-5881-9FCC-DFF3-79219B0BEB1C}"/>
              </a:ext>
            </a:extLst>
          </p:cNvPr>
          <p:cNvSpPr/>
          <p:nvPr/>
        </p:nvSpPr>
        <p:spPr>
          <a:xfrm>
            <a:off x="5838097" y="5387926"/>
            <a:ext cx="3629460" cy="1153551"/>
          </a:xfrm>
          <a:prstGeom prst="rect">
            <a:avLst/>
          </a:prstGeom>
          <a:noFill/>
          <a:ln w="571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FE4E6B2-C2B3-0603-9275-7C6D2AF4CC18}"/>
              </a:ext>
            </a:extLst>
          </p:cNvPr>
          <p:cNvSpPr/>
          <p:nvPr/>
        </p:nvSpPr>
        <p:spPr>
          <a:xfrm>
            <a:off x="5134705" y="4318782"/>
            <a:ext cx="3404378" cy="1069144"/>
          </a:xfrm>
          <a:prstGeom prst="rect">
            <a:avLst/>
          </a:prstGeom>
          <a:noFill/>
          <a:ln w="571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E5C7100-9BEE-0B55-4024-01187DAC84C0}"/>
              </a:ext>
            </a:extLst>
          </p:cNvPr>
          <p:cNvSpPr/>
          <p:nvPr/>
        </p:nvSpPr>
        <p:spPr>
          <a:xfrm>
            <a:off x="3812345" y="3010486"/>
            <a:ext cx="5444201" cy="1434905"/>
          </a:xfrm>
          <a:prstGeom prst="rect">
            <a:avLst/>
          </a:prstGeom>
          <a:noFill/>
          <a:ln w="571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0B725FE-53D6-E5EF-90B8-39A1DEC16404}"/>
              </a:ext>
            </a:extLst>
          </p:cNvPr>
          <p:cNvSpPr/>
          <p:nvPr/>
        </p:nvSpPr>
        <p:spPr>
          <a:xfrm>
            <a:off x="3446585" y="900332"/>
            <a:ext cx="6710289" cy="2025748"/>
          </a:xfrm>
          <a:prstGeom prst="rect">
            <a:avLst/>
          </a:prstGeom>
          <a:noFill/>
          <a:ln w="571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3769789-3548-0F6F-0823-F8CFFD43675B}"/>
              </a:ext>
            </a:extLst>
          </p:cNvPr>
          <p:cNvSpPr/>
          <p:nvPr/>
        </p:nvSpPr>
        <p:spPr>
          <a:xfrm>
            <a:off x="2532190" y="2954215"/>
            <a:ext cx="998800" cy="633047"/>
          </a:xfrm>
          <a:prstGeom prst="rect">
            <a:avLst/>
          </a:prstGeom>
          <a:noFill/>
          <a:ln w="571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Image result for fraunhofer spectrum">
            <a:extLst>
              <a:ext uri="{FF2B5EF4-FFF2-40B4-BE49-F238E27FC236}">
                <a16:creationId xmlns:a16="http://schemas.microsoft.com/office/drawing/2014/main" id="{1BB979C1-87E0-FF47-D790-7D54723493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67" y="836487"/>
            <a:ext cx="3253563" cy="1076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848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1" nodeType="clickEffect">
                                  <p:stCondLst>
                                    <p:cond delay="0"/>
                                  </p:stCondLst>
                                  <p:childTnLst>
                                    <p:animEffect transition="out" filter="blinds(horizontal)">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3" presetClass="entr" presetSubtype="1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grpId="1" nodeType="clickEffect">
                                  <p:stCondLst>
                                    <p:cond delay="0"/>
                                  </p:stCondLst>
                                  <p:childTnLst>
                                    <p:animEffect transition="out" filter="blinds(horizontal)">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3" presetClass="entr" presetSubtype="1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grpId="1" nodeType="clickEffect">
                                  <p:stCondLst>
                                    <p:cond delay="0"/>
                                  </p:stCondLst>
                                  <p:childTnLst>
                                    <p:animEffect transition="out" filter="blinds(horizontal)">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par>
                                <p:cTn id="29" presetID="3" presetClass="entr" presetSubtype="1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linds(horizontal)">
                                      <p:cBhvr>
                                        <p:cTn id="31" dur="500"/>
                                        <p:tgtEl>
                                          <p:spTgt spid="8"/>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blinds(horizontal)">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uiExpand="1" animBg="1"/>
      <p:bldP spid="7" grpId="1" uiExpand="1" animBg="1"/>
      <p:bldP spid="8" grpId="0" animBg="1"/>
      <p:bldP spid="9" grpId="0" uiExpand="1"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68679" y="154517"/>
            <a:ext cx="7665719" cy="580187"/>
          </a:xfrm>
          <a:prstGeom prst="rect">
            <a:avLst/>
          </a:prstGeom>
          <a:noFill/>
        </p:spPr>
        <p:txBody>
          <a:bodyPr wrap="square" lIns="86895" tIns="43448" rIns="86895" bIns="43448">
            <a:spAutoFit/>
          </a:bodyPr>
          <a:lstStyle/>
          <a:p>
            <a:pPr>
              <a:defRPr/>
            </a:pPr>
            <a:r>
              <a:rPr lang="en-US" sz="3200" b="1" dirty="0" err="1">
                <a:solidFill>
                  <a:srgbClr val="2121FF"/>
                </a:solidFill>
                <a:latin typeface="+mj-lt"/>
              </a:rPr>
              <a:t>LiDAR</a:t>
            </a:r>
            <a:r>
              <a:rPr lang="en-US" sz="3200" b="1" dirty="0">
                <a:solidFill>
                  <a:srgbClr val="2121FF"/>
                </a:solidFill>
                <a:latin typeface="+mj-lt"/>
              </a:rPr>
              <a:t> </a:t>
            </a:r>
            <a:r>
              <a:rPr lang="en-US" sz="3200" b="1" dirty="0">
                <a:solidFill>
                  <a:srgbClr val="2121FF"/>
                </a:solidFill>
              </a:rPr>
              <a:t>– Light Detection and Ranging</a:t>
            </a:r>
            <a:endParaRPr lang="en-US" sz="3200" b="1" dirty="0">
              <a:solidFill>
                <a:srgbClr val="2121FF"/>
              </a:solidFill>
              <a:latin typeface="+mj-lt"/>
            </a:endParaRPr>
          </a:p>
        </p:txBody>
      </p:sp>
      <p:pic>
        <p:nvPicPr>
          <p:cNvPr id="9" name="Picture 2" descr="LiDAR Equipped UAVs"/>
          <p:cNvPicPr>
            <a:picLocks noChangeAspect="1" noChangeArrowheads="1"/>
          </p:cNvPicPr>
          <p:nvPr/>
        </p:nvPicPr>
        <p:blipFill>
          <a:blip r:embed="rId2"/>
          <a:srcRect/>
          <a:stretch>
            <a:fillRect/>
          </a:stretch>
        </p:blipFill>
        <p:spPr bwMode="auto">
          <a:xfrm>
            <a:off x="4946073" y="1634930"/>
            <a:ext cx="7176652" cy="3941855"/>
          </a:xfrm>
          <a:prstGeom prst="rect">
            <a:avLst/>
          </a:prstGeom>
          <a:noFill/>
        </p:spPr>
      </p:pic>
      <p:grpSp>
        <p:nvGrpSpPr>
          <p:cNvPr id="4" name="Group 3"/>
          <p:cNvGrpSpPr/>
          <p:nvPr/>
        </p:nvGrpSpPr>
        <p:grpSpPr>
          <a:xfrm>
            <a:off x="110840" y="776515"/>
            <a:ext cx="4746172" cy="5457372"/>
            <a:chOff x="2627086" y="667657"/>
            <a:chExt cx="5355771" cy="5913253"/>
          </a:xfrm>
        </p:grpSpPr>
        <p:pic>
          <p:nvPicPr>
            <p:cNvPr id="5" name="Picture 2"/>
            <p:cNvPicPr>
              <a:picLocks noChangeAspect="1" noChangeArrowheads="1"/>
            </p:cNvPicPr>
            <p:nvPr/>
          </p:nvPicPr>
          <p:blipFill>
            <a:blip r:embed="rId3"/>
            <a:srcRect l="19221" t="6217" r="33023"/>
            <a:stretch>
              <a:fillRect/>
            </a:stretch>
          </p:blipFill>
          <p:spPr bwMode="auto">
            <a:xfrm>
              <a:off x="2627086" y="667657"/>
              <a:ext cx="5355771" cy="5913253"/>
            </a:xfrm>
            <a:prstGeom prst="rect">
              <a:avLst/>
            </a:prstGeom>
            <a:noFill/>
            <a:ln w="9525">
              <a:noFill/>
              <a:miter lim="800000"/>
              <a:headEnd/>
              <a:tailEnd/>
            </a:ln>
            <a:effectLst/>
          </p:spPr>
        </p:pic>
        <p:sp>
          <p:nvSpPr>
            <p:cNvPr id="7" name="Oval 6"/>
            <p:cNvSpPr/>
            <p:nvPr/>
          </p:nvSpPr>
          <p:spPr>
            <a:xfrm>
              <a:off x="4100946" y="2618510"/>
              <a:ext cx="706582" cy="59574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012874" y="2687782"/>
              <a:ext cx="1094508" cy="62345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2732959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58FAA-CDEA-585B-882B-14FB573BC61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0B968094-9748-398F-05BF-06208C2CF2CD}"/>
              </a:ext>
            </a:extLst>
          </p:cNvPr>
          <p:cNvSpPr txBox="1"/>
          <p:nvPr/>
        </p:nvSpPr>
        <p:spPr>
          <a:xfrm>
            <a:off x="868679" y="154517"/>
            <a:ext cx="7665719" cy="580187"/>
          </a:xfrm>
          <a:prstGeom prst="rect">
            <a:avLst/>
          </a:prstGeom>
          <a:noFill/>
        </p:spPr>
        <p:txBody>
          <a:bodyPr wrap="square" lIns="86895" tIns="43448" rIns="86895" bIns="43448">
            <a:spAutoFit/>
          </a:bodyPr>
          <a:lstStyle/>
          <a:p>
            <a:pPr>
              <a:defRPr/>
            </a:pPr>
            <a:r>
              <a:rPr lang="en-US" sz="3200" b="1" dirty="0" err="1">
                <a:solidFill>
                  <a:srgbClr val="2121FF"/>
                </a:solidFill>
                <a:latin typeface="+mj-lt"/>
              </a:rPr>
              <a:t>LiDAR</a:t>
            </a:r>
            <a:r>
              <a:rPr lang="en-US" sz="3200" b="1" dirty="0">
                <a:solidFill>
                  <a:srgbClr val="2121FF"/>
                </a:solidFill>
                <a:latin typeface="+mj-lt"/>
              </a:rPr>
              <a:t> </a:t>
            </a:r>
            <a:r>
              <a:rPr lang="en-US" sz="3200" b="1" dirty="0">
                <a:solidFill>
                  <a:srgbClr val="2121FF"/>
                </a:solidFill>
              </a:rPr>
              <a:t>– Light Detection and Ranging</a:t>
            </a:r>
            <a:endParaRPr lang="en-US" sz="3200" b="1" dirty="0">
              <a:solidFill>
                <a:srgbClr val="2121FF"/>
              </a:solidFill>
              <a:latin typeface="+mj-lt"/>
            </a:endParaRPr>
          </a:p>
        </p:txBody>
      </p:sp>
      <p:sp>
        <p:nvSpPr>
          <p:cNvPr id="2" name="Content Placeholder 2">
            <a:extLst>
              <a:ext uri="{FF2B5EF4-FFF2-40B4-BE49-F238E27FC236}">
                <a16:creationId xmlns:a16="http://schemas.microsoft.com/office/drawing/2014/main" id="{BCDAEAC3-4513-33C8-516A-0BEC27DF8102}"/>
              </a:ext>
            </a:extLst>
          </p:cNvPr>
          <p:cNvSpPr>
            <a:spLocks noGrp="1"/>
          </p:cNvSpPr>
          <p:nvPr>
            <p:ph idx="1"/>
          </p:nvPr>
        </p:nvSpPr>
        <p:spPr>
          <a:xfrm>
            <a:off x="490501" y="1020418"/>
            <a:ext cx="11267268" cy="5177181"/>
          </a:xfrm>
        </p:spPr>
        <p:txBody>
          <a:bodyPr>
            <a:noAutofit/>
          </a:bodyPr>
          <a:lstStyle/>
          <a:p>
            <a:pPr>
              <a:lnSpc>
                <a:spcPct val="200000"/>
              </a:lnSpc>
            </a:pPr>
            <a:r>
              <a:rPr lang="en-US" sz="2400" dirty="0"/>
              <a:t>Lidars is similar to </a:t>
            </a:r>
            <a:r>
              <a:rPr lang="en-US" sz="2400" b="1" u="sng" dirty="0"/>
              <a:t>RADAR</a:t>
            </a:r>
            <a:r>
              <a:rPr lang="en-US" sz="2400" dirty="0"/>
              <a:t> (</a:t>
            </a:r>
            <a:r>
              <a:rPr lang="en-US" sz="2400" b="1" u="sng" dirty="0" err="1"/>
              <a:t>RA</a:t>
            </a:r>
            <a:r>
              <a:rPr lang="en-US" sz="2400" dirty="0" err="1"/>
              <a:t>dio</a:t>
            </a:r>
            <a:r>
              <a:rPr lang="en-US" sz="2400" dirty="0"/>
              <a:t> </a:t>
            </a:r>
            <a:r>
              <a:rPr lang="en-US" sz="2400" b="1" u="sng" dirty="0"/>
              <a:t>D</a:t>
            </a:r>
            <a:r>
              <a:rPr lang="en-US" sz="2400" dirty="0"/>
              <a:t>etection </a:t>
            </a:r>
            <a:r>
              <a:rPr lang="en-US" sz="2400" b="1" u="sng" dirty="0"/>
              <a:t>A</a:t>
            </a:r>
            <a:r>
              <a:rPr lang="en-US" sz="2400" dirty="0"/>
              <a:t>nd </a:t>
            </a:r>
            <a:r>
              <a:rPr lang="en-US" sz="2400" b="1" u="sng" dirty="0"/>
              <a:t>R</a:t>
            </a:r>
            <a:r>
              <a:rPr lang="en-US" sz="2400" dirty="0"/>
              <a:t>anging)</a:t>
            </a:r>
          </a:p>
          <a:p>
            <a:pPr>
              <a:lnSpc>
                <a:spcPct val="200000"/>
              </a:lnSpc>
            </a:pPr>
            <a:r>
              <a:rPr lang="en-US" sz="2400" dirty="0"/>
              <a:t>Uses laser pulses rather than radio waves</a:t>
            </a:r>
          </a:p>
          <a:p>
            <a:pPr>
              <a:lnSpc>
                <a:spcPct val="200000"/>
              </a:lnSpc>
            </a:pPr>
            <a:r>
              <a:rPr lang="en-US" sz="2400" dirty="0"/>
              <a:t>Device can only collect information for objects the same size as the wavelength emitted or larger, but not smaller</a:t>
            </a:r>
          </a:p>
          <a:p>
            <a:pPr>
              <a:lnSpc>
                <a:spcPct val="200000"/>
              </a:lnSpc>
            </a:pPr>
            <a:r>
              <a:rPr lang="en-US" sz="2400" dirty="0"/>
              <a:t>Since the laser pulses have wavelengths 10</a:t>
            </a:r>
            <a:r>
              <a:rPr lang="en-US" sz="2400" baseline="30000" dirty="0"/>
              <a:t>5</a:t>
            </a:r>
            <a:r>
              <a:rPr lang="en-US" sz="2400" dirty="0"/>
              <a:t> times smaller than those of radio waves, lidars can detect much “smaller” particles</a:t>
            </a:r>
          </a:p>
        </p:txBody>
      </p:sp>
    </p:spTree>
    <p:extLst>
      <p:ext uri="{BB962C8B-B14F-4D97-AF65-F5344CB8AC3E}">
        <p14:creationId xmlns:p14="http://schemas.microsoft.com/office/powerpoint/2010/main" val="265883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848" y="936455"/>
            <a:ext cx="8271164" cy="515234"/>
          </a:xfrm>
          <a:prstGeom prst="rect">
            <a:avLst/>
          </a:prstGeom>
          <a:noFill/>
        </p:spPr>
        <p:txBody>
          <a:bodyPr wrap="square" lIns="86895" tIns="43448" rIns="86895" bIns="43448">
            <a:spAutoFit/>
          </a:bodyPr>
          <a:lstStyle/>
          <a:p>
            <a:pPr marL="512763" indent="-290513" algn="just">
              <a:lnSpc>
                <a:spcPct val="125000"/>
              </a:lnSpc>
              <a:buFont typeface="Arial" pitchFamily="34" charset="0"/>
              <a:buChar char="•"/>
              <a:defRPr/>
            </a:pPr>
            <a:r>
              <a:rPr lang="en-US" sz="2400" dirty="0"/>
              <a:t>Used in atmospheric pollutant studies</a:t>
            </a:r>
          </a:p>
        </p:txBody>
      </p:sp>
      <p:sp>
        <p:nvSpPr>
          <p:cNvPr id="6" name="TextBox 5"/>
          <p:cNvSpPr txBox="1"/>
          <p:nvPr/>
        </p:nvSpPr>
        <p:spPr>
          <a:xfrm>
            <a:off x="883920" y="181813"/>
            <a:ext cx="9631680" cy="580187"/>
          </a:xfrm>
          <a:prstGeom prst="rect">
            <a:avLst/>
          </a:prstGeom>
          <a:noFill/>
        </p:spPr>
        <p:txBody>
          <a:bodyPr wrap="square" lIns="86895" tIns="43448" rIns="86895" bIns="43448">
            <a:spAutoFit/>
          </a:bodyPr>
          <a:lstStyle/>
          <a:p>
            <a:pPr>
              <a:defRPr/>
            </a:pPr>
            <a:r>
              <a:rPr lang="en-US" sz="3200" b="1" dirty="0" err="1">
                <a:solidFill>
                  <a:srgbClr val="2121FF"/>
                </a:solidFill>
                <a:latin typeface="+mj-lt"/>
              </a:rPr>
              <a:t>LiDAR</a:t>
            </a:r>
            <a:r>
              <a:rPr lang="en-US" sz="3200" b="1" dirty="0">
                <a:solidFill>
                  <a:srgbClr val="2121FF"/>
                </a:solidFill>
                <a:latin typeface="+mj-lt"/>
              </a:rPr>
              <a:t> </a:t>
            </a:r>
            <a:r>
              <a:rPr lang="en-US" sz="3200" b="1" dirty="0">
                <a:solidFill>
                  <a:srgbClr val="2121FF"/>
                </a:solidFill>
              </a:rPr>
              <a:t>– Light Detection and Ranging</a:t>
            </a:r>
            <a:endParaRPr lang="en-US" sz="3200" b="1" dirty="0">
              <a:solidFill>
                <a:srgbClr val="2121FF"/>
              </a:solidFill>
              <a:latin typeface="+mj-lt"/>
            </a:endParaRPr>
          </a:p>
        </p:txBody>
      </p:sp>
      <p:pic>
        <p:nvPicPr>
          <p:cNvPr id="1026" name="Picture 2"/>
          <p:cNvPicPr>
            <a:picLocks noChangeAspect="1" noChangeArrowheads="1"/>
          </p:cNvPicPr>
          <p:nvPr/>
        </p:nvPicPr>
        <p:blipFill>
          <a:blip r:embed="rId2"/>
          <a:srcRect/>
          <a:stretch>
            <a:fillRect/>
          </a:stretch>
        </p:blipFill>
        <p:spPr bwMode="auto">
          <a:xfrm>
            <a:off x="6940046" y="3576636"/>
            <a:ext cx="5215109" cy="2602491"/>
          </a:xfrm>
          <a:prstGeom prst="rect">
            <a:avLst/>
          </a:prstGeom>
          <a:noFill/>
          <a:ln w="9525">
            <a:noFill/>
            <a:miter lim="800000"/>
            <a:headEnd/>
            <a:tailEnd/>
          </a:ln>
          <a:effectLst/>
        </p:spPr>
      </p:pic>
      <p:sp>
        <p:nvSpPr>
          <p:cNvPr id="7" name="Rectangle 6"/>
          <p:cNvSpPr/>
          <p:nvPr/>
        </p:nvSpPr>
        <p:spPr>
          <a:xfrm>
            <a:off x="41565" y="3133905"/>
            <a:ext cx="6899564" cy="2862322"/>
          </a:xfrm>
          <a:prstGeom prst="rect">
            <a:avLst/>
          </a:prstGeom>
        </p:spPr>
        <p:txBody>
          <a:bodyPr wrap="square">
            <a:spAutoFit/>
          </a:bodyPr>
          <a:lstStyle/>
          <a:p>
            <a:pPr marL="512763" lvl="0" indent="-290513" algn="just">
              <a:lnSpc>
                <a:spcPct val="125000"/>
              </a:lnSpc>
              <a:buFont typeface="Arial" pitchFamily="34" charset="0"/>
              <a:buChar char="•"/>
            </a:pPr>
            <a:r>
              <a:rPr lang="en-US" sz="2400" dirty="0">
                <a:solidFill>
                  <a:prstClr val="black"/>
                </a:solidFill>
              </a:rPr>
              <a:t>The amplitude, direction and wavelength of the scattered beam depends on the concentration, composition and dimension of the pollutants. </a:t>
            </a:r>
          </a:p>
          <a:p>
            <a:pPr marL="512763" lvl="0" indent="-290513" algn="just">
              <a:lnSpc>
                <a:spcPct val="125000"/>
              </a:lnSpc>
              <a:buFont typeface="Arial" pitchFamily="34" charset="0"/>
              <a:buChar char="•"/>
            </a:pPr>
            <a:r>
              <a:rPr lang="en-US" sz="2400" dirty="0"/>
              <a:t>The </a:t>
            </a:r>
            <a:r>
              <a:rPr lang="en-US" sz="2400" b="1" dirty="0">
                <a:solidFill>
                  <a:srgbClr val="5C0AFF"/>
                </a:solidFill>
              </a:rPr>
              <a:t>backscattered beam </a:t>
            </a:r>
            <a:r>
              <a:rPr lang="en-US" sz="2400" dirty="0"/>
              <a:t>is collected by a detector and analyzed by a processor. </a:t>
            </a:r>
          </a:p>
          <a:p>
            <a:pPr marL="512763" lvl="0" indent="-290513" algn="just">
              <a:lnSpc>
                <a:spcPct val="125000"/>
              </a:lnSpc>
              <a:buFont typeface="Arial" pitchFamily="34" charset="0"/>
              <a:buChar char="•"/>
            </a:pPr>
            <a:endParaRPr lang="en-US" sz="2400" dirty="0">
              <a:solidFill>
                <a:prstClr val="black"/>
              </a:solidFill>
            </a:endParaRPr>
          </a:p>
        </p:txBody>
      </p:sp>
      <p:sp>
        <p:nvSpPr>
          <p:cNvPr id="8" name="Rectangle 7"/>
          <p:cNvSpPr/>
          <p:nvPr/>
        </p:nvSpPr>
        <p:spPr>
          <a:xfrm>
            <a:off x="41557" y="1616546"/>
            <a:ext cx="12011897" cy="1477328"/>
          </a:xfrm>
          <a:prstGeom prst="rect">
            <a:avLst/>
          </a:prstGeom>
        </p:spPr>
        <p:txBody>
          <a:bodyPr wrap="square">
            <a:spAutoFit/>
          </a:bodyPr>
          <a:lstStyle/>
          <a:p>
            <a:pPr marL="346075" lvl="0" indent="-346075" algn="just">
              <a:lnSpc>
                <a:spcPct val="125000"/>
              </a:lnSpc>
              <a:defRPr/>
            </a:pPr>
            <a:r>
              <a:rPr lang="en-US" sz="2400" b="1" dirty="0">
                <a:solidFill>
                  <a:srgbClr val="0070C0"/>
                </a:solidFill>
              </a:rPr>
              <a:t>Working </a:t>
            </a:r>
            <a:endParaRPr lang="en-US" sz="2400" dirty="0">
              <a:solidFill>
                <a:prstClr val="black"/>
              </a:solidFill>
            </a:endParaRPr>
          </a:p>
          <a:p>
            <a:pPr marL="512763" lvl="0" indent="-290513" algn="just">
              <a:lnSpc>
                <a:spcPct val="125000"/>
              </a:lnSpc>
              <a:buFont typeface="Arial" pitchFamily="34" charset="0"/>
              <a:buChar char="•"/>
            </a:pPr>
            <a:r>
              <a:rPr lang="en-US" sz="2400" dirty="0">
                <a:solidFill>
                  <a:prstClr val="black"/>
                </a:solidFill>
              </a:rPr>
              <a:t>A pulsed laser source is used to direct the laser beam into the atmosphere.</a:t>
            </a:r>
          </a:p>
          <a:p>
            <a:pPr marL="512763" indent="-290513" algn="just">
              <a:lnSpc>
                <a:spcPct val="125000"/>
              </a:lnSpc>
              <a:buFont typeface="Arial" pitchFamily="34" charset="0"/>
              <a:buChar char="•"/>
            </a:pPr>
            <a:r>
              <a:rPr lang="en-US" sz="2400" dirty="0">
                <a:solidFill>
                  <a:prstClr val="black"/>
                </a:solidFill>
              </a:rPr>
              <a:t>Due to the presence of particulate matter in the atmosphere, scattering will occur. </a:t>
            </a:r>
          </a:p>
        </p:txBody>
      </p:sp>
    </p:spTree>
    <p:extLst>
      <p:ext uri="{BB962C8B-B14F-4D97-AF65-F5344CB8AC3E}">
        <p14:creationId xmlns:p14="http://schemas.microsoft.com/office/powerpoint/2010/main" val="3523461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par>
                                <p:cTn id="13" presetID="1"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xEl>
                                              <p:pRg st="1" end="1"/>
                                            </p:txEl>
                                          </p:spTgt>
                                        </p:tgtEl>
                                        <p:attrNameLst>
                                          <p:attrName>style.visibility</p:attrName>
                                        </p:attrNameLst>
                                      </p:cBhvr>
                                      <p:to>
                                        <p:strVal val="visible"/>
                                      </p:to>
                                    </p:set>
                                    <p:animEffect transition="in" filter="fade">
                                      <p:cBhvr>
                                        <p:cTn id="3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uiExpand="1" build="p"/>
      <p:bldP spid="8" grpId="0" uiExpand="1"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6191901" y="1692418"/>
            <a:ext cx="5736863" cy="2862861"/>
          </a:xfrm>
          <a:prstGeom prst="rect">
            <a:avLst/>
          </a:prstGeom>
          <a:noFill/>
          <a:ln w="9525">
            <a:noFill/>
            <a:miter lim="800000"/>
            <a:headEnd/>
            <a:tailEnd/>
          </a:ln>
          <a:effectLst/>
        </p:spPr>
      </p:pic>
      <p:sp>
        <p:nvSpPr>
          <p:cNvPr id="8" name="Rectangle 7"/>
          <p:cNvSpPr/>
          <p:nvPr/>
        </p:nvSpPr>
        <p:spPr>
          <a:xfrm>
            <a:off x="277091" y="923796"/>
            <a:ext cx="5652654" cy="4616648"/>
          </a:xfrm>
          <a:prstGeom prst="rect">
            <a:avLst/>
          </a:prstGeom>
        </p:spPr>
        <p:txBody>
          <a:bodyPr wrap="square">
            <a:spAutoFit/>
          </a:bodyPr>
          <a:lstStyle/>
          <a:p>
            <a:pPr marL="346075" lvl="0" indent="-346075" algn="just">
              <a:lnSpc>
                <a:spcPct val="125000"/>
              </a:lnSpc>
              <a:defRPr/>
            </a:pPr>
            <a:r>
              <a:rPr lang="en-US" sz="2400" b="1" dirty="0">
                <a:solidFill>
                  <a:srgbClr val="0070C0"/>
                </a:solidFill>
              </a:rPr>
              <a:t>Working </a:t>
            </a:r>
            <a:endParaRPr lang="en-US" sz="2400" dirty="0"/>
          </a:p>
          <a:p>
            <a:pPr marL="457200" indent="-457200" algn="just">
              <a:lnSpc>
                <a:spcPct val="125000"/>
              </a:lnSpc>
              <a:buFont typeface="Arial" pitchFamily="34" charset="0"/>
              <a:buChar char="•"/>
            </a:pPr>
            <a:r>
              <a:rPr lang="en-US" sz="2400" dirty="0"/>
              <a:t>As a general rule, more the aerosols present in the atmosphere more will be the backscattering. </a:t>
            </a:r>
          </a:p>
          <a:p>
            <a:pPr marL="457200" indent="-457200" algn="just">
              <a:lnSpc>
                <a:spcPct val="125000"/>
              </a:lnSpc>
              <a:buFont typeface="Arial" pitchFamily="34" charset="0"/>
              <a:buChar char="•"/>
            </a:pPr>
            <a:r>
              <a:rPr lang="en-US" sz="2400" dirty="0"/>
              <a:t>Using multiple wavelengths one can tell about the size distribution of aerosols, and depolarization data can be used to determine the shape. </a:t>
            </a:r>
          </a:p>
          <a:p>
            <a:pPr marL="457200" indent="-457200" algn="just">
              <a:buFont typeface="Arial" pitchFamily="34" charset="0"/>
              <a:buChar char="•"/>
            </a:pPr>
            <a:endParaRPr lang="en-US" sz="2400" dirty="0"/>
          </a:p>
          <a:p>
            <a:pPr marL="512763" lvl="0" indent="-290513" algn="just">
              <a:lnSpc>
                <a:spcPct val="125000"/>
              </a:lnSpc>
              <a:buFont typeface="Arial" pitchFamily="34" charset="0"/>
              <a:buChar char="•"/>
            </a:pPr>
            <a:endParaRPr lang="en-US" sz="2400" dirty="0">
              <a:solidFill>
                <a:prstClr val="black"/>
              </a:solidFill>
            </a:endParaRPr>
          </a:p>
        </p:txBody>
      </p:sp>
      <p:sp>
        <p:nvSpPr>
          <p:cNvPr id="3" name="TextBox 2">
            <a:extLst>
              <a:ext uri="{FF2B5EF4-FFF2-40B4-BE49-F238E27FC236}">
                <a16:creationId xmlns:a16="http://schemas.microsoft.com/office/drawing/2014/main" id="{FFAC116D-A3B4-2EE3-731C-69C09C48DEF7}"/>
              </a:ext>
            </a:extLst>
          </p:cNvPr>
          <p:cNvSpPr txBox="1"/>
          <p:nvPr/>
        </p:nvSpPr>
        <p:spPr>
          <a:xfrm>
            <a:off x="883920" y="181813"/>
            <a:ext cx="9631680" cy="580187"/>
          </a:xfrm>
          <a:prstGeom prst="rect">
            <a:avLst/>
          </a:prstGeom>
          <a:noFill/>
        </p:spPr>
        <p:txBody>
          <a:bodyPr wrap="square" lIns="86895" tIns="43448" rIns="86895" bIns="43448">
            <a:spAutoFit/>
          </a:bodyPr>
          <a:lstStyle/>
          <a:p>
            <a:pPr>
              <a:defRPr/>
            </a:pPr>
            <a:r>
              <a:rPr lang="en-US" sz="3200" b="1" dirty="0" err="1">
                <a:solidFill>
                  <a:srgbClr val="2121FF"/>
                </a:solidFill>
                <a:latin typeface="+mj-lt"/>
              </a:rPr>
              <a:t>LiDAR</a:t>
            </a:r>
            <a:r>
              <a:rPr lang="en-US" sz="3200" b="1" dirty="0">
                <a:solidFill>
                  <a:srgbClr val="2121FF"/>
                </a:solidFill>
                <a:latin typeface="+mj-lt"/>
              </a:rPr>
              <a:t> </a:t>
            </a:r>
            <a:r>
              <a:rPr lang="en-US" sz="3200" b="1" dirty="0">
                <a:solidFill>
                  <a:srgbClr val="2121FF"/>
                </a:solidFill>
              </a:rPr>
              <a:t>– Light Detection and Ranging</a:t>
            </a:r>
            <a:endParaRPr lang="en-US" sz="3200" b="1" dirty="0">
              <a:solidFill>
                <a:srgbClr val="2121FF"/>
              </a:solidFill>
              <a:latin typeface="+mj-lt"/>
            </a:endParaRPr>
          </a:p>
        </p:txBody>
      </p:sp>
    </p:spTree>
    <p:extLst>
      <p:ext uri="{BB962C8B-B14F-4D97-AF65-F5344CB8AC3E}">
        <p14:creationId xmlns:p14="http://schemas.microsoft.com/office/powerpoint/2010/main" val="2168373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80F5F-B246-375F-7789-F8062AACA46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0C19592-3E79-F41F-BF68-FD7836A43791}"/>
              </a:ext>
            </a:extLst>
          </p:cNvPr>
          <p:cNvSpPr txBox="1"/>
          <p:nvPr/>
        </p:nvSpPr>
        <p:spPr>
          <a:xfrm>
            <a:off x="883920" y="181813"/>
            <a:ext cx="9631680" cy="580187"/>
          </a:xfrm>
          <a:prstGeom prst="rect">
            <a:avLst/>
          </a:prstGeom>
          <a:noFill/>
        </p:spPr>
        <p:txBody>
          <a:bodyPr wrap="square" lIns="86895" tIns="43448" rIns="86895" bIns="43448">
            <a:spAutoFit/>
          </a:bodyPr>
          <a:lstStyle/>
          <a:p>
            <a:pPr>
              <a:defRPr/>
            </a:pPr>
            <a:r>
              <a:rPr lang="en-US" sz="3200" b="1" dirty="0">
                <a:solidFill>
                  <a:srgbClr val="2121FF"/>
                </a:solidFill>
              </a:rPr>
              <a:t>Advantage of using LASER in LiDAR</a:t>
            </a:r>
          </a:p>
        </p:txBody>
      </p:sp>
      <p:sp>
        <p:nvSpPr>
          <p:cNvPr id="4" name="TextBox 3">
            <a:extLst>
              <a:ext uri="{FF2B5EF4-FFF2-40B4-BE49-F238E27FC236}">
                <a16:creationId xmlns:a16="http://schemas.microsoft.com/office/drawing/2014/main" id="{0825F2FA-E9F8-01F2-D024-2D1ABDEE3DAD}"/>
              </a:ext>
            </a:extLst>
          </p:cNvPr>
          <p:cNvSpPr txBox="1"/>
          <p:nvPr/>
        </p:nvSpPr>
        <p:spPr>
          <a:xfrm>
            <a:off x="883920" y="1587887"/>
            <a:ext cx="10744662" cy="3682226"/>
          </a:xfrm>
          <a:prstGeom prst="rect">
            <a:avLst/>
          </a:prstGeom>
          <a:noFill/>
        </p:spPr>
        <p:txBody>
          <a:bodyPr wrap="square">
            <a:spAutoFit/>
          </a:bodyPr>
          <a:lstStyle/>
          <a:p>
            <a:pPr>
              <a:lnSpc>
                <a:spcPct val="200000"/>
              </a:lnSpc>
            </a:pPr>
            <a:r>
              <a:rPr lang="en-US" sz="2400" b="0" i="0" u="none" strike="noStrike" baseline="0" dirty="0">
                <a:solidFill>
                  <a:srgbClr val="000000"/>
                </a:solidFill>
              </a:rPr>
              <a:t>Lidars harness the fundamental properties of laser light to perform precise detection </a:t>
            </a:r>
          </a:p>
          <a:p>
            <a:pPr marL="342900" indent="-342900">
              <a:lnSpc>
                <a:spcPct val="200000"/>
              </a:lnSpc>
              <a:buFont typeface="Arial" panose="020B0604020202020204" pitchFamily="34" charset="0"/>
              <a:buChar char="•"/>
            </a:pPr>
            <a:r>
              <a:rPr lang="en-US" sz="2400" b="0" i="0" u="none" strike="noStrike" baseline="0" dirty="0">
                <a:solidFill>
                  <a:srgbClr val="000000"/>
                </a:solidFill>
              </a:rPr>
              <a:t>Monochromatic – i.e. one </a:t>
            </a:r>
            <a:r>
              <a:rPr lang="en-US" sz="2400" b="0" i="0" u="none" strike="noStrike" baseline="0" dirty="0" err="1">
                <a:solidFill>
                  <a:srgbClr val="000000"/>
                </a:solidFill>
              </a:rPr>
              <a:t>colour</a:t>
            </a:r>
            <a:r>
              <a:rPr lang="en-US" sz="2400" b="0" i="0" u="none" strike="noStrike" baseline="0" dirty="0">
                <a:solidFill>
                  <a:srgbClr val="000000"/>
                </a:solidFill>
              </a:rPr>
              <a:t> (one wavelength) </a:t>
            </a:r>
          </a:p>
          <a:p>
            <a:pPr marL="342900" indent="-342900">
              <a:lnSpc>
                <a:spcPct val="200000"/>
              </a:lnSpc>
              <a:buFont typeface="Arial" panose="020B0604020202020204" pitchFamily="34" charset="0"/>
              <a:buChar char="•"/>
            </a:pPr>
            <a:r>
              <a:rPr lang="en-US" sz="2400" b="0" i="0" u="none" strike="noStrike" baseline="0" dirty="0">
                <a:solidFill>
                  <a:srgbClr val="000000"/>
                </a:solidFill>
              </a:rPr>
              <a:t>Collimated – i.e. very small divergence over large distances </a:t>
            </a:r>
          </a:p>
          <a:p>
            <a:pPr marL="342900" indent="-342900">
              <a:lnSpc>
                <a:spcPct val="200000"/>
              </a:lnSpc>
              <a:buFont typeface="Arial" panose="020B0604020202020204" pitchFamily="34" charset="0"/>
              <a:buChar char="•"/>
            </a:pPr>
            <a:r>
              <a:rPr lang="en-US" sz="2400" b="0" i="0" u="none" strike="noStrike" baseline="0" dirty="0">
                <a:solidFill>
                  <a:srgbClr val="000000"/>
                </a:solidFill>
              </a:rPr>
              <a:t>Very intense – i.e. lots of energy in a small area </a:t>
            </a:r>
          </a:p>
          <a:p>
            <a:pPr marL="342900" indent="-342900">
              <a:lnSpc>
                <a:spcPct val="200000"/>
              </a:lnSpc>
              <a:buFont typeface="Arial" panose="020B0604020202020204" pitchFamily="34" charset="0"/>
              <a:buChar char="•"/>
            </a:pPr>
            <a:r>
              <a:rPr lang="en-US" sz="2400" b="0" i="0" u="none" strike="noStrike" baseline="0" dirty="0">
                <a:solidFill>
                  <a:srgbClr val="000000"/>
                </a:solidFill>
              </a:rPr>
              <a:t>Polarized – i.e. energy is aligned in one direction </a:t>
            </a:r>
          </a:p>
        </p:txBody>
      </p:sp>
    </p:spTree>
    <p:extLst>
      <p:ext uri="{BB962C8B-B14F-4D97-AF65-F5344CB8AC3E}">
        <p14:creationId xmlns:p14="http://schemas.microsoft.com/office/powerpoint/2010/main" val="20078755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993F0-F3EF-D4E2-6CEB-E1FC146605D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748F3B9-3A2E-D897-9615-B4985168DE18}"/>
              </a:ext>
            </a:extLst>
          </p:cNvPr>
          <p:cNvSpPr txBox="1"/>
          <p:nvPr/>
        </p:nvSpPr>
        <p:spPr>
          <a:xfrm>
            <a:off x="883920" y="181813"/>
            <a:ext cx="9631680" cy="580187"/>
          </a:xfrm>
          <a:prstGeom prst="rect">
            <a:avLst/>
          </a:prstGeom>
          <a:noFill/>
        </p:spPr>
        <p:txBody>
          <a:bodyPr wrap="square" lIns="86895" tIns="43448" rIns="86895" bIns="43448">
            <a:spAutoFit/>
          </a:bodyPr>
          <a:lstStyle/>
          <a:p>
            <a:pPr>
              <a:defRPr/>
            </a:pPr>
            <a:r>
              <a:rPr lang="en-US" sz="3200" b="1" dirty="0">
                <a:solidFill>
                  <a:srgbClr val="2121FF"/>
                </a:solidFill>
              </a:rPr>
              <a:t>LiDAR – In Atmospheric Composition Study</a:t>
            </a:r>
          </a:p>
        </p:txBody>
      </p:sp>
      <p:sp>
        <p:nvSpPr>
          <p:cNvPr id="7" name="TextBox 6">
            <a:extLst>
              <a:ext uri="{FF2B5EF4-FFF2-40B4-BE49-F238E27FC236}">
                <a16:creationId xmlns:a16="http://schemas.microsoft.com/office/drawing/2014/main" id="{BA76E22F-1AED-593C-6A01-33195DCD26B2}"/>
              </a:ext>
            </a:extLst>
          </p:cNvPr>
          <p:cNvSpPr txBox="1"/>
          <p:nvPr/>
        </p:nvSpPr>
        <p:spPr>
          <a:xfrm>
            <a:off x="387927" y="861920"/>
            <a:ext cx="5708073" cy="5598136"/>
          </a:xfrm>
          <a:prstGeom prst="rect">
            <a:avLst/>
          </a:prstGeom>
          <a:noFill/>
        </p:spPr>
        <p:txBody>
          <a:bodyPr wrap="square">
            <a:spAutoFit/>
          </a:bodyPr>
          <a:lstStyle/>
          <a:p>
            <a:pPr marL="285750" indent="-285750" algn="just">
              <a:lnSpc>
                <a:spcPct val="125000"/>
              </a:lnSpc>
              <a:buFont typeface="Arial" panose="020B0604020202020204" pitchFamily="34" charset="0"/>
              <a:buChar char="•"/>
            </a:pPr>
            <a:r>
              <a:rPr lang="en-US" sz="2400" b="0" i="0" u="none" strike="noStrike" baseline="0" dirty="0">
                <a:solidFill>
                  <a:srgbClr val="000000"/>
                </a:solidFill>
                <a:latin typeface="Calibri" panose="020F0502020204030204" pitchFamily="34" charset="0"/>
              </a:rPr>
              <a:t>Lidar particularly helpful when studying the </a:t>
            </a:r>
            <a:r>
              <a:rPr lang="en-US" sz="2400" b="0" i="0" u="none" strike="noStrike" baseline="0" dirty="0">
                <a:solidFill>
                  <a:srgbClr val="5C0AFF"/>
                </a:solidFill>
                <a:latin typeface="Calibri" panose="020F0502020204030204" pitchFamily="34" charset="0"/>
              </a:rPr>
              <a:t>structure</a:t>
            </a:r>
            <a:r>
              <a:rPr lang="en-US" sz="2400" b="0" i="0" u="none" strike="noStrike" baseline="0" dirty="0">
                <a:solidFill>
                  <a:srgbClr val="000000"/>
                </a:solidFill>
                <a:latin typeface="Calibri" panose="020F0502020204030204" pitchFamily="34" charset="0"/>
              </a:rPr>
              <a:t> and </a:t>
            </a:r>
            <a:r>
              <a:rPr lang="en-US" sz="2400" b="0" i="0" u="none" strike="noStrike" baseline="0" dirty="0">
                <a:solidFill>
                  <a:srgbClr val="5C0AFF"/>
                </a:solidFill>
                <a:latin typeface="Calibri" panose="020F0502020204030204" pitchFamily="34" charset="0"/>
              </a:rPr>
              <a:t>composition</a:t>
            </a:r>
            <a:r>
              <a:rPr lang="en-US" sz="2400" b="0" i="0" u="none" strike="noStrike" baseline="0" dirty="0">
                <a:solidFill>
                  <a:srgbClr val="000000"/>
                </a:solidFill>
                <a:latin typeface="Calibri" panose="020F0502020204030204" pitchFamily="34" charset="0"/>
              </a:rPr>
              <a:t> of the atmosphere – especially concerning the </a:t>
            </a:r>
            <a:r>
              <a:rPr lang="en-US" sz="2400" b="0" i="0" u="none" strike="noStrike" baseline="0" dirty="0">
                <a:solidFill>
                  <a:srgbClr val="5C0AFF"/>
                </a:solidFill>
                <a:latin typeface="Calibri" panose="020F0502020204030204" pitchFamily="34" charset="0"/>
              </a:rPr>
              <a:t>very tiny aerosols </a:t>
            </a:r>
            <a:r>
              <a:rPr lang="en-US" sz="2400" b="0" i="0" u="none" strike="noStrike" baseline="0" dirty="0">
                <a:solidFill>
                  <a:srgbClr val="000000"/>
                </a:solidFill>
                <a:latin typeface="Calibri" panose="020F0502020204030204" pitchFamily="34" charset="0"/>
              </a:rPr>
              <a:t>and </a:t>
            </a:r>
            <a:r>
              <a:rPr lang="en-US" sz="2400" b="0" i="0" u="none" strike="noStrike" baseline="0" dirty="0">
                <a:solidFill>
                  <a:srgbClr val="5C0AFF"/>
                </a:solidFill>
                <a:latin typeface="Calibri" panose="020F0502020204030204" pitchFamily="34" charset="0"/>
              </a:rPr>
              <a:t>cloud particle </a:t>
            </a:r>
          </a:p>
          <a:p>
            <a:pPr marL="285750" indent="-285750" algn="just">
              <a:lnSpc>
                <a:spcPct val="125000"/>
              </a:lnSpc>
              <a:buFont typeface="Arial" panose="020B0604020202020204" pitchFamily="34" charset="0"/>
              <a:buChar char="•"/>
            </a:pPr>
            <a:r>
              <a:rPr lang="en-US" sz="2400" b="0" i="0" u="none" strike="noStrike" baseline="0" dirty="0">
                <a:solidFill>
                  <a:srgbClr val="000000"/>
                </a:solidFill>
                <a:latin typeface="Calibri" panose="020F0502020204030204" pitchFamily="34" charset="0"/>
              </a:rPr>
              <a:t>Lidar may be accommodated for a particular type of field study, or that measure a specific atmospheric variable, including particles, clouds, smoke, wind speed, and even the densities of oxygen or nitrogen </a:t>
            </a:r>
          </a:p>
          <a:p>
            <a:pPr marL="285750" indent="-285750" algn="just">
              <a:lnSpc>
                <a:spcPct val="125000"/>
              </a:lnSpc>
              <a:buFont typeface="Arial" panose="020B0604020202020204" pitchFamily="34" charset="0"/>
              <a:buChar char="•"/>
            </a:pPr>
            <a:r>
              <a:rPr lang="en-US" sz="2400" b="0" i="0" u="none" strike="noStrike" baseline="0" dirty="0">
                <a:solidFill>
                  <a:srgbClr val="5C0AFF"/>
                </a:solidFill>
                <a:latin typeface="Calibri" panose="020F0502020204030204" pitchFamily="34" charset="0"/>
              </a:rPr>
              <a:t>Aerosol</a:t>
            </a:r>
            <a:r>
              <a:rPr lang="en-US" sz="2400" b="0" i="0" u="none" strike="noStrike" baseline="0" dirty="0">
                <a:solidFill>
                  <a:srgbClr val="000000"/>
                </a:solidFill>
                <a:latin typeface="Calibri" panose="020F0502020204030204" pitchFamily="34" charset="0"/>
              </a:rPr>
              <a:t> is one of many types of potential atmospheric pollutants</a:t>
            </a:r>
          </a:p>
        </p:txBody>
      </p:sp>
      <p:sp>
        <p:nvSpPr>
          <p:cNvPr id="8" name="TextBox 7">
            <a:extLst>
              <a:ext uri="{FF2B5EF4-FFF2-40B4-BE49-F238E27FC236}">
                <a16:creationId xmlns:a16="http://schemas.microsoft.com/office/drawing/2014/main" id="{83351D30-F598-D110-D6D6-B02167404369}"/>
              </a:ext>
            </a:extLst>
          </p:cNvPr>
          <p:cNvSpPr txBox="1"/>
          <p:nvPr/>
        </p:nvSpPr>
        <p:spPr>
          <a:xfrm>
            <a:off x="6160655" y="1166722"/>
            <a:ext cx="5708073" cy="4674806"/>
          </a:xfrm>
          <a:prstGeom prst="rect">
            <a:avLst/>
          </a:prstGeom>
          <a:noFill/>
        </p:spPr>
        <p:txBody>
          <a:bodyPr wrap="square">
            <a:spAutoFit/>
          </a:bodyPr>
          <a:lstStyle/>
          <a:p>
            <a:pPr marL="285750" indent="-285750" algn="just">
              <a:lnSpc>
                <a:spcPct val="125000"/>
              </a:lnSpc>
              <a:buFont typeface="Arial" panose="020B0604020202020204" pitchFamily="34" charset="0"/>
              <a:buChar char="•"/>
            </a:pPr>
            <a:r>
              <a:rPr lang="en-US" sz="2400" b="0" i="0" u="none" strike="noStrike" baseline="0" dirty="0">
                <a:solidFill>
                  <a:srgbClr val="000000"/>
                </a:solidFill>
                <a:latin typeface="Calibri" panose="020F0502020204030204" pitchFamily="34" charset="0"/>
              </a:rPr>
              <a:t>Lidar works by emitting a laser beam directed upwards into the sky, and capturing the scattered light reflected by particles in the atmosphere into a telescope</a:t>
            </a:r>
          </a:p>
          <a:p>
            <a:pPr marL="285750" indent="-285750" algn="just">
              <a:lnSpc>
                <a:spcPct val="125000"/>
              </a:lnSpc>
              <a:buFont typeface="Arial" panose="020B0604020202020204" pitchFamily="34" charset="0"/>
              <a:buChar char="•"/>
            </a:pPr>
            <a:r>
              <a:rPr lang="en-US" sz="2400" b="0" i="0" u="none" strike="noStrike" baseline="0" dirty="0">
                <a:solidFill>
                  <a:srgbClr val="000000"/>
                </a:solidFill>
                <a:latin typeface="Calibri" panose="020F0502020204030204" pitchFamily="34" charset="0"/>
              </a:rPr>
              <a:t>Light received by the telescope is known as the </a:t>
            </a:r>
            <a:r>
              <a:rPr lang="en-US" sz="2400" b="0" i="0" u="none" strike="noStrike" baseline="0" dirty="0">
                <a:solidFill>
                  <a:srgbClr val="5C0AFF"/>
                </a:solidFill>
                <a:latin typeface="Calibri" panose="020F0502020204030204" pitchFamily="34" charset="0"/>
              </a:rPr>
              <a:t>backscattered light</a:t>
            </a:r>
          </a:p>
          <a:p>
            <a:pPr marL="285750" indent="-285750" algn="just">
              <a:lnSpc>
                <a:spcPct val="125000"/>
              </a:lnSpc>
              <a:buFont typeface="Arial" panose="020B0604020202020204" pitchFamily="34" charset="0"/>
              <a:buChar char="•"/>
            </a:pPr>
            <a:r>
              <a:rPr lang="en-US" sz="2400" b="0" i="0" u="none" strike="noStrike" baseline="0" dirty="0">
                <a:solidFill>
                  <a:srgbClr val="000000"/>
                </a:solidFill>
                <a:latin typeface="Calibri" panose="020F0502020204030204" pitchFamily="34" charset="0"/>
              </a:rPr>
              <a:t>Not all of the emitted laser light can be scattered directly back towards the lidar system</a:t>
            </a:r>
          </a:p>
        </p:txBody>
      </p:sp>
    </p:spTree>
    <p:extLst>
      <p:ext uri="{BB962C8B-B14F-4D97-AF65-F5344CB8AC3E}">
        <p14:creationId xmlns:p14="http://schemas.microsoft.com/office/powerpoint/2010/main" val="180867296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5DD0A-1014-1FD3-C440-8E598C56A27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BCE9D3F-A762-BD0E-15EF-1807B01F92C4}"/>
              </a:ext>
            </a:extLst>
          </p:cNvPr>
          <p:cNvSpPr txBox="1"/>
          <p:nvPr/>
        </p:nvSpPr>
        <p:spPr>
          <a:xfrm>
            <a:off x="883920" y="181813"/>
            <a:ext cx="9631680" cy="580187"/>
          </a:xfrm>
          <a:prstGeom prst="rect">
            <a:avLst/>
          </a:prstGeom>
          <a:noFill/>
        </p:spPr>
        <p:txBody>
          <a:bodyPr wrap="square" lIns="86895" tIns="43448" rIns="86895" bIns="43448">
            <a:spAutoFit/>
          </a:bodyPr>
          <a:lstStyle/>
          <a:p>
            <a:pPr>
              <a:defRPr/>
            </a:pPr>
            <a:r>
              <a:rPr lang="en-US" sz="3200" b="1" dirty="0">
                <a:solidFill>
                  <a:srgbClr val="2121FF"/>
                </a:solidFill>
              </a:rPr>
              <a:t>LiDAR – In Atmospheric Composition Study</a:t>
            </a:r>
          </a:p>
        </p:txBody>
      </p:sp>
      <p:sp>
        <p:nvSpPr>
          <p:cNvPr id="8" name="TextBox 7">
            <a:extLst>
              <a:ext uri="{FF2B5EF4-FFF2-40B4-BE49-F238E27FC236}">
                <a16:creationId xmlns:a16="http://schemas.microsoft.com/office/drawing/2014/main" id="{24AD9FCE-A2C8-41E8-AFD4-6CDC58A54C33}"/>
              </a:ext>
            </a:extLst>
          </p:cNvPr>
          <p:cNvSpPr txBox="1"/>
          <p:nvPr/>
        </p:nvSpPr>
        <p:spPr>
          <a:xfrm>
            <a:off x="397164" y="852685"/>
            <a:ext cx="11009745" cy="5575052"/>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2400" b="0" i="0" u="none" strike="noStrike" baseline="0" dirty="0">
                <a:solidFill>
                  <a:srgbClr val="000000"/>
                </a:solidFill>
                <a:latin typeface="Calibri" panose="020F0502020204030204" pitchFamily="34" charset="0"/>
              </a:rPr>
              <a:t>Three processes may occur:</a:t>
            </a:r>
          </a:p>
          <a:p>
            <a:pPr marL="914400" lvl="1" indent="-457200" algn="just">
              <a:lnSpc>
                <a:spcPct val="150000"/>
              </a:lnSpc>
              <a:buFont typeface="+mj-lt"/>
              <a:buAutoNum type="arabicPeriod"/>
            </a:pPr>
            <a:r>
              <a:rPr lang="en-US" sz="2400" b="0" i="0" u="none" strike="noStrike" baseline="0" dirty="0">
                <a:solidFill>
                  <a:srgbClr val="000000"/>
                </a:solidFill>
                <a:latin typeface="Calibri" panose="020F0502020204030204" pitchFamily="34" charset="0"/>
              </a:rPr>
              <a:t>Direct </a:t>
            </a:r>
            <a:r>
              <a:rPr lang="en-US" sz="2400" b="1" i="0" u="none" strike="noStrike" baseline="0" dirty="0">
                <a:solidFill>
                  <a:srgbClr val="5C0AFF"/>
                </a:solidFill>
                <a:latin typeface="Calibri" panose="020F0502020204030204" pitchFamily="34" charset="0"/>
              </a:rPr>
              <a:t>backscattering</a:t>
            </a:r>
            <a:r>
              <a:rPr lang="en-US" sz="2400" b="0" i="0" u="none" strike="noStrike" baseline="0" dirty="0">
                <a:solidFill>
                  <a:srgbClr val="000000"/>
                </a:solidFill>
                <a:latin typeface="Calibri" panose="020F0502020204030204" pitchFamily="34" charset="0"/>
              </a:rPr>
              <a:t> of the emitted laser light that will be detected by the lidar as </a:t>
            </a:r>
            <a:r>
              <a:rPr lang="en-US" sz="2400" b="1" i="0" u="none" strike="noStrike" baseline="0" dirty="0">
                <a:solidFill>
                  <a:srgbClr val="5C0AFF"/>
                </a:solidFill>
                <a:latin typeface="Calibri" panose="020F0502020204030204" pitchFamily="34" charset="0"/>
              </a:rPr>
              <a:t>polarized</a:t>
            </a:r>
            <a:r>
              <a:rPr lang="en-US" sz="2400" b="0" i="0" u="none" strike="noStrike" baseline="0" dirty="0">
                <a:solidFill>
                  <a:srgbClr val="000000"/>
                </a:solidFill>
                <a:latin typeface="Calibri" panose="020F0502020204030204" pitchFamily="34" charset="0"/>
              </a:rPr>
              <a:t> light</a:t>
            </a:r>
          </a:p>
          <a:p>
            <a:pPr marL="914400" lvl="1" indent="-457200" algn="just">
              <a:lnSpc>
                <a:spcPct val="150000"/>
              </a:lnSpc>
              <a:buFont typeface="+mj-lt"/>
              <a:buAutoNum type="arabicPeriod"/>
            </a:pPr>
            <a:r>
              <a:rPr lang="en-US" sz="2400" b="0" i="0" u="none" strike="noStrike" baseline="0" dirty="0">
                <a:solidFill>
                  <a:srgbClr val="000000"/>
                </a:solidFill>
                <a:latin typeface="Calibri" panose="020F0502020204030204" pitchFamily="34" charset="0"/>
              </a:rPr>
              <a:t>Emitted beam may simply pass through the atmosphere, </a:t>
            </a:r>
            <a:r>
              <a:rPr lang="en-US" sz="2400" b="0" i="0" u="none" strike="noStrike" baseline="0" dirty="0" err="1">
                <a:solidFill>
                  <a:srgbClr val="000000"/>
                </a:solidFill>
                <a:latin typeface="Calibri" panose="020F0502020204030204" pitchFamily="34" charset="0"/>
              </a:rPr>
              <a:t>unscattered</a:t>
            </a:r>
            <a:r>
              <a:rPr lang="en-US" sz="2400" b="0" i="0" u="none" strike="noStrike" baseline="0" dirty="0">
                <a:solidFill>
                  <a:srgbClr val="000000"/>
                </a:solidFill>
                <a:latin typeface="Calibri" panose="020F0502020204030204" pitchFamily="34" charset="0"/>
              </a:rPr>
              <a:t>, or</a:t>
            </a:r>
          </a:p>
          <a:p>
            <a:pPr marL="914400" lvl="1" indent="-457200" algn="just">
              <a:lnSpc>
                <a:spcPct val="150000"/>
              </a:lnSpc>
              <a:buFont typeface="+mj-lt"/>
              <a:buAutoNum type="arabicPeriod"/>
            </a:pPr>
            <a:r>
              <a:rPr lang="en-US" sz="2400" b="0" i="0" u="none" strike="noStrike" baseline="0" dirty="0">
                <a:solidFill>
                  <a:srgbClr val="000000"/>
                </a:solidFill>
                <a:latin typeface="Calibri" panose="020F0502020204030204" pitchFamily="34" charset="0"/>
              </a:rPr>
              <a:t>Emitted beam may be scattered by aerosols in entirely different directions, causing </a:t>
            </a:r>
            <a:r>
              <a:rPr lang="en-US" sz="2400" b="1" i="0" u="none" strike="noStrike" baseline="0" dirty="0">
                <a:solidFill>
                  <a:srgbClr val="5C0AFF"/>
                </a:solidFill>
                <a:latin typeface="Calibri" panose="020F0502020204030204" pitchFamily="34" charset="0"/>
              </a:rPr>
              <a:t>depolarization</a:t>
            </a:r>
            <a:r>
              <a:rPr lang="en-US" sz="2400" b="0" i="0" u="none" strike="noStrike" baseline="0" dirty="0">
                <a:solidFill>
                  <a:srgbClr val="000000"/>
                </a:solidFill>
                <a:latin typeface="Calibri" panose="020F0502020204030204" pitchFamily="34" charset="0"/>
              </a:rPr>
              <a:t> of the laser signal</a:t>
            </a:r>
          </a:p>
          <a:p>
            <a:pPr marL="285750" indent="-285750" algn="just">
              <a:lnSpc>
                <a:spcPct val="150000"/>
              </a:lnSpc>
              <a:buFont typeface="Arial" panose="020B0604020202020204" pitchFamily="34" charset="0"/>
              <a:buChar char="•"/>
            </a:pPr>
            <a:r>
              <a:rPr lang="en-US" sz="2400" b="0" i="0" u="none" strike="noStrike" baseline="0" dirty="0">
                <a:solidFill>
                  <a:srgbClr val="000000"/>
                </a:solidFill>
                <a:latin typeface="Calibri" panose="020F0502020204030204" pitchFamily="34" charset="0"/>
              </a:rPr>
              <a:t>As a general rule, more aerosols present in the atmosphere, there will be more backscattering</a:t>
            </a:r>
          </a:p>
          <a:p>
            <a:pPr marL="285750" indent="-285750" algn="just">
              <a:lnSpc>
                <a:spcPct val="150000"/>
              </a:lnSpc>
              <a:buFont typeface="Arial" panose="020B0604020202020204" pitchFamily="34" charset="0"/>
              <a:buChar char="•"/>
            </a:pPr>
            <a:r>
              <a:rPr lang="en-US" sz="2400" b="0" i="0" u="none" strike="noStrike" baseline="0" dirty="0">
                <a:solidFill>
                  <a:srgbClr val="000000"/>
                </a:solidFill>
                <a:latin typeface="Calibri" panose="020F0502020204030204" pitchFamily="34" charset="0"/>
              </a:rPr>
              <a:t>Using multiple wavelengths one can tell about the size distribution of aerosols, and implementing depolarization data can tell us about their shape</a:t>
            </a:r>
          </a:p>
        </p:txBody>
      </p:sp>
    </p:spTree>
    <p:extLst>
      <p:ext uri="{BB962C8B-B14F-4D97-AF65-F5344CB8AC3E}">
        <p14:creationId xmlns:p14="http://schemas.microsoft.com/office/powerpoint/2010/main" val="25896056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A1658-DB4C-D580-9465-E9420E5C4A9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6248151-A745-8A1A-9F51-432B0DDCD5EB}"/>
              </a:ext>
            </a:extLst>
          </p:cNvPr>
          <p:cNvSpPr txBox="1"/>
          <p:nvPr/>
        </p:nvSpPr>
        <p:spPr>
          <a:xfrm>
            <a:off x="883920" y="181813"/>
            <a:ext cx="9631680" cy="580187"/>
          </a:xfrm>
          <a:prstGeom prst="rect">
            <a:avLst/>
          </a:prstGeom>
          <a:noFill/>
        </p:spPr>
        <p:txBody>
          <a:bodyPr wrap="square" lIns="86895" tIns="43448" rIns="86895" bIns="43448">
            <a:spAutoFit/>
          </a:bodyPr>
          <a:lstStyle/>
          <a:p>
            <a:pPr>
              <a:defRPr/>
            </a:pPr>
            <a:r>
              <a:rPr lang="en-US" sz="3200" b="1" dirty="0">
                <a:solidFill>
                  <a:srgbClr val="2121FF"/>
                </a:solidFill>
              </a:rPr>
              <a:t>LiDAR – Summary</a:t>
            </a:r>
          </a:p>
        </p:txBody>
      </p:sp>
      <p:sp>
        <p:nvSpPr>
          <p:cNvPr id="8" name="TextBox 7">
            <a:extLst>
              <a:ext uri="{FF2B5EF4-FFF2-40B4-BE49-F238E27FC236}">
                <a16:creationId xmlns:a16="http://schemas.microsoft.com/office/drawing/2014/main" id="{20758497-98BB-2093-D1C2-FEA777B21776}"/>
              </a:ext>
            </a:extLst>
          </p:cNvPr>
          <p:cNvSpPr txBox="1"/>
          <p:nvPr/>
        </p:nvSpPr>
        <p:spPr>
          <a:xfrm>
            <a:off x="591127" y="2099594"/>
            <a:ext cx="11009745" cy="2943563"/>
          </a:xfrm>
          <a:prstGeom prst="rect">
            <a:avLst/>
          </a:prstGeom>
          <a:noFill/>
        </p:spPr>
        <p:txBody>
          <a:bodyPr wrap="square">
            <a:spAutoFit/>
          </a:bodyPr>
          <a:lstStyle/>
          <a:p>
            <a:pPr marL="285750" indent="-285750" algn="just">
              <a:lnSpc>
                <a:spcPct val="200000"/>
              </a:lnSpc>
              <a:buFont typeface="Arial" panose="020B0604020202020204" pitchFamily="34" charset="0"/>
              <a:buChar char="•"/>
            </a:pPr>
            <a:r>
              <a:rPr lang="en-US" sz="2400" b="0" i="0" u="none" strike="noStrike" baseline="0" dirty="0">
                <a:solidFill>
                  <a:srgbClr val="000000"/>
                </a:solidFill>
                <a:latin typeface="Calibri" panose="020F0502020204030204" pitchFamily="34" charset="0"/>
              </a:rPr>
              <a:t>LiDAR: Remote sensing technology that measures the distance by using reflected laser light</a:t>
            </a:r>
          </a:p>
          <a:p>
            <a:pPr marL="285750" indent="-285750" algn="just">
              <a:lnSpc>
                <a:spcPct val="200000"/>
              </a:lnSpc>
              <a:buFont typeface="Arial" panose="020B0604020202020204" pitchFamily="34" charset="0"/>
              <a:buChar char="•"/>
            </a:pPr>
            <a:r>
              <a:rPr lang="en-US" sz="2400" b="0" i="0" u="none" strike="noStrike" baseline="0" dirty="0">
                <a:solidFill>
                  <a:srgbClr val="000000"/>
                </a:solidFill>
                <a:latin typeface="Calibri" panose="020F0502020204030204" pitchFamily="34" charset="0"/>
              </a:rPr>
              <a:t>Lidar works by emitting a laser beam directed upwards into the sky, and capturing the scattered light reflected by particles in the atmosphere into a telescope</a:t>
            </a:r>
          </a:p>
        </p:txBody>
      </p:sp>
    </p:spTree>
    <p:extLst>
      <p:ext uri="{BB962C8B-B14F-4D97-AF65-F5344CB8AC3E}">
        <p14:creationId xmlns:p14="http://schemas.microsoft.com/office/powerpoint/2010/main" val="8968507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29640" y="181813"/>
            <a:ext cx="9585960" cy="580187"/>
          </a:xfrm>
          <a:prstGeom prst="rect">
            <a:avLst/>
          </a:prstGeom>
          <a:noFill/>
        </p:spPr>
        <p:txBody>
          <a:bodyPr wrap="square" lIns="86895" tIns="43448" rIns="86895" bIns="43448">
            <a:spAutoFit/>
          </a:bodyPr>
          <a:lstStyle/>
          <a:p>
            <a:pPr>
              <a:defRPr/>
            </a:pPr>
            <a:r>
              <a:rPr lang="en-US" sz="3200" b="1" dirty="0">
                <a:solidFill>
                  <a:srgbClr val="2121FF"/>
                </a:solidFill>
              </a:rPr>
              <a:t>Laser Isotope Separation (LIS) </a:t>
            </a:r>
            <a:endParaRPr lang="en-US" sz="3200" b="1" dirty="0">
              <a:solidFill>
                <a:srgbClr val="2121FF"/>
              </a:solidFill>
              <a:latin typeface="+mj-lt"/>
            </a:endParaRPr>
          </a:p>
        </p:txBody>
      </p:sp>
      <p:pic>
        <p:nvPicPr>
          <p:cNvPr id="38914" name="Picture 2" descr="Types of Processes"/>
          <p:cNvPicPr>
            <a:picLocks noChangeAspect="1" noChangeArrowheads="1"/>
          </p:cNvPicPr>
          <p:nvPr/>
        </p:nvPicPr>
        <p:blipFill>
          <a:blip r:embed="rId2"/>
          <a:srcRect/>
          <a:stretch>
            <a:fillRect/>
          </a:stretch>
        </p:blipFill>
        <p:spPr bwMode="auto">
          <a:xfrm>
            <a:off x="1859683" y="1041112"/>
            <a:ext cx="8475808" cy="5378285"/>
          </a:xfrm>
          <a:prstGeom prst="rect">
            <a:avLst/>
          </a:prstGeom>
          <a:noFill/>
        </p:spPr>
      </p:pic>
    </p:spTree>
    <p:extLst>
      <p:ext uri="{BB962C8B-B14F-4D97-AF65-F5344CB8AC3E}">
        <p14:creationId xmlns:p14="http://schemas.microsoft.com/office/powerpoint/2010/main" val="43023923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77091" y="1297814"/>
            <a:ext cx="11623964" cy="2769989"/>
          </a:xfrm>
          <a:prstGeom prst="rect">
            <a:avLst/>
          </a:prstGeom>
        </p:spPr>
        <p:txBody>
          <a:bodyPr wrap="square">
            <a:spAutoFit/>
          </a:bodyPr>
          <a:lstStyle/>
          <a:p>
            <a:pPr marL="346075" lvl="0" indent="-346075" algn="just">
              <a:lnSpc>
                <a:spcPct val="125000"/>
              </a:lnSpc>
              <a:defRPr/>
            </a:pPr>
            <a:r>
              <a:rPr lang="en-US" sz="2400" b="1" dirty="0">
                <a:solidFill>
                  <a:srgbClr val="0070C0"/>
                </a:solidFill>
              </a:rPr>
              <a:t>Principle </a:t>
            </a:r>
            <a:endParaRPr lang="en-US" sz="2400" dirty="0"/>
          </a:p>
          <a:p>
            <a:pPr marL="457200" indent="-457200" algn="just">
              <a:lnSpc>
                <a:spcPct val="200000"/>
              </a:lnSpc>
              <a:buFont typeface="Arial" pitchFamily="34" charset="0"/>
              <a:buChar char="•"/>
            </a:pPr>
            <a:r>
              <a:rPr lang="en-US" sz="2400" dirty="0"/>
              <a:t>Atoms and molecules absorb light only at certain, well-defined wavelengths</a:t>
            </a:r>
          </a:p>
          <a:p>
            <a:pPr marL="457200" indent="-457200" algn="just">
              <a:lnSpc>
                <a:spcPct val="200000"/>
              </a:lnSpc>
              <a:buFont typeface="Arial" pitchFamily="34" charset="0"/>
              <a:buChar char="•"/>
            </a:pPr>
            <a:r>
              <a:rPr lang="en-US" sz="2400" dirty="0"/>
              <a:t>Absorption at a particular wavelength leads to a well-defined change in the internal state (</a:t>
            </a:r>
            <a:r>
              <a:rPr lang="en-US" sz="2400" dirty="0" err="1"/>
              <a:t>vibrational</a:t>
            </a:r>
            <a:r>
              <a:rPr lang="en-US" sz="2400" dirty="0"/>
              <a:t>, rotational or electronic) of the molecular or atomic system</a:t>
            </a:r>
          </a:p>
        </p:txBody>
      </p:sp>
      <p:sp>
        <p:nvSpPr>
          <p:cNvPr id="5" name="Rectangle 4"/>
          <p:cNvSpPr/>
          <p:nvPr/>
        </p:nvSpPr>
        <p:spPr>
          <a:xfrm>
            <a:off x="207818" y="3376050"/>
            <a:ext cx="11277600" cy="519822"/>
          </a:xfrm>
          <a:prstGeom prst="rect">
            <a:avLst/>
          </a:prstGeom>
        </p:spPr>
        <p:txBody>
          <a:bodyPr wrap="square">
            <a:spAutoFit/>
          </a:bodyPr>
          <a:lstStyle/>
          <a:p>
            <a:pPr lvl="1" indent="-457200" algn="just">
              <a:lnSpc>
                <a:spcPct val="125000"/>
              </a:lnSpc>
              <a:buFont typeface="Arial" pitchFamily="34" charset="0"/>
              <a:buChar char="•"/>
              <a:defRPr/>
            </a:pPr>
            <a:endParaRPr lang="en-US" sz="2400" dirty="0"/>
          </a:p>
        </p:txBody>
      </p:sp>
      <p:sp>
        <p:nvSpPr>
          <p:cNvPr id="2" name="TextBox 1">
            <a:extLst>
              <a:ext uri="{FF2B5EF4-FFF2-40B4-BE49-F238E27FC236}">
                <a16:creationId xmlns:a16="http://schemas.microsoft.com/office/drawing/2014/main" id="{4F132482-44A3-6FC3-B753-89348A0F1C4D}"/>
              </a:ext>
            </a:extLst>
          </p:cNvPr>
          <p:cNvSpPr txBox="1"/>
          <p:nvPr/>
        </p:nvSpPr>
        <p:spPr>
          <a:xfrm>
            <a:off x="929640" y="181813"/>
            <a:ext cx="9585960" cy="580187"/>
          </a:xfrm>
          <a:prstGeom prst="rect">
            <a:avLst/>
          </a:prstGeom>
          <a:noFill/>
        </p:spPr>
        <p:txBody>
          <a:bodyPr wrap="square" lIns="86895" tIns="43448" rIns="86895" bIns="43448">
            <a:spAutoFit/>
          </a:bodyPr>
          <a:lstStyle/>
          <a:p>
            <a:pPr>
              <a:defRPr/>
            </a:pPr>
            <a:r>
              <a:rPr lang="en-US" sz="3200" b="1" dirty="0">
                <a:solidFill>
                  <a:srgbClr val="2121FF"/>
                </a:solidFill>
              </a:rPr>
              <a:t>Laser Isotope Separation (LIS) </a:t>
            </a:r>
            <a:endParaRPr lang="en-US" sz="3200" b="1" dirty="0">
              <a:solidFill>
                <a:srgbClr val="2121FF"/>
              </a:solidFill>
              <a:latin typeface="+mj-lt"/>
            </a:endParaRPr>
          </a:p>
        </p:txBody>
      </p:sp>
    </p:spTree>
    <p:extLst>
      <p:ext uri="{BB962C8B-B14F-4D97-AF65-F5344CB8AC3E}">
        <p14:creationId xmlns:p14="http://schemas.microsoft.com/office/powerpoint/2010/main" val="3158131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CCE12-E353-49C4-AD44-FDE96450B69D}"/>
              </a:ext>
            </a:extLst>
          </p:cNvPr>
          <p:cNvSpPr>
            <a:spLocks noGrp="1"/>
          </p:cNvSpPr>
          <p:nvPr>
            <p:ph type="title"/>
          </p:nvPr>
        </p:nvSpPr>
        <p:spPr>
          <a:xfrm>
            <a:off x="838201" y="-92075"/>
            <a:ext cx="8264703" cy="1135903"/>
          </a:xfrm>
        </p:spPr>
        <p:txBody>
          <a:bodyPr>
            <a:noAutofit/>
          </a:bodyPr>
          <a:lstStyle/>
          <a:p>
            <a:r>
              <a:rPr lang="en-IN" sz="3200" b="1" i="0" u="none" strike="noStrike" baseline="0" dirty="0">
                <a:solidFill>
                  <a:srgbClr val="0000FF"/>
                </a:solidFill>
                <a:latin typeface="Calibri" panose="020F0502020204030204" pitchFamily="34" charset="0"/>
              </a:rPr>
              <a:t>Properties of Light from a Laser</a:t>
            </a:r>
            <a:endParaRPr lang="en-IN" sz="3200" b="1" dirty="0">
              <a:latin typeface="+mn-lt"/>
            </a:endParaRPr>
          </a:p>
        </p:txBody>
      </p:sp>
      <p:sp>
        <p:nvSpPr>
          <p:cNvPr id="3" name="Rectangle 2">
            <a:extLst>
              <a:ext uri="{FF2B5EF4-FFF2-40B4-BE49-F238E27FC236}">
                <a16:creationId xmlns:a16="http://schemas.microsoft.com/office/drawing/2014/main" id="{54420B56-6A91-B14A-67BE-13D19DC7B2DF}"/>
              </a:ext>
            </a:extLst>
          </p:cNvPr>
          <p:cNvSpPr/>
          <p:nvPr/>
        </p:nvSpPr>
        <p:spPr>
          <a:xfrm>
            <a:off x="194160" y="920247"/>
            <a:ext cx="11425756" cy="2862322"/>
          </a:xfrm>
          <a:prstGeom prst="rect">
            <a:avLst/>
          </a:prstGeom>
        </p:spPr>
        <p:txBody>
          <a:bodyPr wrap="square">
            <a:spAutoFit/>
          </a:bodyPr>
          <a:lstStyle/>
          <a:p>
            <a:pPr marL="514350" indent="-514350" algn="just">
              <a:lnSpc>
                <a:spcPct val="150000"/>
              </a:lnSpc>
              <a:defRPr/>
            </a:pPr>
            <a:r>
              <a:rPr lang="en-US" sz="2400" b="1" u="sng" dirty="0"/>
              <a:t>Ordinary light</a:t>
            </a:r>
          </a:p>
          <a:p>
            <a:pPr marL="971550" lvl="1" indent="-514350" algn="just">
              <a:lnSpc>
                <a:spcPct val="150000"/>
              </a:lnSpc>
              <a:buFont typeface="Arial" pitchFamily="34" charset="0"/>
              <a:buChar char="•"/>
              <a:defRPr/>
            </a:pPr>
            <a:r>
              <a:rPr lang="en-US" sz="2400" b="1" dirty="0">
                <a:solidFill>
                  <a:srgbClr val="0070C0"/>
                </a:solidFill>
              </a:rPr>
              <a:t>Polychromatic</a:t>
            </a:r>
            <a:r>
              <a:rPr lang="en-US" sz="2400" dirty="0"/>
              <a:t> – Constitute </a:t>
            </a:r>
            <a:r>
              <a:rPr lang="en-US" sz="2400" dirty="0">
                <a:solidFill>
                  <a:srgbClr val="7030A0"/>
                </a:solidFill>
              </a:rPr>
              <a:t>more than one wavelength</a:t>
            </a:r>
          </a:p>
          <a:p>
            <a:pPr marL="971550" lvl="1" indent="-514350" algn="just">
              <a:lnSpc>
                <a:spcPct val="150000"/>
              </a:lnSpc>
              <a:buFont typeface="Arial" pitchFamily="34" charset="0"/>
              <a:buChar char="•"/>
              <a:defRPr/>
            </a:pPr>
            <a:r>
              <a:rPr lang="en-US" sz="2400" b="1" dirty="0">
                <a:solidFill>
                  <a:srgbClr val="0070C0"/>
                </a:solidFill>
              </a:rPr>
              <a:t>Incoherent</a:t>
            </a:r>
            <a:r>
              <a:rPr lang="en-US" sz="2400" dirty="0"/>
              <a:t> –   Photons will </a:t>
            </a:r>
            <a:r>
              <a:rPr lang="en-US" sz="2400" dirty="0">
                <a:solidFill>
                  <a:srgbClr val="7030A0"/>
                </a:solidFill>
              </a:rPr>
              <a:t>not be in same phase </a:t>
            </a:r>
            <a:r>
              <a:rPr lang="en-US" sz="2400" dirty="0"/>
              <a:t>with each other</a:t>
            </a:r>
            <a:endParaRPr lang="en-US" sz="2400" dirty="0">
              <a:latin typeface="+mn-lt"/>
            </a:endParaRPr>
          </a:p>
          <a:p>
            <a:pPr marL="971550" lvl="1" indent="-514350" algn="just">
              <a:lnSpc>
                <a:spcPct val="150000"/>
              </a:lnSpc>
              <a:buFont typeface="Arial" pitchFamily="34" charset="0"/>
              <a:buChar char="•"/>
              <a:defRPr/>
            </a:pPr>
            <a:r>
              <a:rPr lang="en-US" sz="2400" b="1" dirty="0">
                <a:solidFill>
                  <a:srgbClr val="0070C0"/>
                </a:solidFill>
                <a:latin typeface="+mn-lt"/>
              </a:rPr>
              <a:t>Non-directional</a:t>
            </a:r>
            <a:r>
              <a:rPr lang="en-US" sz="2400" dirty="0">
                <a:latin typeface="+mn-lt"/>
              </a:rPr>
              <a:t> – Photons travels in different direction and </a:t>
            </a:r>
            <a:r>
              <a:rPr lang="en-US" sz="2400" dirty="0">
                <a:solidFill>
                  <a:srgbClr val="7030A0"/>
                </a:solidFill>
                <a:latin typeface="+mn-lt"/>
              </a:rPr>
              <a:t>exhibit high divergence</a:t>
            </a:r>
          </a:p>
          <a:p>
            <a:pPr marL="971550" lvl="1" indent="-514350" algn="just">
              <a:lnSpc>
                <a:spcPct val="150000"/>
              </a:lnSpc>
              <a:buFont typeface="Arial" pitchFamily="34" charset="0"/>
              <a:buChar char="•"/>
              <a:defRPr/>
            </a:pPr>
            <a:r>
              <a:rPr lang="en-US" sz="2400" b="1" dirty="0">
                <a:solidFill>
                  <a:srgbClr val="0070C0"/>
                </a:solidFill>
              </a:rPr>
              <a:t>Non-Polarized </a:t>
            </a:r>
            <a:r>
              <a:rPr lang="en-US" sz="2400" dirty="0"/>
              <a:t>and </a:t>
            </a:r>
            <a:r>
              <a:rPr lang="en-US" sz="2400" b="1" dirty="0">
                <a:solidFill>
                  <a:srgbClr val="0070C0"/>
                </a:solidFill>
              </a:rPr>
              <a:t>Less intense</a:t>
            </a:r>
            <a:endParaRPr lang="en-US" sz="2400" b="1" dirty="0">
              <a:solidFill>
                <a:srgbClr val="0070C0"/>
              </a:solidFill>
              <a:latin typeface="+mn-lt"/>
            </a:endParaRPr>
          </a:p>
        </p:txBody>
      </p:sp>
      <p:pic>
        <p:nvPicPr>
          <p:cNvPr id="5" name="Picture 4" descr="E:\laserimages\index.jpg">
            <a:extLst>
              <a:ext uri="{FF2B5EF4-FFF2-40B4-BE49-F238E27FC236}">
                <a16:creationId xmlns:a16="http://schemas.microsoft.com/office/drawing/2014/main" id="{F7C7B023-7087-4475-36F1-870B8E2EEA51}"/>
              </a:ext>
            </a:extLst>
          </p:cNvPr>
          <p:cNvPicPr>
            <a:picLocks noChangeAspect="1" noChangeArrowheads="1"/>
          </p:cNvPicPr>
          <p:nvPr/>
        </p:nvPicPr>
        <p:blipFill>
          <a:blip r:embed="rId3" cstate="print"/>
          <a:srcRect/>
          <a:stretch>
            <a:fillRect/>
          </a:stretch>
        </p:blipFill>
        <p:spPr bwMode="auto">
          <a:xfrm>
            <a:off x="9819248" y="925253"/>
            <a:ext cx="1674056" cy="1892130"/>
          </a:xfrm>
          <a:prstGeom prst="rect">
            <a:avLst/>
          </a:prstGeom>
          <a:noFill/>
          <a:ln w="9525">
            <a:noFill/>
            <a:miter lim="800000"/>
            <a:headEnd/>
            <a:tailEnd/>
          </a:ln>
        </p:spPr>
      </p:pic>
      <p:sp>
        <p:nvSpPr>
          <p:cNvPr id="6" name="Rectangle 5">
            <a:extLst>
              <a:ext uri="{FF2B5EF4-FFF2-40B4-BE49-F238E27FC236}">
                <a16:creationId xmlns:a16="http://schemas.microsoft.com/office/drawing/2014/main" id="{3BE8FE58-DBC1-1472-E963-8C901E665B2A}"/>
              </a:ext>
            </a:extLst>
          </p:cNvPr>
          <p:cNvSpPr/>
          <p:nvPr/>
        </p:nvSpPr>
        <p:spPr>
          <a:xfrm>
            <a:off x="191814" y="3714317"/>
            <a:ext cx="11425756" cy="2862322"/>
          </a:xfrm>
          <a:prstGeom prst="rect">
            <a:avLst/>
          </a:prstGeom>
        </p:spPr>
        <p:txBody>
          <a:bodyPr wrap="square">
            <a:spAutoFit/>
          </a:bodyPr>
          <a:lstStyle/>
          <a:p>
            <a:pPr marL="514350" indent="-514350" algn="just">
              <a:lnSpc>
                <a:spcPct val="150000"/>
              </a:lnSpc>
              <a:defRPr/>
            </a:pPr>
            <a:r>
              <a:rPr lang="en-US" sz="2400" b="1" u="sng" dirty="0"/>
              <a:t>Laser light</a:t>
            </a:r>
          </a:p>
          <a:p>
            <a:pPr marL="971550" lvl="1" indent="-514350" algn="just">
              <a:lnSpc>
                <a:spcPct val="150000"/>
              </a:lnSpc>
              <a:buFont typeface="Arial" pitchFamily="34" charset="0"/>
              <a:buChar char="•"/>
              <a:defRPr/>
            </a:pPr>
            <a:r>
              <a:rPr lang="en-US" sz="2400" b="1" dirty="0">
                <a:solidFill>
                  <a:srgbClr val="0070C0"/>
                </a:solidFill>
              </a:rPr>
              <a:t>Monochromatic</a:t>
            </a:r>
            <a:r>
              <a:rPr lang="en-US" sz="2400" dirty="0"/>
              <a:t> – Constitute </a:t>
            </a:r>
            <a:r>
              <a:rPr lang="en-US" sz="2400" dirty="0">
                <a:solidFill>
                  <a:srgbClr val="7030A0"/>
                </a:solidFill>
              </a:rPr>
              <a:t>single wavelength</a:t>
            </a:r>
          </a:p>
          <a:p>
            <a:pPr marL="971550" lvl="1" indent="-514350" algn="just">
              <a:lnSpc>
                <a:spcPct val="150000"/>
              </a:lnSpc>
              <a:buFont typeface="Arial" pitchFamily="34" charset="0"/>
              <a:buChar char="•"/>
              <a:defRPr/>
            </a:pPr>
            <a:r>
              <a:rPr lang="en-US" sz="2400" b="1" dirty="0">
                <a:solidFill>
                  <a:srgbClr val="0070C0"/>
                </a:solidFill>
              </a:rPr>
              <a:t>Coherent</a:t>
            </a:r>
            <a:r>
              <a:rPr lang="en-US" sz="2400" dirty="0"/>
              <a:t> –  All photons will have </a:t>
            </a:r>
            <a:r>
              <a:rPr lang="en-US" sz="2400" dirty="0">
                <a:solidFill>
                  <a:srgbClr val="7030A0"/>
                </a:solidFill>
              </a:rPr>
              <a:t>same phase and frequency</a:t>
            </a:r>
            <a:endParaRPr lang="en-US" sz="2400" dirty="0">
              <a:solidFill>
                <a:srgbClr val="7030A0"/>
              </a:solidFill>
              <a:latin typeface="+mn-lt"/>
            </a:endParaRPr>
          </a:p>
          <a:p>
            <a:pPr marL="971550" lvl="1" indent="-514350" algn="just">
              <a:lnSpc>
                <a:spcPct val="150000"/>
              </a:lnSpc>
              <a:buFont typeface="Arial" pitchFamily="34" charset="0"/>
              <a:buChar char="•"/>
              <a:defRPr/>
            </a:pPr>
            <a:r>
              <a:rPr lang="en-US" sz="2400" b="1" dirty="0">
                <a:solidFill>
                  <a:srgbClr val="0070C0"/>
                </a:solidFill>
              </a:rPr>
              <a:t>D</a:t>
            </a:r>
            <a:r>
              <a:rPr lang="en-US" sz="2400" b="1" dirty="0">
                <a:solidFill>
                  <a:srgbClr val="0070C0"/>
                </a:solidFill>
                <a:latin typeface="+mn-lt"/>
              </a:rPr>
              <a:t>irectional</a:t>
            </a:r>
            <a:r>
              <a:rPr lang="en-US" sz="2400" dirty="0">
                <a:latin typeface="+mn-lt"/>
              </a:rPr>
              <a:t> –  All photons travels in same direction and </a:t>
            </a:r>
            <a:r>
              <a:rPr lang="en-US" sz="2400" dirty="0">
                <a:solidFill>
                  <a:srgbClr val="7030A0"/>
                </a:solidFill>
                <a:latin typeface="+mn-lt"/>
              </a:rPr>
              <a:t>exhibit least divergence</a:t>
            </a:r>
          </a:p>
          <a:p>
            <a:pPr marL="971550" lvl="1" indent="-514350" algn="just">
              <a:lnSpc>
                <a:spcPct val="150000"/>
              </a:lnSpc>
              <a:buFont typeface="Arial" pitchFamily="34" charset="0"/>
              <a:buChar char="•"/>
              <a:defRPr/>
            </a:pPr>
            <a:r>
              <a:rPr lang="en-US" sz="2400" b="1" dirty="0">
                <a:solidFill>
                  <a:srgbClr val="0070C0"/>
                </a:solidFill>
              </a:rPr>
              <a:t>Polarized </a:t>
            </a:r>
            <a:r>
              <a:rPr lang="en-US" sz="2400" dirty="0"/>
              <a:t>and</a:t>
            </a:r>
            <a:r>
              <a:rPr lang="en-US" sz="2400" b="1" dirty="0">
                <a:solidFill>
                  <a:srgbClr val="0070C0"/>
                </a:solidFill>
              </a:rPr>
              <a:t> High intense </a:t>
            </a:r>
            <a:endParaRPr lang="en-US" sz="2400" b="1" dirty="0">
              <a:solidFill>
                <a:srgbClr val="0070C0"/>
              </a:solidFill>
              <a:latin typeface="+mn-lt"/>
            </a:endParaRPr>
          </a:p>
        </p:txBody>
      </p:sp>
      <p:pic>
        <p:nvPicPr>
          <p:cNvPr id="7" name="Picture 2" descr="LaserFest | Lasers in Pictures">
            <a:extLst>
              <a:ext uri="{FF2B5EF4-FFF2-40B4-BE49-F238E27FC236}">
                <a16:creationId xmlns:a16="http://schemas.microsoft.com/office/drawing/2014/main" id="{0B60431D-C183-0A68-B27E-C8B32AD7B2B4}"/>
              </a:ext>
            </a:extLst>
          </p:cNvPr>
          <p:cNvPicPr>
            <a:picLocks noChangeAspect="1" noChangeArrowheads="1"/>
          </p:cNvPicPr>
          <p:nvPr/>
        </p:nvPicPr>
        <p:blipFill>
          <a:blip r:embed="rId4"/>
          <a:srcRect/>
          <a:stretch>
            <a:fillRect/>
          </a:stretch>
        </p:blipFill>
        <p:spPr bwMode="auto">
          <a:xfrm>
            <a:off x="9590304" y="3785968"/>
            <a:ext cx="2212491" cy="1659368"/>
          </a:xfrm>
          <a:prstGeom prst="rect">
            <a:avLst/>
          </a:prstGeom>
          <a:noFill/>
        </p:spPr>
      </p:pic>
    </p:spTree>
    <p:extLst>
      <p:ext uri="{BB962C8B-B14F-4D97-AF65-F5344CB8AC3E}">
        <p14:creationId xmlns:p14="http://schemas.microsoft.com/office/powerpoint/2010/main" val="1502230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animEffect transition="in" filter="fade">
                                      <p:cBhvr>
                                        <p:cTn id="35" dur="500"/>
                                        <p:tgtEl>
                                          <p:spTgt spid="6">
                                            <p:txEl>
                                              <p:pRg st="0" end="0"/>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blinds(horizontal)">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xEl>
                                              <p:pRg st="1" end="1"/>
                                            </p:txEl>
                                          </p:spTgt>
                                        </p:tgtEl>
                                        <p:attrNameLst>
                                          <p:attrName>style.visibility</p:attrName>
                                        </p:attrNameLst>
                                      </p:cBhvr>
                                      <p:to>
                                        <p:strVal val="visible"/>
                                      </p:to>
                                    </p:set>
                                    <p:animEffect transition="in" filter="fade">
                                      <p:cBhvr>
                                        <p:cTn id="43" dur="500"/>
                                        <p:tgtEl>
                                          <p:spTgt spid="6">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
                                            <p:txEl>
                                              <p:pRg st="2" end="2"/>
                                            </p:txEl>
                                          </p:spTgt>
                                        </p:tgtEl>
                                        <p:attrNameLst>
                                          <p:attrName>style.visibility</p:attrName>
                                        </p:attrNameLst>
                                      </p:cBhvr>
                                      <p:to>
                                        <p:strVal val="visible"/>
                                      </p:to>
                                    </p:set>
                                    <p:animEffect transition="in" filter="fade">
                                      <p:cBhvr>
                                        <p:cTn id="48" dur="500"/>
                                        <p:tgtEl>
                                          <p:spTgt spid="6">
                                            <p:txEl>
                                              <p:pRg st="2" end="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
                                            <p:txEl>
                                              <p:pRg st="3" end="3"/>
                                            </p:txEl>
                                          </p:spTgt>
                                        </p:tgtEl>
                                        <p:attrNameLst>
                                          <p:attrName>style.visibility</p:attrName>
                                        </p:attrNameLst>
                                      </p:cBhvr>
                                      <p:to>
                                        <p:strVal val="visible"/>
                                      </p:to>
                                    </p:set>
                                    <p:animEffect transition="in" filter="fade">
                                      <p:cBhvr>
                                        <p:cTn id="53" dur="500"/>
                                        <p:tgtEl>
                                          <p:spTgt spid="6">
                                            <p:txEl>
                                              <p:pRg st="3" end="3"/>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
                                            <p:txEl>
                                              <p:pRg st="4" end="4"/>
                                            </p:txEl>
                                          </p:spTgt>
                                        </p:tgtEl>
                                        <p:attrNameLst>
                                          <p:attrName>style.visibility</p:attrName>
                                        </p:attrNameLst>
                                      </p:cBhvr>
                                      <p:to>
                                        <p:strVal val="visible"/>
                                      </p:to>
                                    </p:set>
                                    <p:animEffect transition="in" filter="fade">
                                      <p:cBhvr>
                                        <p:cTn id="58"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38550" y="965350"/>
            <a:ext cx="11887205" cy="1143070"/>
          </a:xfrm>
          <a:prstGeom prst="rect">
            <a:avLst/>
          </a:prstGeom>
        </p:spPr>
        <p:txBody>
          <a:bodyPr wrap="square">
            <a:spAutoFit/>
          </a:bodyPr>
          <a:lstStyle/>
          <a:p>
            <a:pPr marL="401638" lvl="1" indent="-401638" algn="just">
              <a:lnSpc>
                <a:spcPct val="150000"/>
              </a:lnSpc>
              <a:buFont typeface="Arial" pitchFamily="34" charset="0"/>
              <a:buChar char="•"/>
            </a:pPr>
            <a:r>
              <a:rPr lang="en-US" sz="2400" dirty="0"/>
              <a:t>Uranium ore consists of 99.25% of </a:t>
            </a:r>
            <a:r>
              <a:rPr lang="en-US" sz="2400" baseline="30000" dirty="0"/>
              <a:t>238</a:t>
            </a:r>
            <a:r>
              <a:rPr lang="en-US" sz="2400" dirty="0"/>
              <a:t>U and 0.72% of </a:t>
            </a:r>
            <a:r>
              <a:rPr lang="en-US" sz="2400" baseline="30000" dirty="0"/>
              <a:t>235</a:t>
            </a:r>
            <a:r>
              <a:rPr lang="en-US" sz="2400" dirty="0"/>
              <a:t>U. </a:t>
            </a:r>
            <a:r>
              <a:rPr lang="en-US" sz="2400" baseline="30000" dirty="0"/>
              <a:t>235</a:t>
            </a:r>
            <a:r>
              <a:rPr lang="en-US" sz="2400" dirty="0"/>
              <a:t>U is the fissile isotope which is needed as fuel for the nuclear reactors. Therefore it is important to enrich </a:t>
            </a:r>
            <a:r>
              <a:rPr lang="en-US" sz="2400" baseline="30000" dirty="0"/>
              <a:t>235</a:t>
            </a:r>
            <a:r>
              <a:rPr lang="en-US" sz="2400" dirty="0"/>
              <a:t>U.</a:t>
            </a:r>
          </a:p>
        </p:txBody>
      </p:sp>
      <p:sp>
        <p:nvSpPr>
          <p:cNvPr id="7" name="Rectangle 6"/>
          <p:cNvSpPr/>
          <p:nvPr/>
        </p:nvSpPr>
        <p:spPr>
          <a:xfrm>
            <a:off x="173840" y="2274518"/>
            <a:ext cx="8083470" cy="3416320"/>
          </a:xfrm>
          <a:prstGeom prst="rect">
            <a:avLst/>
          </a:prstGeom>
        </p:spPr>
        <p:txBody>
          <a:bodyPr wrap="square">
            <a:spAutoFit/>
          </a:bodyPr>
          <a:lstStyle/>
          <a:p>
            <a:pPr lvl="1" indent="-457200" algn="just">
              <a:lnSpc>
                <a:spcPct val="150000"/>
              </a:lnSpc>
            </a:pPr>
            <a:r>
              <a:rPr lang="en-US" sz="2400" b="1" dirty="0">
                <a:solidFill>
                  <a:srgbClr val="0070C0"/>
                </a:solidFill>
              </a:rPr>
              <a:t>Working</a:t>
            </a:r>
          </a:p>
          <a:p>
            <a:pPr lvl="1" indent="-457200" algn="just">
              <a:lnSpc>
                <a:spcPct val="150000"/>
              </a:lnSpc>
            </a:pPr>
            <a:r>
              <a:rPr lang="en-US" sz="2400" b="1" dirty="0"/>
              <a:t>LIS is a two stage process</a:t>
            </a:r>
          </a:p>
          <a:p>
            <a:pPr marL="401638" lvl="1" indent="-346075" algn="just">
              <a:lnSpc>
                <a:spcPct val="150000"/>
              </a:lnSpc>
              <a:buFont typeface="+mj-lt"/>
              <a:buAutoNum type="arabicPeriod"/>
            </a:pPr>
            <a:r>
              <a:rPr lang="en-US" sz="2400" dirty="0"/>
              <a:t>In First stage </a:t>
            </a:r>
            <a:r>
              <a:rPr lang="en-US" sz="2400" baseline="30000" dirty="0"/>
              <a:t>235</a:t>
            </a:r>
            <a:r>
              <a:rPr lang="en-US" sz="2400" dirty="0"/>
              <a:t>U is selectively excited to the level E</a:t>
            </a:r>
            <a:r>
              <a:rPr lang="en-US" sz="2400" baseline="-25000" dirty="0"/>
              <a:t>2</a:t>
            </a:r>
            <a:r>
              <a:rPr lang="en-US" sz="2400" dirty="0"/>
              <a:t> using a laser beam of frequency ν</a:t>
            </a:r>
            <a:r>
              <a:rPr lang="en-US" sz="2400" baseline="-25000" dirty="0"/>
              <a:t>1</a:t>
            </a:r>
            <a:r>
              <a:rPr lang="en-US" sz="2400" dirty="0"/>
              <a:t> = (E</a:t>
            </a:r>
            <a:r>
              <a:rPr lang="en-US" sz="2400" baseline="-25000" dirty="0"/>
              <a:t>2</a:t>
            </a:r>
            <a:r>
              <a:rPr lang="en-US" sz="2400" dirty="0"/>
              <a:t>- E</a:t>
            </a:r>
            <a:r>
              <a:rPr lang="en-US" sz="2400" baseline="-25000" dirty="0"/>
              <a:t>1</a:t>
            </a:r>
            <a:r>
              <a:rPr lang="en-US" sz="2400" dirty="0"/>
              <a:t>)/h. </a:t>
            </a:r>
          </a:p>
          <a:p>
            <a:pPr marL="401638" lvl="1" indent="-346075" algn="just">
              <a:lnSpc>
                <a:spcPct val="150000"/>
              </a:lnSpc>
              <a:buFont typeface="+mj-lt"/>
              <a:buAutoNum type="arabicPeriod"/>
            </a:pPr>
            <a:r>
              <a:rPr lang="en-US" sz="2400" dirty="0"/>
              <a:t>A second laser of frequency ν</a:t>
            </a:r>
            <a:r>
              <a:rPr lang="en-US" sz="2400" baseline="-25000" dirty="0"/>
              <a:t>2</a:t>
            </a:r>
            <a:r>
              <a:rPr lang="en-US" sz="2400" dirty="0"/>
              <a:t> =(E</a:t>
            </a:r>
            <a:r>
              <a:rPr lang="en-US" sz="2400" baseline="-25000" dirty="0"/>
              <a:t>3</a:t>
            </a:r>
            <a:r>
              <a:rPr lang="en-US" sz="2400" dirty="0"/>
              <a:t>- E</a:t>
            </a:r>
            <a:r>
              <a:rPr lang="en-US" sz="2400" baseline="-25000" dirty="0"/>
              <a:t>2</a:t>
            </a:r>
            <a:r>
              <a:rPr lang="en-US" sz="2400" dirty="0"/>
              <a:t>)/h is used to ionize the </a:t>
            </a:r>
            <a:r>
              <a:rPr lang="en-US" sz="2400" baseline="30000" dirty="0"/>
              <a:t>235</a:t>
            </a:r>
            <a:r>
              <a:rPr lang="en-US" sz="2400" dirty="0"/>
              <a:t>U. </a:t>
            </a:r>
          </a:p>
        </p:txBody>
      </p:sp>
      <p:pic>
        <p:nvPicPr>
          <p:cNvPr id="2050" name="Picture 2"/>
          <p:cNvPicPr>
            <a:picLocks noChangeAspect="1" noChangeArrowheads="1"/>
          </p:cNvPicPr>
          <p:nvPr/>
        </p:nvPicPr>
        <p:blipFill>
          <a:blip r:embed="rId2"/>
          <a:srcRect/>
          <a:stretch>
            <a:fillRect/>
          </a:stretch>
        </p:blipFill>
        <p:spPr bwMode="auto">
          <a:xfrm>
            <a:off x="8485044" y="2207201"/>
            <a:ext cx="3471430" cy="4080453"/>
          </a:xfrm>
          <a:prstGeom prst="rect">
            <a:avLst/>
          </a:prstGeom>
          <a:noFill/>
          <a:ln w="9525">
            <a:noFill/>
            <a:miter lim="800000"/>
            <a:headEnd/>
            <a:tailEnd/>
          </a:ln>
          <a:effectLst/>
        </p:spPr>
      </p:pic>
      <p:sp>
        <p:nvSpPr>
          <p:cNvPr id="9" name="Oval 8"/>
          <p:cNvSpPr/>
          <p:nvPr/>
        </p:nvSpPr>
        <p:spPr>
          <a:xfrm>
            <a:off x="9227125" y="5832764"/>
            <a:ext cx="207818" cy="22167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0917383" y="5818908"/>
            <a:ext cx="207818" cy="221673"/>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9240984" y="4447308"/>
            <a:ext cx="207818" cy="221673"/>
          </a:xfrm>
          <a:prstGeom prst="ellipse">
            <a:avLst/>
          </a:prstGeom>
          <a:solidFill>
            <a:srgbClr val="00F26D"/>
          </a:solidFill>
          <a:ln>
            <a:solidFill>
              <a:srgbClr val="00F2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p:nvPr/>
        </p:nvPicPr>
        <p:blipFill>
          <a:blip r:embed="rId3">
            <a:clrChange>
              <a:clrFrom>
                <a:srgbClr val="FFE4C8"/>
              </a:clrFrom>
              <a:clrTo>
                <a:srgbClr val="FFE4C8">
                  <a:alpha val="0"/>
                </a:srgbClr>
              </a:clrTo>
            </a:clrChange>
          </a:blip>
          <a:srcRect/>
          <a:stretch>
            <a:fillRect/>
          </a:stretch>
        </p:blipFill>
        <p:spPr bwMode="auto">
          <a:xfrm rot="1601440">
            <a:off x="7601478" y="5278512"/>
            <a:ext cx="830322" cy="373834"/>
          </a:xfrm>
          <a:prstGeom prst="rect">
            <a:avLst/>
          </a:prstGeom>
          <a:noFill/>
          <a:ln w="9525">
            <a:noFill/>
            <a:miter lim="800000"/>
            <a:headEnd/>
            <a:tailEnd/>
          </a:ln>
        </p:spPr>
      </p:pic>
      <p:pic>
        <p:nvPicPr>
          <p:cNvPr id="14" name="Picture 13"/>
          <p:cNvPicPr/>
          <p:nvPr/>
        </p:nvPicPr>
        <p:blipFill>
          <a:blip r:embed="rId3">
            <a:clrChange>
              <a:clrFrom>
                <a:srgbClr val="FFE4C8"/>
              </a:clrFrom>
              <a:clrTo>
                <a:srgbClr val="FFE4C8">
                  <a:alpha val="0"/>
                </a:srgbClr>
              </a:clrTo>
            </a:clrChange>
          </a:blip>
          <a:srcRect/>
          <a:stretch>
            <a:fillRect/>
          </a:stretch>
        </p:blipFill>
        <p:spPr bwMode="auto">
          <a:xfrm rot="2192987">
            <a:off x="7628196" y="3035061"/>
            <a:ext cx="830322" cy="373834"/>
          </a:xfrm>
          <a:prstGeom prst="rect">
            <a:avLst/>
          </a:prstGeom>
          <a:noFill/>
          <a:ln w="9525">
            <a:noFill/>
            <a:miter lim="800000"/>
            <a:headEnd/>
            <a:tailEnd/>
          </a:ln>
        </p:spPr>
      </p:pic>
      <p:sp>
        <p:nvSpPr>
          <p:cNvPr id="16" name="Oval 15"/>
          <p:cNvSpPr/>
          <p:nvPr/>
        </p:nvSpPr>
        <p:spPr>
          <a:xfrm>
            <a:off x="9227130" y="2743199"/>
            <a:ext cx="207818" cy="22167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B293203-2198-A87C-2BB0-A3B5F15E2F89}"/>
              </a:ext>
            </a:extLst>
          </p:cNvPr>
          <p:cNvSpPr txBox="1"/>
          <p:nvPr/>
        </p:nvSpPr>
        <p:spPr>
          <a:xfrm>
            <a:off x="929640" y="181813"/>
            <a:ext cx="9585960" cy="580187"/>
          </a:xfrm>
          <a:prstGeom prst="rect">
            <a:avLst/>
          </a:prstGeom>
          <a:noFill/>
        </p:spPr>
        <p:txBody>
          <a:bodyPr wrap="square" lIns="86895" tIns="43448" rIns="86895" bIns="43448">
            <a:spAutoFit/>
          </a:bodyPr>
          <a:lstStyle/>
          <a:p>
            <a:pPr>
              <a:defRPr/>
            </a:pPr>
            <a:r>
              <a:rPr lang="en-US" sz="3200" b="1" dirty="0">
                <a:solidFill>
                  <a:srgbClr val="2121FF"/>
                </a:solidFill>
              </a:rPr>
              <a:t>Laser Isotope Separation (LIS) </a:t>
            </a:r>
            <a:endParaRPr lang="en-US" sz="3200" b="1" dirty="0">
              <a:solidFill>
                <a:srgbClr val="2121FF"/>
              </a:solidFill>
              <a:latin typeface="+mj-lt"/>
            </a:endParaRPr>
          </a:p>
        </p:txBody>
      </p:sp>
    </p:spTree>
    <p:extLst>
      <p:ext uri="{BB962C8B-B14F-4D97-AF65-F5344CB8AC3E}">
        <p14:creationId xmlns:p14="http://schemas.microsoft.com/office/powerpoint/2010/main" val="383736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linds(horizontal)">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0" presetClass="path" presetSubtype="0" accel="50000" decel="50000" fill="hold" nodeType="clickEffect">
                                  <p:stCondLst>
                                    <p:cond delay="0"/>
                                  </p:stCondLst>
                                  <p:childTnLst>
                                    <p:animMotion origin="layout" path="M -1.875E-6 -7.40741E-7 L 0.07826 0.0625 " pathEditMode="relative" rAng="0" ptsTypes="AA">
                                      <p:cBhvr>
                                        <p:cTn id="32" dur="2000" fill="hold"/>
                                        <p:tgtEl>
                                          <p:spTgt spid="12"/>
                                        </p:tgtEl>
                                        <p:attrNameLst>
                                          <p:attrName>ppt_x</p:attrName>
                                          <p:attrName>ppt_y</p:attrName>
                                        </p:attrNameLst>
                                      </p:cBhvr>
                                      <p:rCtr x="3906" y="3125"/>
                                    </p:animMotion>
                                  </p:childTnLst>
                                </p:cTn>
                              </p:par>
                            </p:childTnLst>
                          </p:cTn>
                        </p:par>
                        <p:par>
                          <p:cTn id="33" fill="hold">
                            <p:stCondLst>
                              <p:cond delay="2000"/>
                            </p:stCondLst>
                            <p:childTnLst>
                              <p:par>
                                <p:cTn id="34" presetID="3" presetClass="exit" presetSubtype="10" fill="hold" nodeType="afterEffect">
                                  <p:stCondLst>
                                    <p:cond delay="0"/>
                                  </p:stCondLst>
                                  <p:childTnLst>
                                    <p:animEffect transition="out" filter="blinds(horizontal)">
                                      <p:cBhvr>
                                        <p:cTn id="35" dur="500"/>
                                        <p:tgtEl>
                                          <p:spTgt spid="12"/>
                                        </p:tgtEl>
                                      </p:cBhvr>
                                    </p:animEffect>
                                    <p:set>
                                      <p:cBhvr>
                                        <p:cTn id="36" dur="1" fill="hold">
                                          <p:stCondLst>
                                            <p:cond delay="499"/>
                                          </p:stCondLst>
                                        </p:cTn>
                                        <p:tgtEl>
                                          <p:spTgt spid="12"/>
                                        </p:tgtEl>
                                        <p:attrNameLst>
                                          <p:attrName>style.visibility</p:attrName>
                                        </p:attrNameLst>
                                      </p:cBhvr>
                                      <p:to>
                                        <p:strVal val="hidden"/>
                                      </p:to>
                                    </p:set>
                                  </p:childTnLst>
                                </p:cTn>
                              </p:par>
                              <p:par>
                                <p:cTn id="37" presetID="0" presetClass="path" presetSubtype="0" accel="50000" decel="50000" fill="hold" grpId="1" nodeType="withEffect">
                                  <p:stCondLst>
                                    <p:cond delay="0"/>
                                  </p:stCondLst>
                                  <p:childTnLst>
                                    <p:animMotion origin="layout" path="M 0.00118 3.33333E-6 L 0.00105 -0.19815 " pathEditMode="relative" rAng="0" ptsTypes="AA">
                                      <p:cBhvr>
                                        <p:cTn id="38" dur="2000" fill="hold"/>
                                        <p:tgtEl>
                                          <p:spTgt spid="9"/>
                                        </p:tgtEl>
                                        <p:attrNameLst>
                                          <p:attrName>ppt_x</p:attrName>
                                          <p:attrName>ppt_y</p:attrName>
                                        </p:attrNameLst>
                                      </p:cBhvr>
                                      <p:rCtr x="0" y="-99"/>
                                    </p:animMotion>
                                  </p:childTnLst>
                                </p:cTn>
                              </p:par>
                            </p:childTnLst>
                          </p:cTn>
                        </p:par>
                        <p:par>
                          <p:cTn id="39" fill="hold">
                            <p:stCondLst>
                              <p:cond delay="4000"/>
                            </p:stCondLst>
                            <p:childTnLst>
                              <p:par>
                                <p:cTn id="40" presetID="1" presetClass="exit" presetSubtype="0" fill="hold" grpId="2" nodeType="afterEffect">
                                  <p:stCondLst>
                                    <p:cond delay="0"/>
                                  </p:stCondLst>
                                  <p:childTnLst>
                                    <p:set>
                                      <p:cBhvr>
                                        <p:cTn id="41" dur="1" fill="hold">
                                          <p:stCondLst>
                                            <p:cond delay="0"/>
                                          </p:stCondLst>
                                        </p:cTn>
                                        <p:tgtEl>
                                          <p:spTgt spid="9"/>
                                        </p:tgtEl>
                                        <p:attrNameLst>
                                          <p:attrName>style.visibility</p:attrName>
                                        </p:attrNameLst>
                                      </p:cBhvr>
                                      <p:to>
                                        <p:strVal val="hidden"/>
                                      </p:to>
                                    </p:set>
                                  </p:childTnLst>
                                </p:cTn>
                              </p:par>
                              <p:par>
                                <p:cTn id="42" presetID="1"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7">
                                            <p:txEl>
                                              <p:pRg st="3" end="3"/>
                                            </p:txEl>
                                          </p:spTgt>
                                        </p:tgtEl>
                                        <p:attrNameLst>
                                          <p:attrName>style.visibility</p:attrName>
                                        </p:attrNameLst>
                                      </p:cBhvr>
                                      <p:to>
                                        <p:strVal val="visible"/>
                                      </p:to>
                                    </p:set>
                                    <p:animEffect transition="in" filter="fade">
                                      <p:cBhvr>
                                        <p:cTn id="48" dur="500"/>
                                        <p:tgtEl>
                                          <p:spTgt spid="7">
                                            <p:txEl>
                                              <p:pRg st="3" end="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par>
                                <p:cTn id="53" presetID="0" presetClass="path" presetSubtype="0" accel="50000" decel="50000" fill="hold" nodeType="withEffect">
                                  <p:stCondLst>
                                    <p:cond delay="0"/>
                                  </p:stCondLst>
                                  <p:childTnLst>
                                    <p:animMotion origin="layout" path="M 4.58333E-6 4.07407E-6 L 0.08294 0.11504 " pathEditMode="relative" rAng="0" ptsTypes="AA">
                                      <p:cBhvr>
                                        <p:cTn id="54" dur="2000" fill="hold"/>
                                        <p:tgtEl>
                                          <p:spTgt spid="14"/>
                                        </p:tgtEl>
                                        <p:attrNameLst>
                                          <p:attrName>ppt_x</p:attrName>
                                          <p:attrName>ppt_y</p:attrName>
                                        </p:attrNameLst>
                                      </p:cBhvr>
                                      <p:rCtr x="4141" y="5741"/>
                                    </p:animMotion>
                                  </p:childTnLst>
                                </p:cTn>
                              </p:par>
                            </p:childTnLst>
                          </p:cTn>
                        </p:par>
                        <p:par>
                          <p:cTn id="55" fill="hold">
                            <p:stCondLst>
                              <p:cond delay="2000"/>
                            </p:stCondLst>
                            <p:childTnLst>
                              <p:par>
                                <p:cTn id="56" presetID="3" presetClass="exit" presetSubtype="10" fill="hold" nodeType="afterEffect">
                                  <p:stCondLst>
                                    <p:cond delay="0"/>
                                  </p:stCondLst>
                                  <p:childTnLst>
                                    <p:animEffect transition="out" filter="blinds(horizontal)">
                                      <p:cBhvr>
                                        <p:cTn id="57" dur="500"/>
                                        <p:tgtEl>
                                          <p:spTgt spid="14"/>
                                        </p:tgtEl>
                                      </p:cBhvr>
                                    </p:animEffect>
                                    <p:set>
                                      <p:cBhvr>
                                        <p:cTn id="58" dur="1" fill="hold">
                                          <p:stCondLst>
                                            <p:cond delay="499"/>
                                          </p:stCondLst>
                                        </p:cTn>
                                        <p:tgtEl>
                                          <p:spTgt spid="14"/>
                                        </p:tgtEl>
                                        <p:attrNameLst>
                                          <p:attrName>style.visibility</p:attrName>
                                        </p:attrNameLst>
                                      </p:cBhvr>
                                      <p:to>
                                        <p:strVal val="hidden"/>
                                      </p:to>
                                    </p:set>
                                  </p:childTnLst>
                                </p:cTn>
                              </p:par>
                              <p:par>
                                <p:cTn id="59" presetID="0" presetClass="path" presetSubtype="0" accel="50000" decel="50000" fill="hold" grpId="1" nodeType="withEffect">
                                  <p:stCondLst>
                                    <p:cond delay="0"/>
                                  </p:stCondLst>
                                  <p:childTnLst>
                                    <p:animMotion origin="layout" path="M 0 0 L -0.00235 -0.24051 " pathEditMode="relative" ptsTypes="AA">
                                      <p:cBhvr>
                                        <p:cTn id="60" dur="2000" fill="hold"/>
                                        <p:tgtEl>
                                          <p:spTgt spid="11"/>
                                        </p:tgtEl>
                                        <p:attrNameLst>
                                          <p:attrName>ppt_x</p:attrName>
                                          <p:attrName>ppt_y</p:attrName>
                                        </p:attrNameLst>
                                      </p:cBhvr>
                                    </p:animMotion>
                                  </p:childTnLst>
                                </p:cTn>
                              </p:par>
                            </p:childTnLst>
                          </p:cTn>
                        </p:par>
                        <p:par>
                          <p:cTn id="61" fill="hold">
                            <p:stCondLst>
                              <p:cond delay="4000"/>
                            </p:stCondLst>
                            <p:childTnLst>
                              <p:par>
                                <p:cTn id="62" presetID="1" presetClass="exit" presetSubtype="0" fill="hold" grpId="2" nodeType="afterEffect">
                                  <p:stCondLst>
                                    <p:cond delay="0"/>
                                  </p:stCondLst>
                                  <p:childTnLst>
                                    <p:set>
                                      <p:cBhvr>
                                        <p:cTn id="63" dur="1" fill="hold">
                                          <p:stCondLst>
                                            <p:cond delay="0"/>
                                          </p:stCondLst>
                                        </p:cTn>
                                        <p:tgtEl>
                                          <p:spTgt spid="11"/>
                                        </p:tgtEl>
                                        <p:attrNameLst>
                                          <p:attrName>style.visibility</p:attrName>
                                        </p:attrNameLst>
                                      </p:cBhvr>
                                      <p:to>
                                        <p:strVal val="hidden"/>
                                      </p:to>
                                    </p:set>
                                  </p:childTnLst>
                                </p:cTn>
                              </p:par>
                              <p:par>
                                <p:cTn id="64" presetID="1" presetClass="entr" presetSubtype="0"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childTnLst>
                                </p:cTn>
                              </p:par>
                              <p:par>
                                <p:cTn id="66" presetID="1" presetClass="entr" presetSubtype="0" fill="hold" grpId="1" nodeType="withEffect">
                                  <p:stCondLst>
                                    <p:cond delay="0"/>
                                  </p:stCondLst>
                                  <p:childTnLst>
                                    <p:set>
                                      <p:cBhvr>
                                        <p:cTn id="67"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9" grpId="0" animBg="1"/>
      <p:bldP spid="9" grpId="1" animBg="1"/>
      <p:bldP spid="9" grpId="2" animBg="1"/>
      <p:bldP spid="10" grpId="0" animBg="1"/>
      <p:bldP spid="11" grpId="0" animBg="1"/>
      <p:bldP spid="11" grpId="1" animBg="1"/>
      <p:bldP spid="11" grpId="2" animBg="1"/>
      <p:bldP spid="16" grpId="0" animBg="1"/>
      <p:bldP spid="16" grpId="1"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2"/>
          <a:srcRect/>
          <a:stretch>
            <a:fillRect/>
          </a:stretch>
        </p:blipFill>
        <p:spPr bwMode="auto">
          <a:xfrm>
            <a:off x="3403426" y="3740729"/>
            <a:ext cx="5352648" cy="2952905"/>
          </a:xfrm>
          <a:prstGeom prst="rect">
            <a:avLst/>
          </a:prstGeom>
          <a:noFill/>
          <a:ln w="9525">
            <a:noFill/>
            <a:miter lim="800000"/>
            <a:headEnd/>
            <a:tailEnd/>
          </a:ln>
          <a:effectLst/>
        </p:spPr>
      </p:pic>
      <p:sp>
        <p:nvSpPr>
          <p:cNvPr id="7" name="Rectangle 6"/>
          <p:cNvSpPr/>
          <p:nvPr/>
        </p:nvSpPr>
        <p:spPr>
          <a:xfrm>
            <a:off x="201548" y="653538"/>
            <a:ext cx="8956307" cy="3416320"/>
          </a:xfrm>
          <a:prstGeom prst="rect">
            <a:avLst/>
          </a:prstGeom>
        </p:spPr>
        <p:txBody>
          <a:bodyPr wrap="square">
            <a:spAutoFit/>
          </a:bodyPr>
          <a:lstStyle/>
          <a:p>
            <a:pPr lvl="1" indent="-457200" algn="just">
              <a:lnSpc>
                <a:spcPct val="150000"/>
              </a:lnSpc>
            </a:pPr>
            <a:r>
              <a:rPr lang="en-US" sz="2400" b="1" dirty="0">
                <a:solidFill>
                  <a:srgbClr val="0070C0"/>
                </a:solidFill>
              </a:rPr>
              <a:t>Working</a:t>
            </a:r>
            <a:endParaRPr lang="en-US" sz="2400" dirty="0"/>
          </a:p>
          <a:p>
            <a:pPr marL="290513" lvl="1" indent="-290513" algn="just">
              <a:lnSpc>
                <a:spcPct val="150000"/>
              </a:lnSpc>
              <a:buFont typeface="Arial" pitchFamily="34" charset="0"/>
              <a:buChar char="•"/>
            </a:pPr>
            <a:r>
              <a:rPr lang="en-US" sz="2400" dirty="0"/>
              <a:t>Since the E</a:t>
            </a:r>
            <a:r>
              <a:rPr lang="en-US" sz="2400" baseline="30000" dirty="0"/>
              <a:t>’</a:t>
            </a:r>
            <a:r>
              <a:rPr lang="en-US" sz="2400" baseline="-25000" dirty="0"/>
              <a:t>2</a:t>
            </a:r>
            <a:r>
              <a:rPr lang="en-US" sz="2400" dirty="0"/>
              <a:t> energy state of </a:t>
            </a:r>
            <a:r>
              <a:rPr lang="en-US" sz="2400" baseline="30000" dirty="0"/>
              <a:t>238</a:t>
            </a:r>
            <a:r>
              <a:rPr lang="en-US" sz="2400" dirty="0"/>
              <a:t>U is at a lower energy compared to E</a:t>
            </a:r>
            <a:r>
              <a:rPr lang="en-US" sz="2400" baseline="-25000" dirty="0"/>
              <a:t>2 </a:t>
            </a:r>
            <a:r>
              <a:rPr lang="en-US" sz="2400" dirty="0"/>
              <a:t>energy state of </a:t>
            </a:r>
            <a:r>
              <a:rPr lang="en-US" sz="2400" baseline="30000" dirty="0"/>
              <a:t>235</a:t>
            </a:r>
            <a:r>
              <a:rPr lang="en-US" sz="2400" dirty="0"/>
              <a:t>U, the atoms of </a:t>
            </a:r>
            <a:r>
              <a:rPr lang="en-US" sz="2400" baseline="30000" dirty="0"/>
              <a:t>238</a:t>
            </a:r>
            <a:r>
              <a:rPr lang="en-US" sz="2400" dirty="0"/>
              <a:t>U will remain in the ground state.</a:t>
            </a:r>
          </a:p>
          <a:p>
            <a:pPr marL="290513" lvl="1" indent="-290513" algn="just">
              <a:lnSpc>
                <a:spcPct val="150000"/>
              </a:lnSpc>
              <a:buFont typeface="Arial" pitchFamily="34" charset="0"/>
              <a:buChar char="•"/>
            </a:pPr>
            <a:r>
              <a:rPr lang="en-US" sz="2400" dirty="0"/>
              <a:t>The ionized </a:t>
            </a:r>
            <a:r>
              <a:rPr lang="en-US" sz="2400" baseline="30000" dirty="0"/>
              <a:t>235</a:t>
            </a:r>
            <a:r>
              <a:rPr lang="en-US" sz="2400" dirty="0"/>
              <a:t>U atoms will then be separated using a  negatively charged collector and collected.</a:t>
            </a:r>
          </a:p>
        </p:txBody>
      </p:sp>
      <p:pic>
        <p:nvPicPr>
          <p:cNvPr id="2050" name="Picture 2"/>
          <p:cNvPicPr>
            <a:picLocks noChangeAspect="1" noChangeArrowheads="1"/>
          </p:cNvPicPr>
          <p:nvPr/>
        </p:nvPicPr>
        <p:blipFill>
          <a:blip r:embed="rId3"/>
          <a:srcRect/>
          <a:stretch>
            <a:fillRect/>
          </a:stretch>
        </p:blipFill>
        <p:spPr bwMode="auto">
          <a:xfrm>
            <a:off x="9227130" y="1043419"/>
            <a:ext cx="2867890" cy="3371029"/>
          </a:xfrm>
          <a:prstGeom prst="rect">
            <a:avLst/>
          </a:prstGeom>
          <a:noFill/>
          <a:ln w="9525">
            <a:noFill/>
            <a:miter lim="800000"/>
            <a:headEnd/>
            <a:tailEnd/>
          </a:ln>
          <a:effectLst/>
        </p:spPr>
      </p:pic>
      <p:sp>
        <p:nvSpPr>
          <p:cNvPr id="2" name="TextBox 1">
            <a:extLst>
              <a:ext uri="{FF2B5EF4-FFF2-40B4-BE49-F238E27FC236}">
                <a16:creationId xmlns:a16="http://schemas.microsoft.com/office/drawing/2014/main" id="{1063076E-DCEB-4484-B8E6-83F26C82AFAD}"/>
              </a:ext>
            </a:extLst>
          </p:cNvPr>
          <p:cNvSpPr txBox="1"/>
          <p:nvPr/>
        </p:nvSpPr>
        <p:spPr>
          <a:xfrm>
            <a:off x="929640" y="181813"/>
            <a:ext cx="9585960" cy="580187"/>
          </a:xfrm>
          <a:prstGeom prst="rect">
            <a:avLst/>
          </a:prstGeom>
          <a:noFill/>
        </p:spPr>
        <p:txBody>
          <a:bodyPr wrap="square" lIns="86895" tIns="43448" rIns="86895" bIns="43448">
            <a:spAutoFit/>
          </a:bodyPr>
          <a:lstStyle/>
          <a:p>
            <a:pPr>
              <a:defRPr/>
            </a:pPr>
            <a:r>
              <a:rPr lang="en-US" sz="3200" b="1" dirty="0">
                <a:solidFill>
                  <a:srgbClr val="2121FF"/>
                </a:solidFill>
              </a:rPr>
              <a:t>Laser Isotope Separation (LIS) </a:t>
            </a:r>
            <a:endParaRPr lang="en-US" sz="3200" b="1" dirty="0">
              <a:solidFill>
                <a:srgbClr val="2121FF"/>
              </a:solidFill>
              <a:latin typeface="+mj-lt"/>
            </a:endParaRPr>
          </a:p>
        </p:txBody>
      </p:sp>
    </p:spTree>
    <p:extLst>
      <p:ext uri="{BB962C8B-B14F-4D97-AF65-F5344CB8AC3E}">
        <p14:creationId xmlns:p14="http://schemas.microsoft.com/office/powerpoint/2010/main" val="2860059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6400" y="1066800"/>
            <a:ext cx="4495800" cy="826408"/>
          </a:xfrm>
          <a:prstGeom prst="rect">
            <a:avLst/>
          </a:prstGeom>
          <a:noFill/>
        </p:spPr>
        <p:txBody>
          <a:bodyPr wrap="square" lIns="86895" tIns="43448" rIns="86895" bIns="43448">
            <a:spAutoFit/>
          </a:bodyPr>
          <a:lstStyle/>
          <a:p>
            <a:pPr algn="just">
              <a:defRPr/>
            </a:pPr>
            <a:r>
              <a:rPr lang="en-US" sz="2400" dirty="0"/>
              <a:t> </a:t>
            </a:r>
            <a:endParaRPr lang="en-US" sz="2800" dirty="0"/>
          </a:p>
          <a:p>
            <a:pPr marL="274320" indent="-274320">
              <a:buFont typeface="Arial" panose="020B0604020202020204" pitchFamily="34" charset="0"/>
              <a:buChar char="•"/>
              <a:defRPr/>
            </a:pPr>
            <a:endParaRPr lang="en-US" sz="2400" dirty="0"/>
          </a:p>
        </p:txBody>
      </p:sp>
      <p:sp>
        <p:nvSpPr>
          <p:cNvPr id="8" name="Rectangle 7"/>
          <p:cNvSpPr/>
          <p:nvPr/>
        </p:nvSpPr>
        <p:spPr>
          <a:xfrm>
            <a:off x="3048000" y="5867401"/>
            <a:ext cx="4953000" cy="646331"/>
          </a:xfrm>
          <a:prstGeom prst="rect">
            <a:avLst/>
          </a:prstGeom>
        </p:spPr>
        <p:txBody>
          <a:bodyPr>
            <a:spAutoFit/>
          </a:bodyPr>
          <a:lstStyle/>
          <a:p>
            <a:endParaRPr lang="en-US" dirty="0"/>
          </a:p>
          <a:p>
            <a:r>
              <a:rPr lang="en-US" dirty="0"/>
              <a:t> </a:t>
            </a:r>
          </a:p>
        </p:txBody>
      </p:sp>
      <p:sp>
        <p:nvSpPr>
          <p:cNvPr id="3" name="TextBox 2"/>
          <p:cNvSpPr txBox="1"/>
          <p:nvPr/>
        </p:nvSpPr>
        <p:spPr>
          <a:xfrm>
            <a:off x="1485900" y="1613862"/>
            <a:ext cx="9372601" cy="523220"/>
          </a:xfrm>
          <a:prstGeom prst="rect">
            <a:avLst/>
          </a:prstGeom>
          <a:noFill/>
        </p:spPr>
        <p:txBody>
          <a:bodyPr wrap="square" rtlCol="0">
            <a:spAutoFit/>
          </a:bodyPr>
          <a:lstStyle/>
          <a:p>
            <a:pPr marL="457200" indent="-457200">
              <a:buFont typeface="Wingdings" panose="05000000000000000000" pitchFamily="2" charset="2"/>
              <a:buChar char="Ø"/>
            </a:pPr>
            <a:endParaRPr lang="en-US" sz="2800" dirty="0"/>
          </a:p>
        </p:txBody>
      </p:sp>
      <p:sp>
        <p:nvSpPr>
          <p:cNvPr id="10" name="Rectangle 9"/>
          <p:cNvSpPr/>
          <p:nvPr/>
        </p:nvSpPr>
        <p:spPr>
          <a:xfrm>
            <a:off x="1676400" y="1583382"/>
            <a:ext cx="8610600" cy="738664"/>
          </a:xfrm>
          <a:prstGeom prst="rect">
            <a:avLst/>
          </a:prstGeom>
        </p:spPr>
        <p:txBody>
          <a:bodyPr wrap="square">
            <a:spAutoFit/>
          </a:bodyPr>
          <a:lstStyle/>
          <a:p>
            <a:pPr lvl="0">
              <a:lnSpc>
                <a:spcPct val="150000"/>
              </a:lnSpc>
            </a:pPr>
            <a:r>
              <a:rPr lang="en-US" sz="2800" dirty="0">
                <a:solidFill>
                  <a:prstClr val="black"/>
                </a:solidFill>
              </a:rPr>
              <a:t> </a:t>
            </a:r>
          </a:p>
        </p:txBody>
      </p:sp>
      <p:pic>
        <p:nvPicPr>
          <p:cNvPr id="5122" name="Picture 2" descr="Researchers achieve record pressure for solid iron"/>
          <p:cNvPicPr>
            <a:picLocks noChangeAspect="1" noChangeArrowheads="1"/>
          </p:cNvPicPr>
          <p:nvPr/>
        </p:nvPicPr>
        <p:blipFill>
          <a:blip r:embed="rId2" cstate="print"/>
          <a:srcRect/>
          <a:stretch>
            <a:fillRect/>
          </a:stretch>
        </p:blipFill>
        <p:spPr bwMode="auto">
          <a:xfrm>
            <a:off x="751324" y="1468582"/>
            <a:ext cx="5303116" cy="3939457"/>
          </a:xfrm>
          <a:prstGeom prst="rect">
            <a:avLst/>
          </a:prstGeom>
          <a:noFill/>
        </p:spPr>
      </p:pic>
      <p:pic>
        <p:nvPicPr>
          <p:cNvPr id="11" name="Picture 4" descr="Direct-Drive Laser Fusion Experiments Move Toward Target Ignition ..."/>
          <p:cNvPicPr>
            <a:picLocks noChangeAspect="1" noChangeArrowheads="1"/>
          </p:cNvPicPr>
          <p:nvPr/>
        </p:nvPicPr>
        <p:blipFill>
          <a:blip r:embed="rId3"/>
          <a:srcRect l="7782" t="12645" r="8336" b="12819"/>
          <a:stretch>
            <a:fillRect/>
          </a:stretch>
        </p:blipFill>
        <p:spPr bwMode="auto">
          <a:xfrm>
            <a:off x="6636326" y="1468581"/>
            <a:ext cx="4574309" cy="3920837"/>
          </a:xfrm>
          <a:prstGeom prst="rect">
            <a:avLst/>
          </a:prstGeom>
          <a:noFill/>
        </p:spPr>
      </p:pic>
      <p:sp>
        <p:nvSpPr>
          <p:cNvPr id="4" name="TextBox 3">
            <a:extLst>
              <a:ext uri="{FF2B5EF4-FFF2-40B4-BE49-F238E27FC236}">
                <a16:creationId xmlns:a16="http://schemas.microsoft.com/office/drawing/2014/main" id="{3A35C96C-52C7-3C49-0DDD-7801D7A0C7E0}"/>
              </a:ext>
            </a:extLst>
          </p:cNvPr>
          <p:cNvSpPr txBox="1"/>
          <p:nvPr/>
        </p:nvSpPr>
        <p:spPr>
          <a:xfrm>
            <a:off x="929640" y="181813"/>
            <a:ext cx="9585960" cy="580187"/>
          </a:xfrm>
          <a:prstGeom prst="rect">
            <a:avLst/>
          </a:prstGeom>
          <a:noFill/>
        </p:spPr>
        <p:txBody>
          <a:bodyPr wrap="square" lIns="86895" tIns="43448" rIns="86895" bIns="43448">
            <a:spAutoFit/>
          </a:bodyPr>
          <a:lstStyle/>
          <a:p>
            <a:pPr>
              <a:defRPr/>
            </a:pPr>
            <a:r>
              <a:rPr lang="en-US" sz="3200" b="1" dirty="0">
                <a:solidFill>
                  <a:srgbClr val="2121FF"/>
                </a:solidFill>
              </a:rPr>
              <a:t>Laser Isotope Separation (LIS) </a:t>
            </a:r>
            <a:endParaRPr lang="en-US" sz="3200" b="1" dirty="0">
              <a:solidFill>
                <a:srgbClr val="2121FF"/>
              </a:solidFill>
              <a:latin typeface="+mj-lt"/>
            </a:endParaRPr>
          </a:p>
        </p:txBody>
      </p:sp>
    </p:spTree>
    <p:extLst>
      <p:ext uri="{BB962C8B-B14F-4D97-AF65-F5344CB8AC3E}">
        <p14:creationId xmlns:p14="http://schemas.microsoft.com/office/powerpoint/2010/main" val="186504539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6400" y="1066800"/>
            <a:ext cx="4495800" cy="826408"/>
          </a:xfrm>
          <a:prstGeom prst="rect">
            <a:avLst/>
          </a:prstGeom>
          <a:noFill/>
        </p:spPr>
        <p:txBody>
          <a:bodyPr wrap="square" lIns="86895" tIns="43448" rIns="86895" bIns="43448">
            <a:spAutoFit/>
          </a:bodyPr>
          <a:lstStyle/>
          <a:p>
            <a:pPr algn="just">
              <a:defRPr/>
            </a:pPr>
            <a:r>
              <a:rPr lang="en-US" sz="2400" dirty="0"/>
              <a:t> </a:t>
            </a:r>
            <a:endParaRPr lang="en-US" sz="2800" dirty="0"/>
          </a:p>
          <a:p>
            <a:pPr marL="274320" indent="-274320">
              <a:buFont typeface="Arial" panose="020B0604020202020204" pitchFamily="34" charset="0"/>
              <a:buChar char="•"/>
              <a:defRPr/>
            </a:pPr>
            <a:endParaRPr lang="en-US" sz="2400" dirty="0"/>
          </a:p>
        </p:txBody>
      </p:sp>
      <p:sp>
        <p:nvSpPr>
          <p:cNvPr id="6" name="TextBox 5"/>
          <p:cNvSpPr txBox="1"/>
          <p:nvPr/>
        </p:nvSpPr>
        <p:spPr>
          <a:xfrm>
            <a:off x="911462" y="249670"/>
            <a:ext cx="8837520" cy="1072630"/>
          </a:xfrm>
          <a:prstGeom prst="rect">
            <a:avLst/>
          </a:prstGeom>
          <a:noFill/>
        </p:spPr>
        <p:txBody>
          <a:bodyPr wrap="square" lIns="86895" tIns="43448" rIns="86895" bIns="43448">
            <a:spAutoFit/>
          </a:bodyPr>
          <a:lstStyle/>
          <a:p>
            <a:pPr>
              <a:defRPr/>
            </a:pPr>
            <a:r>
              <a:rPr lang="en-US" sz="3200" b="1" dirty="0">
                <a:solidFill>
                  <a:srgbClr val="0000FF"/>
                </a:solidFill>
              </a:rPr>
              <a:t>Fusion </a:t>
            </a:r>
          </a:p>
          <a:p>
            <a:pPr>
              <a:defRPr/>
            </a:pPr>
            <a:endParaRPr lang="en-US" sz="3200" b="1" dirty="0">
              <a:solidFill>
                <a:srgbClr val="0000FF"/>
              </a:solidFill>
            </a:endParaRPr>
          </a:p>
        </p:txBody>
      </p:sp>
      <p:sp>
        <p:nvSpPr>
          <p:cNvPr id="8" name="Rectangle 7"/>
          <p:cNvSpPr/>
          <p:nvPr/>
        </p:nvSpPr>
        <p:spPr>
          <a:xfrm>
            <a:off x="3048000" y="5867401"/>
            <a:ext cx="4953000" cy="646331"/>
          </a:xfrm>
          <a:prstGeom prst="rect">
            <a:avLst/>
          </a:prstGeom>
        </p:spPr>
        <p:txBody>
          <a:bodyPr>
            <a:spAutoFit/>
          </a:bodyPr>
          <a:lstStyle/>
          <a:p>
            <a:endParaRPr lang="en-US" dirty="0"/>
          </a:p>
          <a:p>
            <a:r>
              <a:rPr lang="en-US" dirty="0"/>
              <a:t> </a:t>
            </a:r>
          </a:p>
        </p:txBody>
      </p:sp>
      <p:sp>
        <p:nvSpPr>
          <p:cNvPr id="3" name="TextBox 2"/>
          <p:cNvSpPr txBox="1"/>
          <p:nvPr/>
        </p:nvSpPr>
        <p:spPr>
          <a:xfrm>
            <a:off x="1485900" y="1613862"/>
            <a:ext cx="9372601" cy="523220"/>
          </a:xfrm>
          <a:prstGeom prst="rect">
            <a:avLst/>
          </a:prstGeom>
          <a:noFill/>
        </p:spPr>
        <p:txBody>
          <a:bodyPr wrap="square" rtlCol="0">
            <a:spAutoFit/>
          </a:bodyPr>
          <a:lstStyle/>
          <a:p>
            <a:pPr marL="457200" indent="-457200">
              <a:buFont typeface="Wingdings" panose="05000000000000000000" pitchFamily="2" charset="2"/>
              <a:buChar char="Ø"/>
            </a:pPr>
            <a:endParaRPr lang="en-US" sz="2800" dirty="0"/>
          </a:p>
        </p:txBody>
      </p:sp>
      <p:sp>
        <p:nvSpPr>
          <p:cNvPr id="10" name="Rectangle 9"/>
          <p:cNvSpPr/>
          <p:nvPr/>
        </p:nvSpPr>
        <p:spPr>
          <a:xfrm>
            <a:off x="138535" y="835200"/>
            <a:ext cx="11859501" cy="2308324"/>
          </a:xfrm>
          <a:prstGeom prst="rect">
            <a:avLst/>
          </a:prstGeom>
        </p:spPr>
        <p:txBody>
          <a:bodyPr wrap="square">
            <a:spAutoFit/>
          </a:bodyPr>
          <a:lstStyle/>
          <a:p>
            <a:pPr marL="457200" indent="-457200" algn="just">
              <a:lnSpc>
                <a:spcPct val="150000"/>
              </a:lnSpc>
              <a:buFont typeface="Arial" panose="020B0604020202020204" pitchFamily="34" charset="0"/>
              <a:buChar char="•"/>
            </a:pPr>
            <a:r>
              <a:rPr lang="en-US" sz="2400" dirty="0">
                <a:solidFill>
                  <a:prstClr val="black"/>
                </a:solidFill>
              </a:rPr>
              <a:t>When two light nuclei fuse together to form a heavier nucleus enormous energy is produced </a:t>
            </a:r>
          </a:p>
          <a:p>
            <a:pPr marL="457200" indent="-457200" algn="just">
              <a:lnSpc>
                <a:spcPct val="150000"/>
              </a:lnSpc>
              <a:buFont typeface="Arial" panose="020B0604020202020204" pitchFamily="34" charset="0"/>
              <a:buChar char="•"/>
            </a:pPr>
            <a:r>
              <a:rPr lang="en-US" sz="2400" dirty="0">
                <a:solidFill>
                  <a:prstClr val="black"/>
                </a:solidFill>
              </a:rPr>
              <a:t>This process occurs inside the sun and the stars</a:t>
            </a:r>
          </a:p>
          <a:p>
            <a:pPr marL="457200" indent="-457200" algn="just">
              <a:lnSpc>
                <a:spcPct val="150000"/>
              </a:lnSpc>
              <a:buFont typeface="Arial" panose="020B0604020202020204" pitchFamily="34" charset="0"/>
              <a:buChar char="•"/>
            </a:pPr>
            <a:r>
              <a:rPr lang="en-US" sz="2400" dirty="0">
                <a:solidFill>
                  <a:prstClr val="black"/>
                </a:solidFill>
              </a:rPr>
              <a:t>It is the most abundant and pure form of energy in nature</a:t>
            </a:r>
          </a:p>
        </p:txBody>
      </p:sp>
      <p:pic>
        <p:nvPicPr>
          <p:cNvPr id="7" name="Picture 6"/>
          <p:cNvPicPr>
            <a:picLocks noChangeAspect="1"/>
          </p:cNvPicPr>
          <p:nvPr/>
        </p:nvPicPr>
        <p:blipFill rotWithShape="1">
          <a:blip r:embed="rId2"/>
          <a:srcRect l="16032" t="36458" r="57028" b="17708"/>
          <a:stretch/>
        </p:blipFill>
        <p:spPr>
          <a:xfrm>
            <a:off x="1483802" y="3241954"/>
            <a:ext cx="3505212" cy="3352810"/>
          </a:xfrm>
          <a:prstGeom prst="rect">
            <a:avLst/>
          </a:prstGeom>
        </p:spPr>
      </p:pic>
      <p:pic>
        <p:nvPicPr>
          <p:cNvPr id="9" name="Picture 8"/>
          <p:cNvPicPr>
            <a:picLocks noChangeAspect="1"/>
          </p:cNvPicPr>
          <p:nvPr/>
        </p:nvPicPr>
        <p:blipFill>
          <a:blip r:embed="rId3">
            <a:biLevel thresh="50000"/>
            <a:extLst>
              <a:ext uri="{28A0092B-C50C-407E-A947-70E740481C1C}">
                <a14:useLocalDpi xmlns:a14="http://schemas.microsoft.com/office/drawing/2010/main" val="0"/>
              </a:ext>
            </a:extLst>
          </a:blip>
          <a:stretch>
            <a:fillRect/>
          </a:stretch>
        </p:blipFill>
        <p:spPr>
          <a:xfrm>
            <a:off x="5151294" y="3690417"/>
            <a:ext cx="6621005" cy="2391729"/>
          </a:xfrm>
          <a:prstGeom prst="rect">
            <a:avLst/>
          </a:prstGeom>
        </p:spPr>
      </p:pic>
    </p:spTree>
    <p:extLst>
      <p:ext uri="{BB962C8B-B14F-4D97-AF65-F5344CB8AC3E}">
        <p14:creationId xmlns:p14="http://schemas.microsoft.com/office/powerpoint/2010/main" val="239310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6400" y="1066800"/>
            <a:ext cx="4495800" cy="826408"/>
          </a:xfrm>
          <a:prstGeom prst="rect">
            <a:avLst/>
          </a:prstGeom>
          <a:noFill/>
        </p:spPr>
        <p:txBody>
          <a:bodyPr wrap="square" lIns="86895" tIns="43448" rIns="86895" bIns="43448">
            <a:spAutoFit/>
          </a:bodyPr>
          <a:lstStyle/>
          <a:p>
            <a:pPr algn="just">
              <a:defRPr/>
            </a:pPr>
            <a:r>
              <a:rPr lang="en-US" sz="2400" dirty="0"/>
              <a:t> </a:t>
            </a:r>
            <a:endParaRPr lang="en-US" sz="2800" dirty="0"/>
          </a:p>
          <a:p>
            <a:pPr marL="274320" indent="-274320">
              <a:buFont typeface="Arial" panose="020B0604020202020204" pitchFamily="34" charset="0"/>
              <a:buChar char="•"/>
              <a:defRPr/>
            </a:pPr>
            <a:endParaRPr lang="en-US" sz="2400" dirty="0"/>
          </a:p>
        </p:txBody>
      </p:sp>
      <p:sp>
        <p:nvSpPr>
          <p:cNvPr id="6" name="TextBox 5"/>
          <p:cNvSpPr txBox="1"/>
          <p:nvPr/>
        </p:nvSpPr>
        <p:spPr>
          <a:xfrm>
            <a:off x="920028" y="193361"/>
            <a:ext cx="9595572" cy="580187"/>
          </a:xfrm>
          <a:prstGeom prst="rect">
            <a:avLst/>
          </a:prstGeom>
          <a:noFill/>
        </p:spPr>
        <p:txBody>
          <a:bodyPr wrap="square" lIns="86895" tIns="43448" rIns="86895" bIns="43448">
            <a:spAutoFit/>
          </a:bodyPr>
          <a:lstStyle/>
          <a:p>
            <a:pPr>
              <a:defRPr/>
            </a:pPr>
            <a:r>
              <a:rPr lang="en-US" sz="3200" b="1" dirty="0">
                <a:solidFill>
                  <a:srgbClr val="0000FF"/>
                </a:solidFill>
              </a:rPr>
              <a:t>Fusion in laboratory</a:t>
            </a:r>
          </a:p>
        </p:txBody>
      </p:sp>
      <p:sp>
        <p:nvSpPr>
          <p:cNvPr id="8" name="Rectangle 7"/>
          <p:cNvSpPr/>
          <p:nvPr/>
        </p:nvSpPr>
        <p:spPr>
          <a:xfrm>
            <a:off x="3048000" y="5867401"/>
            <a:ext cx="4953000" cy="646331"/>
          </a:xfrm>
          <a:prstGeom prst="rect">
            <a:avLst/>
          </a:prstGeom>
        </p:spPr>
        <p:txBody>
          <a:bodyPr>
            <a:spAutoFit/>
          </a:bodyPr>
          <a:lstStyle/>
          <a:p>
            <a:endParaRPr lang="en-US" dirty="0"/>
          </a:p>
          <a:p>
            <a:r>
              <a:rPr lang="en-US" dirty="0"/>
              <a:t> </a:t>
            </a:r>
          </a:p>
        </p:txBody>
      </p:sp>
      <p:sp>
        <p:nvSpPr>
          <p:cNvPr id="3" name="TextBox 2"/>
          <p:cNvSpPr txBox="1"/>
          <p:nvPr/>
        </p:nvSpPr>
        <p:spPr>
          <a:xfrm>
            <a:off x="1485900" y="1613862"/>
            <a:ext cx="9372601" cy="523220"/>
          </a:xfrm>
          <a:prstGeom prst="rect">
            <a:avLst/>
          </a:prstGeom>
          <a:noFill/>
        </p:spPr>
        <p:txBody>
          <a:bodyPr wrap="square" rtlCol="0">
            <a:spAutoFit/>
          </a:bodyPr>
          <a:lstStyle/>
          <a:p>
            <a:pPr marL="457200" indent="-457200">
              <a:buFont typeface="Wingdings" panose="05000000000000000000" pitchFamily="2" charset="2"/>
              <a:buChar char="Ø"/>
            </a:pPr>
            <a:endParaRPr lang="en-US" sz="2800" dirty="0"/>
          </a:p>
        </p:txBody>
      </p:sp>
      <p:sp>
        <p:nvSpPr>
          <p:cNvPr id="10" name="Rectangle 9"/>
          <p:cNvSpPr/>
          <p:nvPr/>
        </p:nvSpPr>
        <p:spPr>
          <a:xfrm>
            <a:off x="581891" y="1486400"/>
            <a:ext cx="10557164" cy="2308324"/>
          </a:xfrm>
          <a:prstGeom prst="rect">
            <a:avLst/>
          </a:prstGeom>
        </p:spPr>
        <p:txBody>
          <a:bodyPr wrap="square">
            <a:spAutoFit/>
          </a:bodyPr>
          <a:lstStyle/>
          <a:p>
            <a:pPr marL="457200" indent="-457200">
              <a:lnSpc>
                <a:spcPct val="200000"/>
              </a:lnSpc>
              <a:buFont typeface="Arial" panose="020B0604020202020204" pitchFamily="34" charset="0"/>
              <a:buChar char="•"/>
            </a:pPr>
            <a:r>
              <a:rPr lang="en-US" sz="2400" dirty="0">
                <a:solidFill>
                  <a:prstClr val="black"/>
                </a:solidFill>
              </a:rPr>
              <a:t>Fusion process requires very high temperature (</a:t>
            </a:r>
            <a:r>
              <a:rPr lang="en-IN" sz="2400" dirty="0"/>
              <a:t>~10</a:t>
            </a:r>
            <a:r>
              <a:rPr lang="en-IN" sz="2400" baseline="30000" dirty="0"/>
              <a:t>8</a:t>
            </a:r>
            <a:r>
              <a:rPr lang="en-IN" sz="2400" dirty="0"/>
              <a:t> K</a:t>
            </a:r>
            <a:r>
              <a:rPr lang="en-US" sz="2400" dirty="0">
                <a:solidFill>
                  <a:prstClr val="black"/>
                </a:solidFill>
              </a:rPr>
              <a:t>) and pressure(</a:t>
            </a:r>
            <a:r>
              <a:rPr lang="en-IN" sz="2400" dirty="0"/>
              <a:t>~10</a:t>
            </a:r>
            <a:r>
              <a:rPr lang="en-IN" sz="2400" baseline="30000" dirty="0"/>
              <a:t>12</a:t>
            </a:r>
            <a:r>
              <a:rPr lang="en-IN" sz="2400" dirty="0"/>
              <a:t> </a:t>
            </a:r>
            <a:r>
              <a:rPr lang="en-IN" sz="2400" dirty="0" err="1"/>
              <a:t>atm</a:t>
            </a:r>
            <a:r>
              <a:rPr lang="en-US" sz="2400" dirty="0">
                <a:solidFill>
                  <a:prstClr val="black"/>
                </a:solidFill>
              </a:rPr>
              <a:t>)</a:t>
            </a:r>
          </a:p>
          <a:p>
            <a:pPr marL="457200" indent="-457200">
              <a:lnSpc>
                <a:spcPct val="200000"/>
              </a:lnSpc>
              <a:buFont typeface="Arial" panose="020B0604020202020204" pitchFamily="34" charset="0"/>
              <a:buChar char="•"/>
            </a:pPr>
            <a:r>
              <a:rPr lang="en-US" sz="2400" dirty="0">
                <a:solidFill>
                  <a:prstClr val="black"/>
                </a:solidFill>
              </a:rPr>
              <a:t>New fusion system has been developed with the intense laser pulse system </a:t>
            </a:r>
          </a:p>
          <a:p>
            <a:pPr marL="457200" indent="-457200">
              <a:lnSpc>
                <a:spcPct val="200000"/>
              </a:lnSpc>
              <a:buFont typeface="Arial" panose="020B0604020202020204" pitchFamily="34" charset="0"/>
              <a:buChar char="•"/>
            </a:pPr>
            <a:r>
              <a:rPr lang="en-US" sz="2400" dirty="0">
                <a:solidFill>
                  <a:prstClr val="black"/>
                </a:solidFill>
              </a:rPr>
              <a:t>The main lasers used in these systems are </a:t>
            </a:r>
            <a:r>
              <a:rPr lang="en-IN" sz="2400" dirty="0"/>
              <a:t>CO</a:t>
            </a:r>
            <a:r>
              <a:rPr lang="en-IN" sz="2400" baseline="-25000" dirty="0"/>
              <a:t>2 </a:t>
            </a:r>
            <a:r>
              <a:rPr lang="en-US" sz="2400" dirty="0">
                <a:solidFill>
                  <a:prstClr val="black"/>
                </a:solidFill>
              </a:rPr>
              <a:t>or </a:t>
            </a:r>
            <a:r>
              <a:rPr lang="en-US" sz="2400" dirty="0" err="1"/>
              <a:t>Nd:YAG</a:t>
            </a:r>
            <a:r>
              <a:rPr lang="en-US" sz="2400" dirty="0"/>
              <a:t> </a:t>
            </a:r>
            <a:r>
              <a:rPr lang="en-US" sz="2400" dirty="0">
                <a:solidFill>
                  <a:prstClr val="black"/>
                </a:solidFill>
              </a:rPr>
              <a:t>laser</a:t>
            </a:r>
          </a:p>
        </p:txBody>
      </p:sp>
      <p:pic>
        <p:nvPicPr>
          <p:cNvPr id="40961" name="Picture 1"/>
          <p:cNvPicPr>
            <a:picLocks noChangeAspect="1" noChangeArrowheads="1"/>
          </p:cNvPicPr>
          <p:nvPr/>
        </p:nvPicPr>
        <p:blipFill>
          <a:blip r:embed="rId2"/>
          <a:srcRect/>
          <a:stretch>
            <a:fillRect/>
          </a:stretch>
        </p:blipFill>
        <p:spPr bwMode="auto">
          <a:xfrm>
            <a:off x="920028" y="4333008"/>
            <a:ext cx="10226636" cy="1056410"/>
          </a:xfrm>
          <a:prstGeom prst="rect">
            <a:avLst/>
          </a:prstGeom>
          <a:noFill/>
          <a:ln w="9525">
            <a:noFill/>
            <a:miter lim="800000"/>
            <a:headEnd/>
            <a:tailEnd/>
          </a:ln>
          <a:effectLst/>
        </p:spPr>
      </p:pic>
    </p:spTree>
    <p:extLst>
      <p:ext uri="{BB962C8B-B14F-4D97-AF65-F5344CB8AC3E}">
        <p14:creationId xmlns:p14="http://schemas.microsoft.com/office/powerpoint/2010/main" val="250250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09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6400" y="1066800"/>
            <a:ext cx="4495800" cy="826408"/>
          </a:xfrm>
          <a:prstGeom prst="rect">
            <a:avLst/>
          </a:prstGeom>
          <a:noFill/>
        </p:spPr>
        <p:txBody>
          <a:bodyPr wrap="square" lIns="86895" tIns="43448" rIns="86895" bIns="43448">
            <a:spAutoFit/>
          </a:bodyPr>
          <a:lstStyle/>
          <a:p>
            <a:pPr algn="just">
              <a:defRPr/>
            </a:pPr>
            <a:r>
              <a:rPr lang="en-US" sz="2400" dirty="0"/>
              <a:t> </a:t>
            </a:r>
            <a:endParaRPr lang="en-US" sz="2800" dirty="0"/>
          </a:p>
          <a:p>
            <a:pPr marL="274320" indent="-274320">
              <a:buFont typeface="Arial" panose="020B0604020202020204" pitchFamily="34" charset="0"/>
              <a:buChar char="•"/>
              <a:defRPr/>
            </a:pPr>
            <a:endParaRPr lang="en-US" sz="2400" dirty="0"/>
          </a:p>
        </p:txBody>
      </p:sp>
      <p:sp>
        <p:nvSpPr>
          <p:cNvPr id="8" name="Rectangle 7"/>
          <p:cNvSpPr/>
          <p:nvPr/>
        </p:nvSpPr>
        <p:spPr>
          <a:xfrm>
            <a:off x="3048000" y="5867401"/>
            <a:ext cx="4953000" cy="646331"/>
          </a:xfrm>
          <a:prstGeom prst="rect">
            <a:avLst/>
          </a:prstGeom>
        </p:spPr>
        <p:txBody>
          <a:bodyPr>
            <a:spAutoFit/>
          </a:bodyPr>
          <a:lstStyle/>
          <a:p>
            <a:endParaRPr lang="en-US" dirty="0"/>
          </a:p>
          <a:p>
            <a:r>
              <a:rPr lang="en-US" dirty="0"/>
              <a:t> </a:t>
            </a:r>
          </a:p>
        </p:txBody>
      </p:sp>
      <p:pic>
        <p:nvPicPr>
          <p:cNvPr id="2" name="Picture 1"/>
          <p:cNvPicPr>
            <a:picLocks noChangeAspect="1"/>
          </p:cNvPicPr>
          <p:nvPr/>
        </p:nvPicPr>
        <p:blipFill rotWithShape="1">
          <a:blip r:embed="rId2" cstate="print">
            <a:biLevel thresh="5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b="6253"/>
          <a:stretch/>
        </p:blipFill>
        <p:spPr>
          <a:xfrm>
            <a:off x="6206836" y="1107742"/>
            <a:ext cx="5458691" cy="5240175"/>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pic>
        <p:nvPicPr>
          <p:cNvPr id="7" name="Picture 4" descr="Direct-Drive Laser Fusion Experiments Move Toward Target Ignition ..."/>
          <p:cNvPicPr>
            <a:picLocks noChangeAspect="1" noChangeArrowheads="1"/>
          </p:cNvPicPr>
          <p:nvPr/>
        </p:nvPicPr>
        <p:blipFill>
          <a:blip r:embed="rId4"/>
          <a:srcRect l="7782" t="12645" r="8336" b="12819"/>
          <a:stretch>
            <a:fillRect/>
          </a:stretch>
        </p:blipFill>
        <p:spPr bwMode="auto">
          <a:xfrm>
            <a:off x="609600" y="1662545"/>
            <a:ext cx="4461164" cy="3823855"/>
          </a:xfrm>
          <a:prstGeom prst="rect">
            <a:avLst/>
          </a:prstGeom>
          <a:noFill/>
        </p:spPr>
      </p:pic>
      <p:sp>
        <p:nvSpPr>
          <p:cNvPr id="4" name="TextBox 3">
            <a:extLst>
              <a:ext uri="{FF2B5EF4-FFF2-40B4-BE49-F238E27FC236}">
                <a16:creationId xmlns:a16="http://schemas.microsoft.com/office/drawing/2014/main" id="{2B4B70FA-4A1F-8CF9-E4B2-87A4A45D5E6D}"/>
              </a:ext>
            </a:extLst>
          </p:cNvPr>
          <p:cNvSpPr txBox="1"/>
          <p:nvPr/>
        </p:nvSpPr>
        <p:spPr>
          <a:xfrm>
            <a:off x="920028" y="193361"/>
            <a:ext cx="9595572" cy="580187"/>
          </a:xfrm>
          <a:prstGeom prst="rect">
            <a:avLst/>
          </a:prstGeom>
          <a:noFill/>
        </p:spPr>
        <p:txBody>
          <a:bodyPr wrap="square" lIns="86895" tIns="43448" rIns="86895" bIns="43448">
            <a:spAutoFit/>
          </a:bodyPr>
          <a:lstStyle/>
          <a:p>
            <a:pPr>
              <a:defRPr/>
            </a:pPr>
            <a:r>
              <a:rPr lang="en-US" sz="3200" b="1" dirty="0">
                <a:solidFill>
                  <a:srgbClr val="0000FF"/>
                </a:solidFill>
              </a:rPr>
              <a:t>Fusion in laboratory</a:t>
            </a:r>
          </a:p>
        </p:txBody>
      </p:sp>
    </p:spTree>
    <p:extLst>
      <p:ext uri="{BB962C8B-B14F-4D97-AF65-F5344CB8AC3E}">
        <p14:creationId xmlns:p14="http://schemas.microsoft.com/office/powerpoint/2010/main" val="390142761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6400" y="1066800"/>
            <a:ext cx="4495800" cy="826408"/>
          </a:xfrm>
          <a:prstGeom prst="rect">
            <a:avLst/>
          </a:prstGeom>
          <a:noFill/>
        </p:spPr>
        <p:txBody>
          <a:bodyPr wrap="square" lIns="86895" tIns="43448" rIns="86895" bIns="43448">
            <a:spAutoFit/>
          </a:bodyPr>
          <a:lstStyle/>
          <a:p>
            <a:pPr algn="just">
              <a:defRPr/>
            </a:pPr>
            <a:r>
              <a:rPr lang="en-US" sz="2400" dirty="0"/>
              <a:t> </a:t>
            </a:r>
            <a:endParaRPr lang="en-US" sz="2800" dirty="0"/>
          </a:p>
          <a:p>
            <a:pPr marL="274320" indent="-274320">
              <a:buFont typeface="Arial" panose="020B0604020202020204" pitchFamily="34" charset="0"/>
              <a:buChar char="•"/>
              <a:defRPr/>
            </a:pPr>
            <a:endParaRPr lang="en-US" sz="2400" dirty="0"/>
          </a:p>
        </p:txBody>
      </p:sp>
      <p:sp>
        <p:nvSpPr>
          <p:cNvPr id="6" name="TextBox 5"/>
          <p:cNvSpPr txBox="1"/>
          <p:nvPr/>
        </p:nvSpPr>
        <p:spPr>
          <a:xfrm>
            <a:off x="895927" y="213082"/>
            <a:ext cx="9618833" cy="580187"/>
          </a:xfrm>
          <a:prstGeom prst="rect">
            <a:avLst/>
          </a:prstGeom>
          <a:noFill/>
        </p:spPr>
        <p:txBody>
          <a:bodyPr wrap="square" lIns="86895" tIns="43448" rIns="86895" bIns="43448">
            <a:spAutoFit/>
          </a:bodyPr>
          <a:lstStyle/>
          <a:p>
            <a:pPr>
              <a:defRPr/>
            </a:pPr>
            <a:r>
              <a:rPr lang="en-US" sz="3200" b="1" dirty="0">
                <a:solidFill>
                  <a:srgbClr val="0000FF"/>
                </a:solidFill>
              </a:rPr>
              <a:t>Laser Induced Fusion</a:t>
            </a:r>
          </a:p>
        </p:txBody>
      </p:sp>
      <p:sp>
        <p:nvSpPr>
          <p:cNvPr id="3" name="TextBox 2"/>
          <p:cNvSpPr txBox="1"/>
          <p:nvPr/>
        </p:nvSpPr>
        <p:spPr>
          <a:xfrm>
            <a:off x="1485900" y="1613862"/>
            <a:ext cx="9372601" cy="523220"/>
          </a:xfrm>
          <a:prstGeom prst="rect">
            <a:avLst/>
          </a:prstGeom>
          <a:noFill/>
        </p:spPr>
        <p:txBody>
          <a:bodyPr wrap="square" rtlCol="0">
            <a:spAutoFit/>
          </a:bodyPr>
          <a:lstStyle/>
          <a:p>
            <a:pPr marL="457200" indent="-457200">
              <a:buFont typeface="Wingdings" panose="05000000000000000000" pitchFamily="2" charset="2"/>
              <a:buChar char="Ø"/>
            </a:pPr>
            <a:endParaRPr lang="en-US" sz="2800" dirty="0"/>
          </a:p>
        </p:txBody>
      </p:sp>
      <p:sp>
        <p:nvSpPr>
          <p:cNvPr id="10" name="Rectangle 9"/>
          <p:cNvSpPr/>
          <p:nvPr/>
        </p:nvSpPr>
        <p:spPr>
          <a:xfrm>
            <a:off x="0" y="876798"/>
            <a:ext cx="11610113" cy="3600986"/>
          </a:xfrm>
          <a:prstGeom prst="rect">
            <a:avLst/>
          </a:prstGeom>
        </p:spPr>
        <p:txBody>
          <a:bodyPr wrap="square">
            <a:spAutoFit/>
          </a:bodyPr>
          <a:lstStyle/>
          <a:p>
            <a:pPr marL="457200" indent="-457200">
              <a:lnSpc>
                <a:spcPct val="150000"/>
              </a:lnSpc>
              <a:buFont typeface="Arial" pitchFamily="34" charset="0"/>
              <a:buChar char="•"/>
            </a:pPr>
            <a:r>
              <a:rPr lang="en-US" sz="2400" dirty="0"/>
              <a:t>Fuel pellet is simultaneously irradiated with large number of short pulse laser beams and it will heat the pellet in short time</a:t>
            </a:r>
          </a:p>
          <a:p>
            <a:pPr marL="457200" indent="-457200">
              <a:lnSpc>
                <a:spcPct val="150000"/>
              </a:lnSpc>
              <a:buFont typeface="Arial" pitchFamily="34" charset="0"/>
              <a:buChar char="•"/>
            </a:pPr>
            <a:r>
              <a:rPr lang="en-US" sz="2400" dirty="0"/>
              <a:t>This causes vaporization of the outer surface of the pellet to form plasma. </a:t>
            </a:r>
          </a:p>
          <a:p>
            <a:pPr marL="457200" indent="-457200">
              <a:lnSpc>
                <a:spcPct val="150000"/>
              </a:lnSpc>
              <a:buFont typeface="Arial" pitchFamily="34" charset="0"/>
              <a:buChar char="•"/>
            </a:pPr>
            <a:r>
              <a:rPr lang="en-US" sz="2400" dirty="0"/>
              <a:t>The rapid heating causes the solid boundary to leave the rest of the pellet with high speed and this initiates the fusion. </a:t>
            </a:r>
          </a:p>
          <a:p>
            <a:pPr marL="457200" indent="-457200">
              <a:lnSpc>
                <a:spcPct val="200000"/>
              </a:lnSpc>
              <a:buFont typeface="Arial" panose="020B0604020202020204" pitchFamily="34" charset="0"/>
              <a:buChar char="•"/>
            </a:pPr>
            <a:endParaRPr lang="en-US" sz="2400" dirty="0">
              <a:solidFill>
                <a:prstClr val="black"/>
              </a:solidFill>
            </a:endParaRPr>
          </a:p>
        </p:txBody>
      </p:sp>
      <p:pic>
        <p:nvPicPr>
          <p:cNvPr id="7" name="Picture 2"/>
          <p:cNvPicPr>
            <a:picLocks noChangeAspect="1" noChangeArrowheads="1"/>
          </p:cNvPicPr>
          <p:nvPr/>
        </p:nvPicPr>
        <p:blipFill>
          <a:blip r:embed="rId2"/>
          <a:srcRect/>
          <a:stretch>
            <a:fillRect/>
          </a:stretch>
        </p:blipFill>
        <p:spPr bwMode="auto">
          <a:xfrm>
            <a:off x="105632" y="3862820"/>
            <a:ext cx="2972965" cy="2330162"/>
          </a:xfrm>
          <a:prstGeom prst="rect">
            <a:avLst/>
          </a:prstGeom>
          <a:noFill/>
          <a:ln w="9525">
            <a:noFill/>
            <a:miter lim="800000"/>
            <a:headEnd/>
            <a:tailEnd/>
          </a:ln>
          <a:effectLst/>
        </p:spPr>
      </p:pic>
      <p:pic>
        <p:nvPicPr>
          <p:cNvPr id="12" name="Picture 3"/>
          <p:cNvPicPr>
            <a:picLocks noChangeAspect="1" noChangeArrowheads="1"/>
          </p:cNvPicPr>
          <p:nvPr/>
        </p:nvPicPr>
        <p:blipFill>
          <a:blip r:embed="rId3"/>
          <a:srcRect t="3268" r="5133" b="2872"/>
          <a:stretch>
            <a:fillRect/>
          </a:stretch>
        </p:blipFill>
        <p:spPr bwMode="auto">
          <a:xfrm>
            <a:off x="3514718" y="3879274"/>
            <a:ext cx="2456586" cy="2331980"/>
          </a:xfrm>
          <a:prstGeom prst="rect">
            <a:avLst/>
          </a:prstGeom>
          <a:noFill/>
          <a:ln w="9525">
            <a:noFill/>
            <a:miter lim="800000"/>
            <a:headEnd/>
            <a:tailEnd/>
          </a:ln>
          <a:effectLst/>
        </p:spPr>
      </p:pic>
      <p:pic>
        <p:nvPicPr>
          <p:cNvPr id="13" name="Picture 4"/>
          <p:cNvPicPr>
            <a:picLocks noGrp="1" noChangeAspect="1" noChangeArrowheads="1"/>
          </p:cNvPicPr>
          <p:nvPr>
            <p:ph idx="1"/>
          </p:nvPr>
        </p:nvPicPr>
        <p:blipFill>
          <a:blip r:embed="rId4"/>
          <a:srcRect/>
          <a:stretch>
            <a:fillRect/>
          </a:stretch>
        </p:blipFill>
        <p:spPr bwMode="auto">
          <a:xfrm>
            <a:off x="6409890" y="3874872"/>
            <a:ext cx="2512436" cy="2311441"/>
          </a:xfrm>
          <a:prstGeom prst="rect">
            <a:avLst/>
          </a:prstGeom>
          <a:noFill/>
          <a:ln w="9525">
            <a:noFill/>
            <a:miter lim="800000"/>
            <a:headEnd/>
            <a:tailEnd/>
          </a:ln>
          <a:effectLst/>
        </p:spPr>
      </p:pic>
      <p:pic>
        <p:nvPicPr>
          <p:cNvPr id="14" name="Picture 5"/>
          <p:cNvPicPr>
            <a:picLocks noChangeAspect="1" noChangeArrowheads="1"/>
          </p:cNvPicPr>
          <p:nvPr/>
        </p:nvPicPr>
        <p:blipFill>
          <a:blip r:embed="rId5"/>
          <a:srcRect/>
          <a:stretch>
            <a:fillRect/>
          </a:stretch>
        </p:blipFill>
        <p:spPr bwMode="auto">
          <a:xfrm>
            <a:off x="9365679" y="3896159"/>
            <a:ext cx="2755757" cy="2273700"/>
          </a:xfrm>
          <a:prstGeom prst="rect">
            <a:avLst/>
          </a:prstGeom>
          <a:noFill/>
          <a:ln w="9525">
            <a:noFill/>
            <a:miter lim="800000"/>
            <a:headEnd/>
            <a:tailEnd/>
          </a:ln>
          <a:effectLst/>
        </p:spPr>
      </p:pic>
      <p:sp>
        <p:nvSpPr>
          <p:cNvPr id="15" name="Right Arrow 14"/>
          <p:cNvSpPr/>
          <p:nvPr/>
        </p:nvSpPr>
        <p:spPr>
          <a:xfrm>
            <a:off x="3158836" y="4849091"/>
            <a:ext cx="290946" cy="37407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6068291" y="4876800"/>
            <a:ext cx="290946" cy="37407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9005454" y="4890655"/>
            <a:ext cx="290946" cy="37407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8232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xEl>
                                              <p:pRg st="1" end="1"/>
                                            </p:txEl>
                                          </p:spTgt>
                                        </p:tgtEl>
                                        <p:attrNameLst>
                                          <p:attrName>style.visibility</p:attrName>
                                        </p:attrNameLst>
                                      </p:cBhvr>
                                      <p:to>
                                        <p:strVal val="visible"/>
                                      </p:to>
                                    </p:set>
                                    <p:animEffect transition="in" filter="fade">
                                      <p:cBhvr>
                                        <p:cTn id="18" dur="500"/>
                                        <p:tgtEl>
                                          <p:spTgt spid="10">
                                            <p:txEl>
                                              <p:pRg st="1" end="1"/>
                                            </p:txEl>
                                          </p:spTgt>
                                        </p:tgtEl>
                                      </p:cBhvr>
                                    </p:animEffec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animEffect transition="in" filter="fade">
                                      <p:cBhvr>
                                        <p:cTn id="27" dur="500"/>
                                        <p:tgtEl>
                                          <p:spTgt spid="10">
                                            <p:txEl>
                                              <p:pRg st="2" end="2"/>
                                            </p:txEl>
                                          </p:spTgt>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5" grpId="0" uiExpand="1" animBg="1"/>
      <p:bldP spid="16" grpId="0" uiExpand="1" animBg="1"/>
      <p:bldP spid="17"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A1C64"/>
        </a:solidFill>
        <a:effectLst/>
      </p:bgPr>
    </p:bg>
    <p:spTree>
      <p:nvGrpSpPr>
        <p:cNvPr id="1" name=""/>
        <p:cNvGrpSpPr/>
        <p:nvPr/>
      </p:nvGrpSpPr>
      <p:grpSpPr>
        <a:xfrm>
          <a:off x="0" y="0"/>
          <a:ext cx="0" cy="0"/>
          <a:chOff x="0" y="0"/>
          <a:chExt cx="0" cy="0"/>
        </a:xfrm>
      </p:grpSpPr>
      <p:sp>
        <p:nvSpPr>
          <p:cNvPr id="2" name="TextBox 2"/>
          <p:cNvSpPr txBox="1"/>
          <p:nvPr/>
        </p:nvSpPr>
        <p:spPr>
          <a:xfrm>
            <a:off x="3727686" y="1882397"/>
            <a:ext cx="4736628" cy="1733039"/>
          </a:xfrm>
          <a:prstGeom prst="rect">
            <a:avLst/>
          </a:prstGeom>
        </p:spPr>
        <p:txBody>
          <a:bodyPr lIns="0" tIns="0" rIns="0" bIns="0" rtlCol="0" anchor="t">
            <a:spAutoFit/>
          </a:bodyPr>
          <a:lstStyle/>
          <a:p>
            <a:pPr algn="ctr" defTabSz="609630">
              <a:lnSpc>
                <a:spcPts val="14837"/>
              </a:lnSpc>
            </a:pPr>
            <a:r>
              <a:rPr lang="en-US" sz="10599">
                <a:solidFill>
                  <a:srgbClr val="FFBD59"/>
                </a:solidFill>
                <a:latin typeface="Better Together Script"/>
              </a:rPr>
              <a:t>Thank</a:t>
            </a:r>
          </a:p>
        </p:txBody>
      </p:sp>
      <p:sp>
        <p:nvSpPr>
          <p:cNvPr id="3" name="TextBox 3"/>
          <p:cNvSpPr txBox="1"/>
          <p:nvPr/>
        </p:nvSpPr>
        <p:spPr>
          <a:xfrm>
            <a:off x="3727686" y="2936107"/>
            <a:ext cx="4736628" cy="1733039"/>
          </a:xfrm>
          <a:prstGeom prst="rect">
            <a:avLst/>
          </a:prstGeom>
        </p:spPr>
        <p:txBody>
          <a:bodyPr lIns="0" tIns="0" rIns="0" bIns="0" rtlCol="0" anchor="t">
            <a:spAutoFit/>
          </a:bodyPr>
          <a:lstStyle/>
          <a:p>
            <a:pPr algn="ctr" defTabSz="609630">
              <a:lnSpc>
                <a:spcPts val="14837"/>
              </a:lnSpc>
            </a:pPr>
            <a:r>
              <a:rPr lang="en-US" sz="10599">
                <a:solidFill>
                  <a:srgbClr val="FFBD59"/>
                </a:solidFill>
                <a:latin typeface="Better Together Script"/>
              </a:rPr>
              <a:t>You</a:t>
            </a:r>
          </a:p>
        </p:txBody>
      </p:sp>
      <p:sp>
        <p:nvSpPr>
          <p:cNvPr id="4" name="Freeform 4"/>
          <p:cNvSpPr/>
          <p:nvPr/>
        </p:nvSpPr>
        <p:spPr>
          <a:xfrm rot="-9833845">
            <a:off x="4438900" y="3466353"/>
            <a:ext cx="681106" cy="569653"/>
          </a:xfrm>
          <a:custGeom>
            <a:avLst/>
            <a:gdLst/>
            <a:ahLst/>
            <a:cxnLst/>
            <a:rect l="l" t="t" r="r" b="b"/>
            <a:pathLst>
              <a:path w="1021659" h="854479">
                <a:moveTo>
                  <a:pt x="0" y="0"/>
                </a:moveTo>
                <a:lnTo>
                  <a:pt x="1021659" y="0"/>
                </a:lnTo>
                <a:lnTo>
                  <a:pt x="1021659" y="854479"/>
                </a:lnTo>
                <a:lnTo>
                  <a:pt x="0" y="8544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6481557">
            <a:off x="7044290" y="3556150"/>
            <a:ext cx="681106" cy="569653"/>
          </a:xfrm>
          <a:custGeom>
            <a:avLst/>
            <a:gdLst/>
            <a:ahLst/>
            <a:cxnLst/>
            <a:rect l="l" t="t" r="r" b="b"/>
            <a:pathLst>
              <a:path w="1021659" h="854479">
                <a:moveTo>
                  <a:pt x="0" y="0"/>
                </a:moveTo>
                <a:lnTo>
                  <a:pt x="1021660" y="0"/>
                </a:lnTo>
                <a:lnTo>
                  <a:pt x="1021660" y="854479"/>
                </a:lnTo>
                <a:lnTo>
                  <a:pt x="0" y="8544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4444974" y="4473355"/>
            <a:ext cx="3557085" cy="289013"/>
          </a:xfrm>
          <a:custGeom>
            <a:avLst/>
            <a:gdLst/>
            <a:ahLst/>
            <a:cxnLst/>
            <a:rect l="l" t="t" r="r" b="b"/>
            <a:pathLst>
              <a:path w="5335628" h="433520">
                <a:moveTo>
                  <a:pt x="0" y="0"/>
                </a:moveTo>
                <a:lnTo>
                  <a:pt x="5335629" y="0"/>
                </a:lnTo>
                <a:lnTo>
                  <a:pt x="5335629" y="433520"/>
                </a:lnTo>
                <a:lnTo>
                  <a:pt x="0" y="4335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5400000">
            <a:off x="9627108" y="4439553"/>
            <a:ext cx="2386584" cy="2743200"/>
          </a:xfrm>
          <a:custGeom>
            <a:avLst/>
            <a:gdLst/>
            <a:ahLst/>
            <a:cxnLst/>
            <a:rect l="l" t="t" r="r" b="b"/>
            <a:pathLst>
              <a:path w="3579876" h="4114800">
                <a:moveTo>
                  <a:pt x="0" y="0"/>
                </a:moveTo>
                <a:lnTo>
                  <a:pt x="3579876" y="0"/>
                </a:lnTo>
                <a:lnTo>
                  <a:pt x="357987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dirty="0"/>
          </a:p>
        </p:txBody>
      </p:sp>
      <p:sp>
        <p:nvSpPr>
          <p:cNvPr id="8" name="Freeform 8"/>
          <p:cNvSpPr/>
          <p:nvPr/>
        </p:nvSpPr>
        <p:spPr>
          <a:xfrm rot="5400000">
            <a:off x="178308" y="-178308"/>
            <a:ext cx="2386584" cy="2743200"/>
          </a:xfrm>
          <a:custGeom>
            <a:avLst/>
            <a:gdLst/>
            <a:ahLst/>
            <a:cxnLst/>
            <a:rect l="l" t="t" r="r" b="b"/>
            <a:pathLst>
              <a:path w="3579876" h="4114800">
                <a:moveTo>
                  <a:pt x="0" y="0"/>
                </a:moveTo>
                <a:lnTo>
                  <a:pt x="3579876" y="0"/>
                </a:lnTo>
                <a:lnTo>
                  <a:pt x="357987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10" name="Graphic 9">
            <a:extLst>
              <a:ext uri="{FF2B5EF4-FFF2-40B4-BE49-F238E27FC236}">
                <a16:creationId xmlns:a16="http://schemas.microsoft.com/office/drawing/2014/main" id="{43D8F90C-1E03-3A05-4CB9-8F7B5BA7296B}"/>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25427" t="18152" r="26570" b="69697"/>
          <a:stretch/>
        </p:blipFill>
        <p:spPr>
          <a:xfrm>
            <a:off x="9783155" y="82022"/>
            <a:ext cx="2327565" cy="833308"/>
          </a:xfrm>
          <a:prstGeom prst="rect">
            <a:avLst/>
          </a:prstGeom>
        </p:spPr>
      </p:pic>
    </p:spTree>
    <p:extLst>
      <p:ext uri="{BB962C8B-B14F-4D97-AF65-F5344CB8AC3E}">
        <p14:creationId xmlns:p14="http://schemas.microsoft.com/office/powerpoint/2010/main" val="30793399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CCE12-E353-49C4-AD44-FDE96450B69D}"/>
              </a:ext>
            </a:extLst>
          </p:cNvPr>
          <p:cNvSpPr>
            <a:spLocks noGrp="1"/>
          </p:cNvSpPr>
          <p:nvPr>
            <p:ph type="title"/>
          </p:nvPr>
        </p:nvSpPr>
        <p:spPr>
          <a:xfrm>
            <a:off x="838201" y="-92075"/>
            <a:ext cx="8264703" cy="1135903"/>
          </a:xfrm>
        </p:spPr>
        <p:txBody>
          <a:bodyPr>
            <a:noAutofit/>
          </a:bodyPr>
          <a:lstStyle/>
          <a:p>
            <a:r>
              <a:rPr lang="en-IN" sz="3200" b="1" i="0" u="none" strike="noStrike" baseline="0" dirty="0">
                <a:solidFill>
                  <a:srgbClr val="0000FF"/>
                </a:solidFill>
                <a:latin typeface="Calibri" panose="020F0502020204030204" pitchFamily="34" charset="0"/>
              </a:rPr>
              <a:t>Quantum Theory of Light</a:t>
            </a:r>
            <a:endParaRPr lang="en-IN" sz="3200" b="1" dirty="0">
              <a:latin typeface="+mn-lt"/>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65AA2363-FBED-4756-BEC4-8463545C66EF}"/>
                  </a:ext>
                </a:extLst>
              </p:cNvPr>
              <p:cNvSpPr txBox="1">
                <a:spLocks/>
              </p:cNvSpPr>
              <p:nvPr/>
            </p:nvSpPr>
            <p:spPr>
              <a:xfrm>
                <a:off x="841664" y="1257906"/>
                <a:ext cx="10508672" cy="5020973"/>
              </a:xfrm>
              <a:prstGeom prst="rect">
                <a:avLst/>
              </a:prstGeom>
            </p:spPr>
            <p:txBody>
              <a:bodyPr anchor="ct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2400" b="1" i="0" u="none" strike="noStrike" baseline="0" dirty="0">
                    <a:solidFill>
                      <a:srgbClr val="000000"/>
                    </a:solidFill>
                  </a:rPr>
                  <a:t>Wave-Particle Duality:</a:t>
                </a:r>
              </a:p>
              <a:p>
                <a:pPr marL="800100" lvl="1" indent="-342900" algn="l">
                  <a:buFont typeface="Arial" panose="020B0604020202020204" pitchFamily="34" charset="0"/>
                  <a:buChar char="•"/>
                </a:pPr>
                <a:r>
                  <a:rPr lang="en-US" sz="2000" b="0" i="0" u="none" strike="noStrike" baseline="0" dirty="0">
                    <a:solidFill>
                      <a:srgbClr val="000000"/>
                    </a:solidFill>
                  </a:rPr>
                  <a:t>Light exhibits both wave-like and particle-like behavior, as described by quantum theory.</a:t>
                </a:r>
              </a:p>
              <a:p>
                <a:pPr marL="800100" lvl="1" indent="-342900" algn="l">
                  <a:buFont typeface="Arial" panose="020B0604020202020204" pitchFamily="34" charset="0"/>
                  <a:buChar char="•"/>
                </a:pPr>
                <a:r>
                  <a:rPr lang="en-US" sz="2000" b="0" i="0" u="none" strike="noStrike" baseline="0" dirty="0">
                    <a:solidFill>
                      <a:srgbClr val="000000"/>
                    </a:solidFill>
                  </a:rPr>
                  <a:t>This duality was first proposed by Albert Einstein in 1905 to explain the photoelectric effect.</a:t>
                </a:r>
              </a:p>
              <a:p>
                <a:pPr algn="l"/>
                <a:r>
                  <a:rPr lang="en-US" sz="2400" b="1" i="0" u="none" strike="noStrike" baseline="0" dirty="0">
                    <a:solidFill>
                      <a:srgbClr val="000000"/>
                    </a:solidFill>
                  </a:rPr>
                  <a:t>Quantization of Energy:</a:t>
                </a:r>
              </a:p>
              <a:p>
                <a:pPr marL="800100" lvl="1" indent="-342900" algn="l">
                  <a:buFont typeface="Arial" panose="020B0604020202020204" pitchFamily="34" charset="0"/>
                  <a:buChar char="•"/>
                </a:pPr>
                <a:r>
                  <a:rPr lang="en-US" sz="2000" b="0" i="0" u="none" strike="noStrike" baseline="0" dirty="0">
                    <a:solidFill>
                      <a:srgbClr val="000000"/>
                    </a:solidFill>
                  </a:rPr>
                  <a:t>According to quantum theory, light energy is quantized into discrete packets called photons.</a:t>
                </a:r>
              </a:p>
              <a:p>
                <a:pPr marL="800100" lvl="1" indent="-342900" algn="l">
                  <a:buFont typeface="Arial" panose="020B0604020202020204" pitchFamily="34" charset="0"/>
                  <a:buChar char="•"/>
                </a:pPr>
                <a:r>
                  <a:rPr lang="en-US" sz="2000" b="0" i="0" u="none" strike="noStrike" baseline="0" dirty="0">
                    <a:solidFill>
                      <a:srgbClr val="000000"/>
                    </a:solidFill>
                  </a:rPr>
                  <a:t>Each photon carries a specific amount of energy determined by its frequency.</a:t>
                </a:r>
              </a:p>
              <a:p>
                <a:pPr lvl="2" algn="l"/>
                <a:r>
                  <a:rPr lang="en-US" sz="1800" b="0" i="0" u="none" strike="noStrike" baseline="0" dirty="0">
                    <a:solidFill>
                      <a:srgbClr val="000000"/>
                    </a:solidFill>
                  </a:rPr>
                  <a:t>Energy of </a:t>
                </a:r>
                <a:r>
                  <a:rPr lang="en-US" sz="1800" u="none" strike="noStrike" baseline="0" dirty="0">
                    <a:solidFill>
                      <a:srgbClr val="000000"/>
                    </a:solidFill>
                  </a:rPr>
                  <a:t>photon with frequency ν is </a:t>
                </a:r>
              </a:p>
              <a:p>
                <a:pPr lvl="2" algn="r"/>
                <a14:m>
                  <m:oMath xmlns:m="http://schemas.openxmlformats.org/officeDocument/2006/math">
                    <m:r>
                      <m:rPr>
                        <m:sty m:val="p"/>
                      </m:rPr>
                      <a:rPr lang="en-IN" sz="1800" b="0" i="0" u="none" strike="noStrike" baseline="0" smtClean="0">
                        <a:solidFill>
                          <a:srgbClr val="000000"/>
                        </a:solidFill>
                        <a:latin typeface="Cambria Math" panose="02040503050406030204" pitchFamily="18" charset="0"/>
                      </a:rPr>
                      <m:t>E</m:t>
                    </m:r>
                    <m:r>
                      <a:rPr lang="en-IN" sz="1800" b="0" i="0" u="none" strike="noStrike" baseline="0" smtClean="0">
                        <a:solidFill>
                          <a:srgbClr val="000000"/>
                        </a:solidFill>
                        <a:latin typeface="Cambria Math" panose="02040503050406030204" pitchFamily="18" charset="0"/>
                      </a:rPr>
                      <m:t>=</m:t>
                    </m:r>
                    <m:r>
                      <m:rPr>
                        <m:sty m:val="p"/>
                      </m:rPr>
                      <a:rPr lang="en-IN" sz="1800" b="0" i="0" u="none" strike="noStrike" baseline="0" smtClean="0">
                        <a:solidFill>
                          <a:srgbClr val="000000"/>
                        </a:solidFill>
                        <a:latin typeface="Cambria Math" panose="02040503050406030204" pitchFamily="18" charset="0"/>
                      </a:rPr>
                      <m:t>hν</m:t>
                    </m:r>
                  </m:oMath>
                </a14:m>
                <a:r>
                  <a:rPr lang="en-US" sz="1800" u="none" strike="noStrike" baseline="0" dirty="0">
                    <a:solidFill>
                      <a:srgbClr val="000000"/>
                    </a:solidFill>
                  </a:rPr>
                  <a:t>                                                                    h</a:t>
                </a:r>
                <a:r>
                  <a:rPr lang="en-US" sz="1800" dirty="0">
                    <a:solidFill>
                      <a:srgbClr val="000000"/>
                    </a:solidFill>
                  </a:rPr>
                  <a:t>=6.626×10</a:t>
                </a:r>
                <a:r>
                  <a:rPr lang="en-US" sz="1800" baseline="30000" dirty="0">
                    <a:solidFill>
                      <a:srgbClr val="000000"/>
                    </a:solidFill>
                  </a:rPr>
                  <a:t>-34</a:t>
                </a:r>
                <a:r>
                  <a:rPr lang="en-US" sz="1800" dirty="0">
                    <a:solidFill>
                      <a:srgbClr val="000000"/>
                    </a:solidFill>
                  </a:rPr>
                  <a:t> </a:t>
                </a:r>
                <a:r>
                  <a:rPr lang="en-US" sz="1800" dirty="0" err="1">
                    <a:solidFill>
                      <a:srgbClr val="000000"/>
                    </a:solidFill>
                  </a:rPr>
                  <a:t>Js</a:t>
                </a:r>
                <a:endParaRPr lang="en-US" sz="1800" u="none" strike="noStrike" baseline="0" dirty="0">
                  <a:solidFill>
                    <a:srgbClr val="000000"/>
                  </a:solidFill>
                </a:endParaRPr>
              </a:p>
              <a:p>
                <a:pPr algn="l"/>
                <a:r>
                  <a:rPr lang="en-US" sz="2400" b="1" dirty="0">
                    <a:solidFill>
                      <a:srgbClr val="000000"/>
                    </a:solidFill>
                  </a:rPr>
                  <a:t>Max Planck's Hypothesis:</a:t>
                </a:r>
              </a:p>
              <a:p>
                <a:pPr marL="800100" lvl="1" indent="-342900" algn="l">
                  <a:buFont typeface="Arial" panose="020B0604020202020204" pitchFamily="34" charset="0"/>
                  <a:buChar char="•"/>
                </a:pPr>
                <a:r>
                  <a:rPr lang="en-US" sz="2000" dirty="0">
                    <a:solidFill>
                      <a:srgbClr val="000000"/>
                    </a:solidFill>
                  </a:rPr>
                  <a:t>In 1900, Max Planck proposed that energy emitted or absorbed by a blackbody radiator is quantized into discrete packets.</a:t>
                </a:r>
              </a:p>
              <a:p>
                <a:pPr marL="800100" lvl="1" indent="-342900" algn="l">
                  <a:buFont typeface="Arial" panose="020B0604020202020204" pitchFamily="34" charset="0"/>
                  <a:buChar char="•"/>
                </a:pPr>
                <a:r>
                  <a:rPr lang="en-US" sz="2000" dirty="0">
                    <a:solidFill>
                      <a:srgbClr val="000000"/>
                    </a:solidFill>
                  </a:rPr>
                  <a:t>Planck's hypothesis laid the foundation for quantum theory and won him the Nobel Prize in Physics in 1918.</a:t>
                </a:r>
                <a:endParaRPr lang="en-US" sz="1600" b="0" i="0" u="none" strike="noStrike" baseline="0" dirty="0">
                  <a:solidFill>
                    <a:srgbClr val="000000"/>
                  </a:solidFill>
                </a:endParaRPr>
              </a:p>
            </p:txBody>
          </p:sp>
        </mc:Choice>
        <mc:Fallback xmlns="">
          <p:sp>
            <p:nvSpPr>
              <p:cNvPr id="4" name="Content Placeholder 2">
                <a:extLst>
                  <a:ext uri="{FF2B5EF4-FFF2-40B4-BE49-F238E27FC236}">
                    <a16:creationId xmlns:a16="http://schemas.microsoft.com/office/drawing/2014/main" id="{65AA2363-FBED-4756-BEC4-8463545C66EF}"/>
                  </a:ext>
                </a:extLst>
              </p:cNvPr>
              <p:cNvSpPr txBox="1">
                <a:spLocks noRot="1" noChangeAspect="1" noMove="1" noResize="1" noEditPoints="1" noAdjustHandles="1" noChangeArrowheads="1" noChangeShapeType="1" noTextEdit="1"/>
              </p:cNvSpPr>
              <p:nvPr/>
            </p:nvSpPr>
            <p:spPr>
              <a:xfrm>
                <a:off x="841664" y="1257906"/>
                <a:ext cx="10508672" cy="5020973"/>
              </a:xfrm>
              <a:prstGeom prst="rect">
                <a:avLst/>
              </a:prstGeom>
              <a:blipFill>
                <a:blip r:embed="rId2"/>
                <a:stretch>
                  <a:fillRect l="-870" r="-522"/>
                </a:stretch>
              </a:blipFill>
            </p:spPr>
            <p:txBody>
              <a:bodyPr/>
              <a:lstStyle/>
              <a:p>
                <a:r>
                  <a:rPr lang="en-IN">
                    <a:noFill/>
                  </a:rPr>
                  <a:t> </a:t>
                </a:r>
              </a:p>
            </p:txBody>
          </p:sp>
        </mc:Fallback>
      </mc:AlternateContent>
    </p:spTree>
    <p:extLst>
      <p:ext uri="{BB962C8B-B14F-4D97-AF65-F5344CB8AC3E}">
        <p14:creationId xmlns:p14="http://schemas.microsoft.com/office/powerpoint/2010/main" val="2848231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CCE12-E353-49C4-AD44-FDE96450B69D}"/>
              </a:ext>
            </a:extLst>
          </p:cNvPr>
          <p:cNvSpPr>
            <a:spLocks noGrp="1"/>
          </p:cNvSpPr>
          <p:nvPr>
            <p:ph type="title"/>
          </p:nvPr>
        </p:nvSpPr>
        <p:spPr>
          <a:xfrm>
            <a:off x="838201" y="-92075"/>
            <a:ext cx="8264703" cy="1135903"/>
          </a:xfrm>
        </p:spPr>
        <p:txBody>
          <a:bodyPr>
            <a:noAutofit/>
          </a:bodyPr>
          <a:lstStyle/>
          <a:p>
            <a:r>
              <a:rPr lang="en-IN" sz="3200" b="1" i="0" u="none" strike="noStrike" baseline="0" dirty="0">
                <a:solidFill>
                  <a:srgbClr val="0000FF"/>
                </a:solidFill>
                <a:latin typeface="Calibri" panose="020F0502020204030204" pitchFamily="34" charset="0"/>
              </a:rPr>
              <a:t>Quantum Theory of Light</a:t>
            </a:r>
            <a:endParaRPr lang="en-IN" sz="3200" b="1" dirty="0">
              <a:latin typeface="+mn-lt"/>
            </a:endParaRPr>
          </a:p>
        </p:txBody>
      </p:sp>
      <p:sp>
        <p:nvSpPr>
          <p:cNvPr id="4" name="Content Placeholder 2">
            <a:extLst>
              <a:ext uri="{FF2B5EF4-FFF2-40B4-BE49-F238E27FC236}">
                <a16:creationId xmlns:a16="http://schemas.microsoft.com/office/drawing/2014/main" id="{65AA2363-FBED-4756-BEC4-8463545C66EF}"/>
              </a:ext>
            </a:extLst>
          </p:cNvPr>
          <p:cNvSpPr txBox="1">
            <a:spLocks/>
          </p:cNvSpPr>
          <p:nvPr/>
        </p:nvSpPr>
        <p:spPr>
          <a:xfrm>
            <a:off x="841664" y="1257906"/>
            <a:ext cx="10508672" cy="5020973"/>
          </a:xfrm>
          <a:prstGeom prst="rect">
            <a:avLst/>
          </a:prstGeom>
        </p:spPr>
        <p:txBody>
          <a:bodyPr anchor="ct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2400" b="1" i="0" u="none" strike="noStrike" baseline="0" dirty="0">
                <a:solidFill>
                  <a:srgbClr val="000000"/>
                </a:solidFill>
              </a:rPr>
              <a:t>Wave-Particle Nature in Experiments:</a:t>
            </a:r>
          </a:p>
          <a:p>
            <a:pPr marL="800100" lvl="1" indent="-342900" algn="l">
              <a:buFont typeface="Arial" panose="020B0604020202020204" pitchFamily="34" charset="0"/>
              <a:buChar char="•"/>
            </a:pPr>
            <a:r>
              <a:rPr lang="en-US" sz="2000" i="0" u="none" strike="noStrike" baseline="0" dirty="0">
                <a:solidFill>
                  <a:srgbClr val="000000"/>
                </a:solidFill>
              </a:rPr>
              <a:t>Light behaves as waves in interference and diffraction experiments, where it exhibits interference patterns and undergoes bending around obstacles.</a:t>
            </a:r>
          </a:p>
          <a:p>
            <a:pPr marL="800100" lvl="1" indent="-342900" algn="l">
              <a:buFont typeface="Arial" panose="020B0604020202020204" pitchFamily="34" charset="0"/>
              <a:buChar char="•"/>
            </a:pPr>
            <a:r>
              <a:rPr lang="en-US" sz="2000" i="0" u="none" strike="noStrike" baseline="0" dirty="0">
                <a:solidFill>
                  <a:srgbClr val="000000"/>
                </a:solidFill>
              </a:rPr>
              <a:t>Light also behaves as particles in experiments like the photoelectric effect, where individual photons interact with matter.</a:t>
            </a:r>
            <a:endParaRPr lang="en-US" sz="1200" i="0" u="none" strike="noStrike" baseline="0" dirty="0">
              <a:solidFill>
                <a:srgbClr val="000000"/>
              </a:solidFill>
            </a:endParaRPr>
          </a:p>
        </p:txBody>
      </p:sp>
    </p:spTree>
    <p:extLst>
      <p:ext uri="{BB962C8B-B14F-4D97-AF65-F5344CB8AC3E}">
        <p14:creationId xmlns:p14="http://schemas.microsoft.com/office/powerpoint/2010/main" val="2972759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CCE12-E353-49C4-AD44-FDE96450B69D}"/>
              </a:ext>
            </a:extLst>
          </p:cNvPr>
          <p:cNvSpPr>
            <a:spLocks noGrp="1"/>
          </p:cNvSpPr>
          <p:nvPr>
            <p:ph type="title"/>
          </p:nvPr>
        </p:nvSpPr>
        <p:spPr>
          <a:xfrm>
            <a:off x="838201" y="-92075"/>
            <a:ext cx="8264703" cy="1135903"/>
          </a:xfrm>
        </p:spPr>
        <p:txBody>
          <a:bodyPr>
            <a:noAutofit/>
          </a:bodyPr>
          <a:lstStyle/>
          <a:p>
            <a:r>
              <a:rPr lang="en-IN" sz="3200" b="1" i="0" u="none" strike="noStrike" baseline="0" dirty="0">
                <a:solidFill>
                  <a:srgbClr val="0000FF"/>
                </a:solidFill>
                <a:latin typeface="Calibri" panose="020F0502020204030204" pitchFamily="34" charset="0"/>
              </a:rPr>
              <a:t>Atom</a:t>
            </a:r>
            <a:endParaRPr lang="en-IN" sz="3200" b="1" dirty="0">
              <a:latin typeface="+mn-lt"/>
            </a:endParaRPr>
          </a:p>
        </p:txBody>
      </p:sp>
      <p:sp>
        <p:nvSpPr>
          <p:cNvPr id="4" name="Content Placeholder 2">
            <a:extLst>
              <a:ext uri="{FF2B5EF4-FFF2-40B4-BE49-F238E27FC236}">
                <a16:creationId xmlns:a16="http://schemas.microsoft.com/office/drawing/2014/main" id="{65AA2363-FBED-4756-BEC4-8463545C66EF}"/>
              </a:ext>
            </a:extLst>
          </p:cNvPr>
          <p:cNvSpPr txBox="1">
            <a:spLocks/>
          </p:cNvSpPr>
          <p:nvPr/>
        </p:nvSpPr>
        <p:spPr>
          <a:xfrm>
            <a:off x="838201" y="1168401"/>
            <a:ext cx="5257799" cy="5252720"/>
          </a:xfrm>
          <a:prstGeom prst="rect">
            <a:avLst/>
          </a:prstGeom>
        </p:spPr>
        <p:txBody>
          <a:bodyPr anchor="ct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just">
              <a:buFont typeface="Arial" panose="020B0604020202020204" pitchFamily="34" charset="0"/>
              <a:buChar char="•"/>
            </a:pPr>
            <a:r>
              <a:rPr lang="en-US" sz="2400" b="0" i="0" u="none" strike="noStrike" baseline="0" dirty="0">
                <a:solidFill>
                  <a:srgbClr val="000000"/>
                </a:solidFill>
              </a:rPr>
              <a:t>An atom is the </a:t>
            </a:r>
            <a:r>
              <a:rPr lang="en-US" sz="2400" b="0" i="0" u="sng" strike="noStrike" baseline="0" dirty="0">
                <a:solidFill>
                  <a:srgbClr val="000000"/>
                </a:solidFill>
              </a:rPr>
              <a:t>smallest unit </a:t>
            </a:r>
            <a:r>
              <a:rPr lang="en-US" sz="2400" b="0" i="0" u="none" strike="noStrike" baseline="0" dirty="0">
                <a:solidFill>
                  <a:srgbClr val="000000"/>
                </a:solidFill>
              </a:rPr>
              <a:t>of an element that retains the chemical properties of that element. </a:t>
            </a:r>
          </a:p>
          <a:p>
            <a:pPr marL="342900" indent="-342900" algn="just">
              <a:buFont typeface="Arial" panose="020B0604020202020204" pitchFamily="34" charset="0"/>
              <a:buChar char="•"/>
            </a:pPr>
            <a:r>
              <a:rPr lang="en-US" sz="2400" b="1" i="0" u="none" strike="noStrike" baseline="0" dirty="0">
                <a:solidFill>
                  <a:srgbClr val="000000"/>
                </a:solidFill>
              </a:rPr>
              <a:t>Composition: </a:t>
            </a:r>
            <a:r>
              <a:rPr lang="en-US" sz="2400" b="0" i="0" u="none" strike="noStrike" baseline="0" dirty="0">
                <a:solidFill>
                  <a:srgbClr val="000000"/>
                </a:solidFill>
              </a:rPr>
              <a:t>Atoms consist of three subatomic particles: </a:t>
            </a:r>
          </a:p>
          <a:p>
            <a:pPr marL="800100" lvl="1" indent="-342900" algn="just">
              <a:buFont typeface="Arial" panose="020B0604020202020204" pitchFamily="34" charset="0"/>
              <a:buChar char="•"/>
            </a:pPr>
            <a:r>
              <a:rPr lang="en-US" sz="2000" b="0" i="0" u="none" strike="noStrike" baseline="0" dirty="0">
                <a:solidFill>
                  <a:srgbClr val="000000"/>
                </a:solidFill>
              </a:rPr>
              <a:t>Protons</a:t>
            </a:r>
          </a:p>
          <a:p>
            <a:pPr marL="800100" lvl="1" indent="-342900" algn="just">
              <a:buFont typeface="Arial" panose="020B0604020202020204" pitchFamily="34" charset="0"/>
              <a:buChar char="•"/>
            </a:pPr>
            <a:r>
              <a:rPr lang="en-US" sz="2000" b="0" i="0" u="none" strike="noStrike" baseline="0" dirty="0">
                <a:solidFill>
                  <a:srgbClr val="000000"/>
                </a:solidFill>
              </a:rPr>
              <a:t>neutrons, and</a:t>
            </a:r>
          </a:p>
          <a:p>
            <a:pPr marL="800100" lvl="1" indent="-342900" algn="just">
              <a:buFont typeface="Arial" panose="020B0604020202020204" pitchFamily="34" charset="0"/>
              <a:buChar char="•"/>
            </a:pPr>
            <a:r>
              <a:rPr lang="en-US" sz="2000" b="0" i="0" u="none" strike="noStrike" baseline="0" dirty="0">
                <a:solidFill>
                  <a:srgbClr val="000000"/>
                </a:solidFill>
              </a:rPr>
              <a:t>Electrons</a:t>
            </a:r>
            <a:endParaRPr lang="en-US" sz="2000" dirty="0">
              <a:solidFill>
                <a:srgbClr val="000000"/>
              </a:solidFill>
            </a:endParaRPr>
          </a:p>
          <a:p>
            <a:pPr marL="342900" indent="-342900" algn="just">
              <a:buFont typeface="Arial" panose="020B0604020202020204" pitchFamily="34" charset="0"/>
              <a:buChar char="•"/>
            </a:pPr>
            <a:r>
              <a:rPr lang="en-US" sz="2400" b="1" i="0" u="none" strike="noStrike" baseline="0" dirty="0">
                <a:solidFill>
                  <a:srgbClr val="000000"/>
                </a:solidFill>
              </a:rPr>
              <a:t>Nucleus: </a:t>
            </a:r>
            <a:r>
              <a:rPr lang="en-US" sz="2400" b="0" i="0" u="none" strike="noStrike" baseline="0" dirty="0">
                <a:solidFill>
                  <a:srgbClr val="000000"/>
                </a:solidFill>
              </a:rPr>
              <a:t>The nucleus is located at the center of the atom and contains the majority of the atom's mass. It is composed of protons and neutrons tightly bound together by the strong nuclear force.</a:t>
            </a:r>
          </a:p>
          <a:p>
            <a:pPr marL="342900" indent="-342900" algn="just">
              <a:buFont typeface="Arial" panose="020B0604020202020204" pitchFamily="34" charset="0"/>
              <a:buChar char="•"/>
            </a:pPr>
            <a:r>
              <a:rPr lang="en-US" sz="2400" b="0" i="0" u="none" strike="noStrike" baseline="0" dirty="0">
                <a:solidFill>
                  <a:srgbClr val="000000"/>
                </a:solidFill>
              </a:rPr>
              <a:t>Electron can jump from one orbit to other by gaining (or loosing) energy</a:t>
            </a:r>
          </a:p>
        </p:txBody>
      </p:sp>
      <p:pic>
        <p:nvPicPr>
          <p:cNvPr id="3074" name="Picture 2" descr="What is an atom?">
            <a:extLst>
              <a:ext uri="{FF2B5EF4-FFF2-40B4-BE49-F238E27FC236}">
                <a16:creationId xmlns:a16="http://schemas.microsoft.com/office/drawing/2014/main" id="{7635FA4C-8CD1-9932-E630-0F8706FDB4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9864" y="899160"/>
            <a:ext cx="5715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8508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CCE12-E353-49C4-AD44-FDE96450B69D}"/>
              </a:ext>
            </a:extLst>
          </p:cNvPr>
          <p:cNvSpPr>
            <a:spLocks noGrp="1"/>
          </p:cNvSpPr>
          <p:nvPr>
            <p:ph type="title"/>
          </p:nvPr>
        </p:nvSpPr>
        <p:spPr>
          <a:xfrm>
            <a:off x="838201" y="-92075"/>
            <a:ext cx="8264703" cy="1135903"/>
          </a:xfrm>
        </p:spPr>
        <p:txBody>
          <a:bodyPr>
            <a:noAutofit/>
          </a:bodyPr>
          <a:lstStyle/>
          <a:p>
            <a:r>
              <a:rPr lang="en-IN" sz="3200" b="1" i="0" u="none" strike="noStrike" baseline="0" dirty="0">
                <a:solidFill>
                  <a:srgbClr val="0000FF"/>
                </a:solidFill>
                <a:latin typeface="Calibri" panose="020F0502020204030204" pitchFamily="34" charset="0"/>
              </a:rPr>
              <a:t>Stimulated Absorption</a:t>
            </a:r>
          </a:p>
        </p:txBody>
      </p:sp>
      <p:pic>
        <p:nvPicPr>
          <p:cNvPr id="7" name="Picture 2">
            <a:extLst>
              <a:ext uri="{FF2B5EF4-FFF2-40B4-BE49-F238E27FC236}">
                <a16:creationId xmlns:a16="http://schemas.microsoft.com/office/drawing/2014/main" id="{85602015-F19C-ED8F-3247-AC9CBB98BC17}"/>
              </a:ext>
            </a:extLst>
          </p:cNvPr>
          <p:cNvPicPr>
            <a:picLocks noChangeAspect="1" noChangeArrowheads="1"/>
          </p:cNvPicPr>
          <p:nvPr/>
        </p:nvPicPr>
        <p:blipFill>
          <a:blip r:embed="rId2"/>
          <a:srcRect/>
          <a:stretch>
            <a:fillRect/>
          </a:stretch>
        </p:blipFill>
        <p:spPr bwMode="auto">
          <a:xfrm>
            <a:off x="1118707" y="2803036"/>
            <a:ext cx="2085975" cy="2457450"/>
          </a:xfrm>
          <a:prstGeom prst="rect">
            <a:avLst/>
          </a:prstGeom>
          <a:noFill/>
          <a:ln w="9525">
            <a:noFill/>
            <a:miter lim="800000"/>
            <a:headEnd/>
            <a:tailEnd/>
          </a:ln>
          <a:effectLst/>
        </p:spPr>
      </p:pic>
      <p:sp>
        <p:nvSpPr>
          <p:cNvPr id="8" name="Rectangle 7">
            <a:extLst>
              <a:ext uri="{FF2B5EF4-FFF2-40B4-BE49-F238E27FC236}">
                <a16:creationId xmlns:a16="http://schemas.microsoft.com/office/drawing/2014/main" id="{253DA45D-FD35-64AF-D39C-42D5362ACBA2}"/>
              </a:ext>
            </a:extLst>
          </p:cNvPr>
          <p:cNvSpPr/>
          <p:nvPr/>
        </p:nvSpPr>
        <p:spPr>
          <a:xfrm>
            <a:off x="4230255" y="2803036"/>
            <a:ext cx="7769104" cy="830997"/>
          </a:xfrm>
          <a:prstGeom prst="rect">
            <a:avLst/>
          </a:prstGeom>
        </p:spPr>
        <p:txBody>
          <a:bodyPr wrap="square">
            <a:spAutoFit/>
          </a:bodyPr>
          <a:lstStyle/>
          <a:p>
            <a:r>
              <a:rPr lang="en-US" sz="2400" dirty="0"/>
              <a:t>Atom absorbs a photon of frequency (</a:t>
            </a:r>
            <a:r>
              <a:rPr lang="el-GR" sz="2400" dirty="0"/>
              <a:t>Δ</a:t>
            </a:r>
            <a:r>
              <a:rPr lang="en-US" sz="2400" dirty="0"/>
              <a:t>𝐸 = ℎ𝜈) and get excited to the higher energy level. </a:t>
            </a:r>
          </a:p>
        </p:txBody>
      </p:sp>
      <p:sp>
        <p:nvSpPr>
          <p:cNvPr id="4" name="TextBox 3">
            <a:extLst>
              <a:ext uri="{FF2B5EF4-FFF2-40B4-BE49-F238E27FC236}">
                <a16:creationId xmlns:a16="http://schemas.microsoft.com/office/drawing/2014/main" id="{67F3B31E-C4F5-7F4F-2531-A10423A45C3A}"/>
              </a:ext>
            </a:extLst>
          </p:cNvPr>
          <p:cNvSpPr txBox="1"/>
          <p:nvPr/>
        </p:nvSpPr>
        <p:spPr>
          <a:xfrm>
            <a:off x="802242" y="1109151"/>
            <a:ext cx="10587516" cy="1200329"/>
          </a:xfrm>
          <a:prstGeom prst="rect">
            <a:avLst/>
          </a:prstGeom>
          <a:noFill/>
        </p:spPr>
        <p:txBody>
          <a:bodyPr wrap="square">
            <a:spAutoFit/>
          </a:bodyPr>
          <a:lstStyle/>
          <a:p>
            <a:pPr algn="just"/>
            <a:r>
              <a:rPr lang="en-US" sz="2400" b="1" dirty="0"/>
              <a:t>Stimulated absorption </a:t>
            </a:r>
            <a:r>
              <a:rPr lang="en-US" sz="2400" dirty="0"/>
              <a:t>is a process that occurs when an atom or molecule absorbs a photon of light and is then induced to transition to a higher energy state by interacting with another photon.</a:t>
            </a:r>
            <a:endParaRPr lang="en-IN" sz="2400" dirty="0"/>
          </a:p>
        </p:txBody>
      </p:sp>
    </p:spTree>
    <p:extLst>
      <p:ext uri="{BB962C8B-B14F-4D97-AF65-F5344CB8AC3E}">
        <p14:creationId xmlns:p14="http://schemas.microsoft.com/office/powerpoint/2010/main" val="295409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horizont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CCE12-E353-49C4-AD44-FDE96450B69D}"/>
              </a:ext>
            </a:extLst>
          </p:cNvPr>
          <p:cNvSpPr>
            <a:spLocks noGrp="1"/>
          </p:cNvSpPr>
          <p:nvPr>
            <p:ph type="title"/>
          </p:nvPr>
        </p:nvSpPr>
        <p:spPr>
          <a:xfrm>
            <a:off x="838201" y="-92075"/>
            <a:ext cx="8264703" cy="1135903"/>
          </a:xfrm>
        </p:spPr>
        <p:txBody>
          <a:bodyPr>
            <a:noAutofit/>
          </a:bodyPr>
          <a:lstStyle/>
          <a:p>
            <a:r>
              <a:rPr lang="en-IN" sz="3200" b="1" i="0" u="none" strike="noStrike" baseline="0" dirty="0">
                <a:solidFill>
                  <a:srgbClr val="0000FF"/>
                </a:solidFill>
                <a:latin typeface="Calibri" panose="020F0502020204030204" pitchFamily="34" charset="0"/>
              </a:rPr>
              <a:t>Spontaneous Emission</a:t>
            </a:r>
          </a:p>
        </p:txBody>
      </p:sp>
      <p:sp>
        <p:nvSpPr>
          <p:cNvPr id="4" name="TextBox 3">
            <a:extLst>
              <a:ext uri="{FF2B5EF4-FFF2-40B4-BE49-F238E27FC236}">
                <a16:creationId xmlns:a16="http://schemas.microsoft.com/office/drawing/2014/main" id="{67F3B31E-C4F5-7F4F-2531-A10423A45C3A}"/>
              </a:ext>
            </a:extLst>
          </p:cNvPr>
          <p:cNvSpPr txBox="1"/>
          <p:nvPr/>
        </p:nvSpPr>
        <p:spPr>
          <a:xfrm>
            <a:off x="802242" y="1109151"/>
            <a:ext cx="10587516" cy="1261884"/>
          </a:xfrm>
          <a:prstGeom prst="rect">
            <a:avLst/>
          </a:prstGeom>
          <a:noFill/>
        </p:spPr>
        <p:txBody>
          <a:bodyPr wrap="square">
            <a:spAutoFit/>
          </a:bodyPr>
          <a:lstStyle/>
          <a:p>
            <a:pPr algn="just"/>
            <a:r>
              <a:rPr lang="en-US" sz="2400" b="1" dirty="0"/>
              <a:t>Spontaneous emission </a:t>
            </a:r>
            <a:r>
              <a:rPr lang="en-US" sz="2400" dirty="0"/>
              <a:t>is a process in which an atom or molecule in an excited state spontaneously transitions to a lower energy state by emitting a photon of light </a:t>
            </a:r>
            <a:r>
              <a:rPr lang="en-US" sz="2800" b="1" dirty="0">
                <a:solidFill>
                  <a:srgbClr val="5C0AFF"/>
                </a:solidFill>
              </a:rPr>
              <a:t>without any external stimulation</a:t>
            </a:r>
            <a:r>
              <a:rPr lang="en-US" sz="2400" dirty="0"/>
              <a:t>.</a:t>
            </a:r>
            <a:endParaRPr lang="en-IN" sz="2400" dirty="0"/>
          </a:p>
        </p:txBody>
      </p:sp>
      <p:grpSp>
        <p:nvGrpSpPr>
          <p:cNvPr id="3" name="Group 2">
            <a:extLst>
              <a:ext uri="{FF2B5EF4-FFF2-40B4-BE49-F238E27FC236}">
                <a16:creationId xmlns:a16="http://schemas.microsoft.com/office/drawing/2014/main" id="{158E31BB-2DF2-563C-3F73-0FEFEC0CC67D}"/>
              </a:ext>
            </a:extLst>
          </p:cNvPr>
          <p:cNvGrpSpPr/>
          <p:nvPr/>
        </p:nvGrpSpPr>
        <p:grpSpPr>
          <a:xfrm>
            <a:off x="958934" y="2792456"/>
            <a:ext cx="3197430" cy="3414380"/>
            <a:chOff x="5383153" y="418709"/>
            <a:chExt cx="2285118" cy="2431931"/>
          </a:xfrm>
        </p:grpSpPr>
        <p:pic>
          <p:nvPicPr>
            <p:cNvPr id="5" name="Picture 2" descr="Further physics - What is laser?">
              <a:extLst>
                <a:ext uri="{FF2B5EF4-FFF2-40B4-BE49-F238E27FC236}">
                  <a16:creationId xmlns:a16="http://schemas.microsoft.com/office/drawing/2014/main" id="{AD3917EA-074A-57F0-7E70-EE02E27E7F17}"/>
                </a:ext>
              </a:extLst>
            </p:cNvPr>
            <p:cNvPicPr>
              <a:picLocks noChangeAspect="1" noChangeArrowheads="1"/>
            </p:cNvPicPr>
            <p:nvPr/>
          </p:nvPicPr>
          <p:blipFill>
            <a:blip r:embed="rId2"/>
            <a:srcRect l="34027" t="77508" r="36212" b="14568"/>
            <a:stretch>
              <a:fillRect/>
            </a:stretch>
          </p:blipFill>
          <p:spPr bwMode="auto">
            <a:xfrm>
              <a:off x="5383153" y="418709"/>
              <a:ext cx="2109019" cy="221225"/>
            </a:xfrm>
            <a:prstGeom prst="rect">
              <a:avLst/>
            </a:prstGeom>
            <a:noFill/>
          </p:spPr>
        </p:pic>
        <p:pic>
          <p:nvPicPr>
            <p:cNvPr id="6" name="Picture 4">
              <a:extLst>
                <a:ext uri="{FF2B5EF4-FFF2-40B4-BE49-F238E27FC236}">
                  <a16:creationId xmlns:a16="http://schemas.microsoft.com/office/drawing/2014/main" id="{411FA97E-21E6-6865-0C8E-9A89E9DC7B13}"/>
                </a:ext>
              </a:extLst>
            </p:cNvPr>
            <p:cNvPicPr>
              <a:picLocks noChangeAspect="1" noChangeArrowheads="1"/>
            </p:cNvPicPr>
            <p:nvPr/>
          </p:nvPicPr>
          <p:blipFill>
            <a:blip r:embed="rId3"/>
            <a:srcRect/>
            <a:stretch>
              <a:fillRect/>
            </a:stretch>
          </p:blipFill>
          <p:spPr bwMode="auto">
            <a:xfrm>
              <a:off x="5515621" y="783715"/>
              <a:ext cx="2152650" cy="2066925"/>
            </a:xfrm>
            <a:prstGeom prst="rect">
              <a:avLst/>
            </a:prstGeom>
            <a:noFill/>
            <a:ln w="9525">
              <a:noFill/>
              <a:miter lim="800000"/>
              <a:headEnd/>
              <a:tailEnd/>
            </a:ln>
            <a:effectLst/>
          </p:spPr>
        </p:pic>
      </p:grpSp>
      <p:sp>
        <p:nvSpPr>
          <p:cNvPr id="9" name="Rectangle 8">
            <a:extLst>
              <a:ext uri="{FF2B5EF4-FFF2-40B4-BE49-F238E27FC236}">
                <a16:creationId xmlns:a16="http://schemas.microsoft.com/office/drawing/2014/main" id="{50CE387C-DAE8-9644-3D17-3ADD730A9146}"/>
              </a:ext>
            </a:extLst>
          </p:cNvPr>
          <p:cNvSpPr/>
          <p:nvPr/>
        </p:nvSpPr>
        <p:spPr>
          <a:xfrm>
            <a:off x="4156364" y="3196852"/>
            <a:ext cx="7481454" cy="1200329"/>
          </a:xfrm>
          <a:prstGeom prst="rect">
            <a:avLst/>
          </a:prstGeom>
        </p:spPr>
        <p:txBody>
          <a:bodyPr wrap="square">
            <a:spAutoFit/>
          </a:bodyPr>
          <a:lstStyle/>
          <a:p>
            <a:pPr algn="just"/>
            <a:r>
              <a:rPr lang="en-US" sz="2400" dirty="0"/>
              <a:t>Atom in the excited energy level comes back to the lower energy level after spending relaxation time (≈10</a:t>
            </a:r>
            <a:r>
              <a:rPr lang="en-US" sz="2400" baseline="30000" dirty="0"/>
              <a:t>-8</a:t>
            </a:r>
            <a:r>
              <a:rPr lang="en-US" sz="2400" dirty="0"/>
              <a:t> s) by emitting a photon of energy, </a:t>
            </a:r>
            <a:r>
              <a:rPr lang="el-GR" sz="2400" dirty="0"/>
              <a:t>Δ</a:t>
            </a:r>
            <a:r>
              <a:rPr lang="en-US" sz="2400" dirty="0"/>
              <a:t>𝐸 = ℎ𝜈.</a:t>
            </a:r>
          </a:p>
        </p:txBody>
      </p:sp>
    </p:spTree>
    <p:extLst>
      <p:ext uri="{BB962C8B-B14F-4D97-AF65-F5344CB8AC3E}">
        <p14:creationId xmlns:p14="http://schemas.microsoft.com/office/powerpoint/2010/main" val="3745734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CCE12-E353-49C4-AD44-FDE96450B69D}"/>
              </a:ext>
            </a:extLst>
          </p:cNvPr>
          <p:cNvSpPr>
            <a:spLocks noGrp="1"/>
          </p:cNvSpPr>
          <p:nvPr>
            <p:ph type="title"/>
          </p:nvPr>
        </p:nvSpPr>
        <p:spPr>
          <a:xfrm>
            <a:off x="838201" y="-92075"/>
            <a:ext cx="8264703" cy="1135903"/>
          </a:xfrm>
        </p:spPr>
        <p:txBody>
          <a:bodyPr>
            <a:noAutofit/>
          </a:bodyPr>
          <a:lstStyle/>
          <a:p>
            <a:r>
              <a:rPr lang="en-IN" sz="3200" b="1" i="0" u="none" strike="noStrike" baseline="0" dirty="0">
                <a:solidFill>
                  <a:srgbClr val="0000FF"/>
                </a:solidFill>
                <a:latin typeface="Calibri" panose="020F0502020204030204" pitchFamily="34" charset="0"/>
              </a:rPr>
              <a:t>Stimulated Emission</a:t>
            </a:r>
          </a:p>
        </p:txBody>
      </p:sp>
      <p:sp>
        <p:nvSpPr>
          <p:cNvPr id="5" name="TextBox 4">
            <a:extLst>
              <a:ext uri="{FF2B5EF4-FFF2-40B4-BE49-F238E27FC236}">
                <a16:creationId xmlns:a16="http://schemas.microsoft.com/office/drawing/2014/main" id="{D0D62DFA-559F-14AA-AFE9-C20C47E55007}"/>
              </a:ext>
            </a:extLst>
          </p:cNvPr>
          <p:cNvSpPr txBox="1"/>
          <p:nvPr/>
        </p:nvSpPr>
        <p:spPr>
          <a:xfrm>
            <a:off x="4812145" y="3361628"/>
            <a:ext cx="7130473" cy="1200329"/>
          </a:xfrm>
          <a:prstGeom prst="rect">
            <a:avLst/>
          </a:prstGeom>
          <a:noFill/>
        </p:spPr>
        <p:txBody>
          <a:bodyPr wrap="square">
            <a:spAutoFit/>
          </a:bodyPr>
          <a:lstStyle/>
          <a:p>
            <a:pPr algn="just"/>
            <a:r>
              <a:rPr lang="en-US" sz="2400" dirty="0"/>
              <a:t>Atom in the excited energy level is forced by a photon of right frequency to comes back to the lower energy level by emitting two photons of energy, </a:t>
            </a:r>
            <a:r>
              <a:rPr lang="el-GR" sz="2400" dirty="0"/>
              <a:t>Δ</a:t>
            </a:r>
            <a:r>
              <a:rPr lang="en-US" sz="2400" dirty="0"/>
              <a:t>𝐸 = ℎ𝜈.</a:t>
            </a:r>
          </a:p>
        </p:txBody>
      </p:sp>
      <p:grpSp>
        <p:nvGrpSpPr>
          <p:cNvPr id="7" name="Group 6">
            <a:extLst>
              <a:ext uri="{FF2B5EF4-FFF2-40B4-BE49-F238E27FC236}">
                <a16:creationId xmlns:a16="http://schemas.microsoft.com/office/drawing/2014/main" id="{075AD20D-6493-5379-F2A9-C8CDCBFC4ED4}"/>
              </a:ext>
            </a:extLst>
          </p:cNvPr>
          <p:cNvGrpSpPr/>
          <p:nvPr/>
        </p:nvGrpSpPr>
        <p:grpSpPr>
          <a:xfrm>
            <a:off x="1054772" y="2542611"/>
            <a:ext cx="3554174" cy="3504035"/>
            <a:chOff x="8369972" y="433456"/>
            <a:chExt cx="2581275" cy="2394504"/>
          </a:xfrm>
        </p:grpSpPr>
        <p:pic>
          <p:nvPicPr>
            <p:cNvPr id="8" name="Picture 2" descr="Further physics - What is laser?">
              <a:extLst>
                <a:ext uri="{FF2B5EF4-FFF2-40B4-BE49-F238E27FC236}">
                  <a16:creationId xmlns:a16="http://schemas.microsoft.com/office/drawing/2014/main" id="{AA8FBBFB-D6B7-D8A1-9564-D25E06FA78E6}"/>
                </a:ext>
              </a:extLst>
            </p:cNvPr>
            <p:cNvPicPr>
              <a:picLocks noChangeAspect="1" noChangeArrowheads="1"/>
            </p:cNvPicPr>
            <p:nvPr/>
          </p:nvPicPr>
          <p:blipFill>
            <a:blip r:embed="rId2"/>
            <a:srcRect l="69407" t="76980" r="3954" b="16153"/>
            <a:stretch>
              <a:fillRect/>
            </a:stretch>
          </p:blipFill>
          <p:spPr bwMode="auto">
            <a:xfrm>
              <a:off x="8524546" y="433456"/>
              <a:ext cx="1887793" cy="191729"/>
            </a:xfrm>
            <a:prstGeom prst="rect">
              <a:avLst/>
            </a:prstGeom>
            <a:noFill/>
          </p:spPr>
        </p:pic>
        <p:pic>
          <p:nvPicPr>
            <p:cNvPr id="9" name="Picture 5">
              <a:extLst>
                <a:ext uri="{FF2B5EF4-FFF2-40B4-BE49-F238E27FC236}">
                  <a16:creationId xmlns:a16="http://schemas.microsoft.com/office/drawing/2014/main" id="{BFA97EE9-2D0D-392B-7387-A6ED9234036A}"/>
                </a:ext>
              </a:extLst>
            </p:cNvPr>
            <p:cNvPicPr>
              <a:picLocks noChangeAspect="1" noChangeArrowheads="1"/>
            </p:cNvPicPr>
            <p:nvPr/>
          </p:nvPicPr>
          <p:blipFill>
            <a:blip r:embed="rId3"/>
            <a:srcRect/>
            <a:stretch>
              <a:fillRect/>
            </a:stretch>
          </p:blipFill>
          <p:spPr bwMode="auto">
            <a:xfrm>
              <a:off x="8369972" y="713410"/>
              <a:ext cx="2581275" cy="2114550"/>
            </a:xfrm>
            <a:prstGeom prst="rect">
              <a:avLst/>
            </a:prstGeom>
            <a:noFill/>
            <a:ln w="9525">
              <a:noFill/>
              <a:miter lim="800000"/>
              <a:headEnd/>
              <a:tailEnd/>
            </a:ln>
            <a:effectLst/>
          </p:spPr>
        </p:pic>
      </p:grpSp>
      <p:sp>
        <p:nvSpPr>
          <p:cNvPr id="11" name="TextBox 10">
            <a:extLst>
              <a:ext uri="{FF2B5EF4-FFF2-40B4-BE49-F238E27FC236}">
                <a16:creationId xmlns:a16="http://schemas.microsoft.com/office/drawing/2014/main" id="{630383C9-C0D4-EDAF-4471-92B41C6380D6}"/>
              </a:ext>
            </a:extLst>
          </p:cNvPr>
          <p:cNvSpPr txBox="1"/>
          <p:nvPr/>
        </p:nvSpPr>
        <p:spPr>
          <a:xfrm>
            <a:off x="852523" y="972605"/>
            <a:ext cx="10600568" cy="1323439"/>
          </a:xfrm>
          <a:prstGeom prst="rect">
            <a:avLst/>
          </a:prstGeom>
          <a:noFill/>
        </p:spPr>
        <p:txBody>
          <a:bodyPr wrap="square">
            <a:spAutoFit/>
          </a:bodyPr>
          <a:lstStyle/>
          <a:p>
            <a:pPr algn="just"/>
            <a:r>
              <a:rPr lang="en-US" sz="2400" b="1" i="0" dirty="0">
                <a:solidFill>
                  <a:srgbClr val="0D0D0D"/>
                </a:solidFill>
                <a:effectLst/>
              </a:rPr>
              <a:t>Stimulated emission </a:t>
            </a:r>
            <a:r>
              <a:rPr lang="en-US" sz="2400" b="0" i="0" dirty="0">
                <a:solidFill>
                  <a:srgbClr val="0D0D0D"/>
                </a:solidFill>
                <a:effectLst/>
              </a:rPr>
              <a:t>is a process in which an atom or molecule in an excited state is induced to transition to a lower energy state by </a:t>
            </a:r>
            <a:r>
              <a:rPr lang="en-US" sz="2800" b="1" i="0" dirty="0">
                <a:solidFill>
                  <a:srgbClr val="5C0AFF"/>
                </a:solidFill>
                <a:effectLst/>
              </a:rPr>
              <a:t>interacting with a photon </a:t>
            </a:r>
            <a:r>
              <a:rPr lang="en-US" sz="2400" b="0" i="0" dirty="0">
                <a:solidFill>
                  <a:srgbClr val="0D0D0D"/>
                </a:solidFill>
                <a:effectLst/>
              </a:rPr>
              <a:t>of the </a:t>
            </a:r>
            <a:r>
              <a:rPr lang="en-US" sz="2800" b="1" i="0" dirty="0">
                <a:solidFill>
                  <a:srgbClr val="5C0AFF"/>
                </a:solidFill>
                <a:effectLst/>
              </a:rPr>
              <a:t>same frequency and phase</a:t>
            </a:r>
            <a:r>
              <a:rPr lang="en-US" sz="2400" b="0" i="0" dirty="0">
                <a:solidFill>
                  <a:srgbClr val="0D0D0D"/>
                </a:solidFill>
                <a:effectLst/>
              </a:rPr>
              <a:t>, resulting in the emission of a second photon</a:t>
            </a:r>
            <a:r>
              <a:rPr lang="en-US" sz="2400" dirty="0">
                <a:solidFill>
                  <a:srgbClr val="0D0D0D"/>
                </a:solidFill>
              </a:rPr>
              <a:t>.</a:t>
            </a:r>
            <a:endParaRPr lang="en-US" sz="2400" b="0" i="0" dirty="0">
              <a:solidFill>
                <a:srgbClr val="0D0D0D"/>
              </a:solidFill>
              <a:effectLst/>
            </a:endParaRPr>
          </a:p>
        </p:txBody>
      </p:sp>
    </p:spTree>
    <p:extLst>
      <p:ext uri="{BB962C8B-B14F-4D97-AF65-F5344CB8AC3E}">
        <p14:creationId xmlns:p14="http://schemas.microsoft.com/office/powerpoint/2010/main" val="23524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CCE12-E353-49C4-AD44-FDE96450B69D}"/>
              </a:ext>
            </a:extLst>
          </p:cNvPr>
          <p:cNvSpPr>
            <a:spLocks noGrp="1"/>
          </p:cNvSpPr>
          <p:nvPr>
            <p:ph type="title"/>
          </p:nvPr>
        </p:nvSpPr>
        <p:spPr>
          <a:xfrm>
            <a:off x="838201" y="-92075"/>
            <a:ext cx="8264703" cy="1135903"/>
          </a:xfrm>
        </p:spPr>
        <p:txBody>
          <a:bodyPr>
            <a:noAutofit/>
          </a:bodyPr>
          <a:lstStyle/>
          <a:p>
            <a:r>
              <a:rPr lang="en-IN" sz="3200" b="1" i="0" u="none" strike="noStrike" baseline="0" dirty="0">
                <a:solidFill>
                  <a:srgbClr val="0000FF"/>
                </a:solidFill>
                <a:latin typeface="Calibri" panose="020F0502020204030204" pitchFamily="34" charset="0"/>
              </a:rPr>
              <a:t>Stimulated Absorption</a:t>
            </a:r>
            <a:endParaRPr lang="en-IN" sz="3200" b="1" dirty="0">
              <a:latin typeface="+mn-lt"/>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65AA2363-FBED-4756-BEC4-8463545C66EF}"/>
                  </a:ext>
                </a:extLst>
              </p:cNvPr>
              <p:cNvSpPr txBox="1">
                <a:spLocks/>
              </p:cNvSpPr>
              <p:nvPr/>
            </p:nvSpPr>
            <p:spPr>
              <a:xfrm>
                <a:off x="653474" y="1443730"/>
                <a:ext cx="7991763" cy="4608512"/>
              </a:xfrm>
              <a:prstGeom prst="rect">
                <a:avLst/>
              </a:prstGeom>
            </p:spPr>
            <p:txBody>
              <a:bodyPr anchor="ct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lnSpc>
                    <a:spcPct val="115000"/>
                  </a:lnSpc>
                  <a:spcBef>
                    <a:spcPts val="600"/>
                  </a:spcBef>
                  <a:spcAft>
                    <a:spcPts val="600"/>
                  </a:spcAft>
                </a:pPr>
                <a:r>
                  <a:rPr lang="en-US" sz="2400" dirty="0">
                    <a:solidFill>
                      <a:schemeClr val="tx1"/>
                    </a:solidFill>
                    <a:effectLst/>
                    <a:ea typeface="Calibri" panose="020F0502020204030204" pitchFamily="34" charset="0"/>
                    <a:cs typeface="Calibri" panose="020F0502020204030204" pitchFamily="34" charset="0"/>
                  </a:rPr>
                  <a:t>Absorption is the process in which atom absorbs a photon of right frequency (</a:t>
                </a:r>
                <a14:m>
                  <m:oMath xmlns:m="http://schemas.openxmlformats.org/officeDocument/2006/math">
                    <m:sSub>
                      <m:sSubPr>
                        <m:ctrlPr>
                          <a:rPr lang="en-IN"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ctrlPr>
                      </m:sSubPr>
                      <m:e>
                        <m:r>
                          <a:rPr lang="en-US" sz="2400" b="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𝐸</m:t>
                        </m:r>
                      </m:e>
                      <m:sub>
                        <m:r>
                          <a:rPr lang="en-US" sz="2400" b="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2</m:t>
                        </m:r>
                      </m:sub>
                    </m:sSub>
                    <m:r>
                      <a:rPr lang="en-US" sz="2400" b="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m:t>
                    </m:r>
                    <m:sSub>
                      <m:sSubPr>
                        <m:ctrlPr>
                          <a:rPr lang="en-IN"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ctrlPr>
                      </m:sSubPr>
                      <m:e>
                        <m:r>
                          <a:rPr lang="en-US" sz="2400" b="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𝐸</m:t>
                        </m:r>
                      </m:e>
                      <m:sub>
                        <m:r>
                          <a:rPr lang="en-US" sz="2400" b="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1</m:t>
                        </m:r>
                      </m:sub>
                    </m:sSub>
                    <m:r>
                      <a:rPr lang="en-US" sz="2400" b="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m:t>
                    </m:r>
                    <m:r>
                      <a:rPr lang="en-US" sz="2400" b="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h</m:t>
                    </m:r>
                    <m:r>
                      <a:rPr lang="en-US" sz="2400" b="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𝜈</m:t>
                    </m:r>
                  </m:oMath>
                </a14:m>
                <a:r>
                  <a:rPr lang="en-US" sz="2400" dirty="0">
                    <a:solidFill>
                      <a:schemeClr val="tx1"/>
                    </a:solidFill>
                    <a:effectLst/>
                    <a:ea typeface="Calibri" panose="020F0502020204030204" pitchFamily="34" charset="0"/>
                    <a:cs typeface="Calibri" panose="020F0502020204030204" pitchFamily="34" charset="0"/>
                  </a:rPr>
                  <a:t>) and get excited to the higher energy level.</a:t>
                </a:r>
                <a:endParaRPr lang="en-IN" sz="2400" dirty="0">
                  <a:solidFill>
                    <a:schemeClr val="tx1"/>
                  </a:solidFill>
                  <a:effectLst/>
                  <a:ea typeface="Calibri" panose="020F0502020204030204" pitchFamily="34" charset="0"/>
                  <a:cs typeface="Tunga" panose="020B0502040204020203" pitchFamily="34" charset="0"/>
                </a:endParaRPr>
              </a:p>
              <a:p>
                <a:pPr/>
                <a14:m>
                  <m:oMathPara xmlns:m="http://schemas.openxmlformats.org/officeDocument/2006/math">
                    <m:oMathParaPr>
                      <m:jc m:val="centerGroup"/>
                    </m:oMathParaPr>
                    <m:oMath xmlns:m="http://schemas.openxmlformats.org/officeDocument/2006/math">
                      <m:r>
                        <a:rPr lang="en-US" sz="2400" b="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𝐴</m:t>
                      </m:r>
                      <m:r>
                        <a:rPr lang="en-US" sz="2400" b="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m:t>
                      </m:r>
                      <m:r>
                        <a:rPr lang="en-US" sz="2400" b="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h</m:t>
                      </m:r>
                      <m:r>
                        <a:rPr lang="en-US" sz="2400" b="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𝜈</m:t>
                      </m:r>
                      <m:r>
                        <a:rPr lang="en-US" sz="2400" b="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m:t>
                      </m:r>
                      <m:sSup>
                        <m:sSupPr>
                          <m:ctrlPr>
                            <a:rPr lang="en-IN" sz="2400" i="1">
                              <a:solidFill>
                                <a:schemeClr val="tx1"/>
                              </a:solidFill>
                              <a:effectLst/>
                              <a:latin typeface="Cambria Math" panose="02040503050406030204" pitchFamily="18" charset="0"/>
                              <a:cs typeface="Calibri" panose="020F0502020204030204" pitchFamily="34" charset="0"/>
                            </a:rPr>
                          </m:ctrlPr>
                        </m:sSupPr>
                        <m:e>
                          <m:r>
                            <a:rPr lang="en-US" sz="2400" b="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𝐴</m:t>
                          </m:r>
                        </m:e>
                        <m:sup>
                          <m:r>
                            <a:rPr lang="en-US" sz="2400" b="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m:t>
                          </m:r>
                        </m:sup>
                      </m:sSup>
                    </m:oMath>
                  </m:oMathPara>
                </a14:m>
                <a:endParaRPr lang="en-US" sz="2400" i="0" u="none" strike="noStrike" baseline="0" dirty="0">
                  <a:solidFill>
                    <a:schemeClr val="tx1"/>
                  </a:solidFill>
                </a:endParaRPr>
              </a:p>
              <a:p>
                <a:pPr algn="just">
                  <a:lnSpc>
                    <a:spcPct val="115000"/>
                  </a:lnSpc>
                  <a:spcBef>
                    <a:spcPts val="600"/>
                  </a:spcBef>
                  <a:spcAft>
                    <a:spcPts val="600"/>
                  </a:spcAft>
                </a:pPr>
                <a:r>
                  <a:rPr lang="en-US" sz="2400" dirty="0">
                    <a:solidFill>
                      <a:schemeClr val="tx1"/>
                    </a:solidFill>
                    <a:effectLst/>
                    <a:ea typeface="Calibri" panose="020F0502020204030204" pitchFamily="34" charset="0"/>
                    <a:cs typeface="Calibri" panose="020F0502020204030204" pitchFamily="34" charset="0"/>
                  </a:rPr>
                  <a:t>The rate of stimulated absorption depends on the density of atoms (</a:t>
                </a:r>
                <a:r>
                  <a:rPr lang="en-US" sz="2400" i="1" dirty="0">
                    <a:solidFill>
                      <a:schemeClr val="tx1"/>
                    </a:solidFill>
                    <a:effectLst/>
                    <a:ea typeface="Calibri" panose="020F0502020204030204" pitchFamily="34" charset="0"/>
                    <a:cs typeface="Calibri" panose="020F0502020204030204" pitchFamily="34" charset="0"/>
                  </a:rPr>
                  <a:t>N</a:t>
                </a:r>
                <a:r>
                  <a:rPr lang="en-US" sz="2400" i="1" baseline="-25000" dirty="0">
                    <a:solidFill>
                      <a:schemeClr val="tx1"/>
                    </a:solidFill>
                    <a:effectLst/>
                    <a:ea typeface="Calibri" panose="020F0502020204030204" pitchFamily="34" charset="0"/>
                    <a:cs typeface="Calibri" panose="020F0502020204030204" pitchFamily="34" charset="0"/>
                  </a:rPr>
                  <a:t>1</a:t>
                </a:r>
                <a:r>
                  <a:rPr lang="en-US" sz="2400" dirty="0">
                    <a:solidFill>
                      <a:schemeClr val="tx1"/>
                    </a:solidFill>
                    <a:effectLst/>
                    <a:ea typeface="Calibri" panose="020F0502020204030204" pitchFamily="34" charset="0"/>
                    <a:cs typeface="Calibri" panose="020F0502020204030204" pitchFamily="34" charset="0"/>
                  </a:rPr>
                  <a:t>) in the ground state (</a:t>
                </a:r>
                <a:r>
                  <a:rPr lang="en-US" sz="2400" i="1" dirty="0">
                    <a:solidFill>
                      <a:schemeClr val="tx1"/>
                    </a:solidFill>
                    <a:effectLst/>
                    <a:ea typeface="Calibri" panose="020F0502020204030204" pitchFamily="34" charset="0"/>
                    <a:cs typeface="Calibri" panose="020F0502020204030204" pitchFamily="34" charset="0"/>
                  </a:rPr>
                  <a:t>E</a:t>
                </a:r>
                <a:r>
                  <a:rPr lang="en-US" sz="2400" i="1" baseline="-25000" dirty="0">
                    <a:solidFill>
                      <a:schemeClr val="tx1"/>
                    </a:solidFill>
                    <a:effectLst/>
                    <a:ea typeface="Calibri" panose="020F0502020204030204" pitchFamily="34" charset="0"/>
                    <a:cs typeface="Calibri" panose="020F0502020204030204" pitchFamily="34" charset="0"/>
                  </a:rPr>
                  <a:t>1</a:t>
                </a:r>
                <a:r>
                  <a:rPr lang="en-US" sz="2400" dirty="0">
                    <a:solidFill>
                      <a:schemeClr val="tx1"/>
                    </a:solidFill>
                    <a:effectLst/>
                    <a:ea typeface="Calibri" panose="020F0502020204030204" pitchFamily="34" charset="0"/>
                    <a:cs typeface="Calibri" panose="020F0502020204030204" pitchFamily="34" charset="0"/>
                  </a:rPr>
                  <a:t>) and the photon density, </a:t>
                </a:r>
                <a:r>
                  <a:rPr lang="en-US" sz="2400" i="1" dirty="0">
                    <a:solidFill>
                      <a:schemeClr val="tx1"/>
                    </a:solidFill>
                    <a:effectLst/>
                    <a:ea typeface="Calibri" panose="020F0502020204030204" pitchFamily="34" charset="0"/>
                    <a:cs typeface="Calibri" panose="020F0502020204030204" pitchFamily="34" charset="0"/>
                  </a:rPr>
                  <a:t>U</a:t>
                </a:r>
                <a:r>
                  <a:rPr lang="en-US" sz="2400" i="1" baseline="-25000" dirty="0">
                    <a:solidFill>
                      <a:schemeClr val="tx1"/>
                    </a:solidFill>
                    <a:effectLst/>
                    <a:ea typeface="Calibri" panose="020F0502020204030204" pitchFamily="34" charset="0"/>
                    <a:cs typeface="Calibri" panose="020F0502020204030204" pitchFamily="34" charset="0"/>
                    <a:sym typeface="Symbol" panose="05050102010706020507" pitchFamily="18" charset="2"/>
                  </a:rPr>
                  <a:t></a:t>
                </a:r>
                <a:r>
                  <a:rPr lang="en-US" sz="2400" i="1" dirty="0">
                    <a:solidFill>
                      <a:schemeClr val="tx1"/>
                    </a:solidFill>
                    <a:effectLst/>
                    <a:ea typeface="Calibri" panose="020F0502020204030204" pitchFamily="34" charset="0"/>
                    <a:cs typeface="Calibri" panose="020F0502020204030204" pitchFamily="34" charset="0"/>
                  </a:rPr>
                  <a:t> </a:t>
                </a:r>
                <a:r>
                  <a:rPr lang="en-US" sz="2400" dirty="0">
                    <a:solidFill>
                      <a:schemeClr val="tx1"/>
                    </a:solidFill>
                    <a:effectLst/>
                    <a:ea typeface="Calibri" panose="020F0502020204030204" pitchFamily="34" charset="0"/>
                    <a:cs typeface="Calibri" panose="020F0502020204030204" pitchFamily="34" charset="0"/>
                  </a:rPr>
                  <a:t>.</a:t>
                </a:r>
                <a:endParaRPr lang="en-IN" sz="2400" dirty="0">
                  <a:solidFill>
                    <a:schemeClr val="tx1"/>
                  </a:solidFill>
                  <a:effectLst/>
                  <a:ea typeface="Calibri" panose="020F0502020204030204" pitchFamily="34" charset="0"/>
                  <a:cs typeface="Tunga" panose="020B0502040204020203" pitchFamily="34" charset="0"/>
                </a:endParaRPr>
              </a:p>
              <a:p>
                <a:pPr marL="857250" algn="just">
                  <a:lnSpc>
                    <a:spcPct val="115000"/>
                  </a:lnSpc>
                  <a:spcBef>
                    <a:spcPts val="600"/>
                  </a:spcBef>
                  <a:spcAft>
                    <a:spcPts val="600"/>
                  </a:spcAft>
                </a:pPr>
                <a14:m>
                  <m:oMath xmlns:m="http://schemas.openxmlformats.org/officeDocument/2006/math">
                    <m:sSub>
                      <m:sSubPr>
                        <m:ctrlPr>
                          <a:rPr lang="en-IN"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ctrlPr>
                      </m:sSubPr>
                      <m:e>
                        <m:sSup>
                          <m:sSupPr>
                            <m:ctrlPr>
                              <a:rPr lang="en-IN"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ctrlPr>
                          </m:sSupPr>
                          <m:e>
                            <m:r>
                              <a:rPr lang="en-US"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𝑅</m:t>
                            </m:r>
                          </m:e>
                          <m:sup>
                            <m:r>
                              <a:rPr lang="en-US"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m:t>
                            </m:r>
                          </m:sup>
                        </m:sSup>
                      </m:e>
                      <m:sub>
                        <m:r>
                          <a:rPr lang="en-US"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12</m:t>
                        </m:r>
                      </m:sub>
                    </m:sSub>
                    <m:r>
                      <a:rPr lang="en-US"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 </m:t>
                    </m:r>
                    <m:r>
                      <a:rPr lang="en-US"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𝛼</m:t>
                    </m:r>
                    <m:sSub>
                      <m:sSubPr>
                        <m:ctrlPr>
                          <a:rPr lang="en-IN"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ctrlPr>
                      </m:sSubPr>
                      <m:e>
                        <m:r>
                          <a:rPr lang="en-US"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 </m:t>
                        </m:r>
                        <m:r>
                          <a:rPr lang="en-US"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𝑁</m:t>
                        </m:r>
                      </m:e>
                      <m:sub>
                        <m:r>
                          <a:rPr lang="en-US"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1</m:t>
                        </m:r>
                      </m:sub>
                    </m:sSub>
                  </m:oMath>
                </a14:m>
                <a:r>
                  <a:rPr lang="en-US" sz="2400" dirty="0">
                    <a:solidFill>
                      <a:schemeClr val="tx1"/>
                    </a:solidFill>
                    <a:effectLst/>
                    <a:ea typeface="Times New Roman" panose="02020603050405020304" pitchFamily="18" charset="0"/>
                    <a:cs typeface="Calibri" panose="020F0502020204030204" pitchFamily="34" charset="0"/>
                  </a:rPr>
                  <a:t> and  </a:t>
                </a:r>
                <a14:m>
                  <m:oMath xmlns:m="http://schemas.openxmlformats.org/officeDocument/2006/math">
                    <m:sSub>
                      <m:sSubPr>
                        <m:ctrlPr>
                          <a:rPr lang="en-IN"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ctrlPr>
                      </m:sSubPr>
                      <m:e>
                        <m:sSup>
                          <m:sSupPr>
                            <m:ctrlPr>
                              <a:rPr lang="en-IN"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ctrlPr>
                          </m:sSupPr>
                          <m:e>
                            <m:r>
                              <a:rPr lang="en-US"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𝑅</m:t>
                            </m:r>
                          </m:e>
                          <m:sup>
                            <m:r>
                              <a:rPr lang="en-US"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m:t>
                            </m:r>
                          </m:sup>
                        </m:sSup>
                      </m:e>
                      <m:sub>
                        <m:r>
                          <a:rPr lang="en-US"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12</m:t>
                        </m:r>
                      </m:sub>
                    </m:sSub>
                    <m:r>
                      <a:rPr lang="en-US"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 </m:t>
                    </m:r>
                    <m:r>
                      <a:rPr lang="en-US"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𝛼</m:t>
                    </m:r>
                    <m:r>
                      <a:rPr lang="en-US"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 </m:t>
                    </m:r>
                    <m:sSub>
                      <m:sSubPr>
                        <m:ctrlPr>
                          <a:rPr lang="en-IN"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ctrlPr>
                      </m:sSubPr>
                      <m:e>
                        <m:r>
                          <a:rPr lang="en-US"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𝑈</m:t>
                        </m:r>
                      </m:e>
                      <m:sub>
                        <m:r>
                          <a:rPr lang="en-US"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𝜈</m:t>
                        </m:r>
                      </m:sub>
                    </m:sSub>
                  </m:oMath>
                </a14:m>
                <a:endParaRPr lang="en-IN" sz="2400" dirty="0">
                  <a:solidFill>
                    <a:schemeClr val="tx1"/>
                  </a:solidFill>
                  <a:effectLst/>
                  <a:ea typeface="Calibri" panose="020F0502020204030204" pitchFamily="34" charset="0"/>
                  <a:cs typeface="Tunga" panose="020B0502040204020203" pitchFamily="34" charset="0"/>
                </a:endParaRPr>
              </a:p>
              <a:p>
                <a:pPr marL="857250">
                  <a:lnSpc>
                    <a:spcPct val="115000"/>
                  </a:lnSpc>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IN"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ctrlPr>
                        </m:sSubPr>
                        <m:e>
                          <m:sSup>
                            <m:sSupPr>
                              <m:ctrlPr>
                                <a:rPr lang="en-IN"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ctrlPr>
                            </m:sSupPr>
                            <m:e>
                              <m:r>
                                <a:rPr lang="en-US"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𝑅</m:t>
                              </m:r>
                            </m:e>
                            <m:sup>
                              <m:r>
                                <a:rPr lang="en-US"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m:t>
                              </m:r>
                            </m:sup>
                          </m:sSup>
                        </m:e>
                        <m:sub>
                          <m:r>
                            <a:rPr lang="en-US"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12</m:t>
                          </m:r>
                        </m:sub>
                      </m:sSub>
                      <m:r>
                        <a:rPr lang="en-US"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 </m:t>
                      </m:r>
                      <m:r>
                        <a:rPr lang="en-US"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𝛼</m:t>
                      </m:r>
                      <m:sSub>
                        <m:sSubPr>
                          <m:ctrlPr>
                            <a:rPr lang="en-IN"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ctrlPr>
                        </m:sSubPr>
                        <m:e>
                          <m:r>
                            <a:rPr lang="en-US"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 </m:t>
                          </m:r>
                          <m:r>
                            <a:rPr lang="en-US"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𝑁</m:t>
                          </m:r>
                        </m:e>
                        <m:sub>
                          <m:r>
                            <a:rPr lang="en-US"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1</m:t>
                          </m:r>
                        </m:sub>
                      </m:sSub>
                      <m:sSub>
                        <m:sSubPr>
                          <m:ctrlPr>
                            <a:rPr lang="en-IN"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ctrlPr>
                        </m:sSubPr>
                        <m:e>
                          <m:r>
                            <a:rPr lang="en-US"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𝑈</m:t>
                          </m:r>
                        </m:e>
                        <m:sub>
                          <m:r>
                            <a:rPr lang="en-US"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𝜈</m:t>
                          </m:r>
                        </m:sub>
                      </m:sSub>
                    </m:oMath>
                  </m:oMathPara>
                </a14:m>
                <a:endParaRPr lang="en-IN" sz="2400" dirty="0">
                  <a:solidFill>
                    <a:schemeClr val="tx1"/>
                  </a:solidFill>
                  <a:effectLst/>
                  <a:ea typeface="Calibri" panose="020F0502020204030204" pitchFamily="34" charset="0"/>
                  <a:cs typeface="Tunga" panose="020B0502040204020203" pitchFamily="34" charset="0"/>
                </a:endParaRPr>
              </a:p>
              <a:p>
                <a:pPr marL="857250">
                  <a:lnSpc>
                    <a:spcPct val="115000"/>
                  </a:lnSpc>
                  <a:spcBef>
                    <a:spcPts val="600"/>
                  </a:spcBef>
                  <a:spcAft>
                    <a:spcPts val="600"/>
                  </a:spcAft>
                </a:pPr>
                <a14:m>
                  <m:oMath xmlns:m="http://schemas.openxmlformats.org/officeDocument/2006/math">
                    <m:sSub>
                      <m:sSubPr>
                        <m:ctrlPr>
                          <a:rPr lang="en-IN"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ctrlPr>
                      </m:sSubPr>
                      <m:e>
                        <m:sSup>
                          <m:sSupPr>
                            <m:ctrlPr>
                              <a:rPr lang="en-IN"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ctrlPr>
                          </m:sSupPr>
                          <m:e>
                            <m:r>
                              <a:rPr lang="en-US"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𝑅</m:t>
                            </m:r>
                          </m:e>
                          <m:sup>
                            <m:r>
                              <a:rPr lang="en-US"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m:t>
                            </m:r>
                          </m:sup>
                        </m:sSup>
                      </m:e>
                      <m:sub>
                        <m:r>
                          <a:rPr lang="en-US"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12</m:t>
                        </m:r>
                      </m:sub>
                    </m:sSub>
                    <m:r>
                      <a:rPr lang="en-US"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m:t>
                    </m:r>
                    <m:sSub>
                      <m:sSubPr>
                        <m:ctrlPr>
                          <a:rPr lang="en-IN" sz="2400" i="1">
                            <a:solidFill>
                              <a:schemeClr val="tx1"/>
                            </a:solidFill>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2400" i="1">
                            <a:solidFill>
                              <a:schemeClr val="tx1"/>
                            </a:solidFill>
                            <a:effectLst/>
                            <a:latin typeface="Cambria Math" panose="02040503050406030204" pitchFamily="18" charset="0"/>
                            <a:ea typeface="Times New Roman" panose="02020603050405020304" pitchFamily="18" charset="0"/>
                            <a:cs typeface="Calibri" panose="020F0502020204030204" pitchFamily="34" charset="0"/>
                          </a:rPr>
                          <m:t>𝐵</m:t>
                        </m:r>
                      </m:e>
                      <m:sub>
                        <m:r>
                          <a:rPr lang="en-US" sz="2400" i="1">
                            <a:solidFill>
                              <a:schemeClr val="tx1"/>
                            </a:solidFill>
                            <a:effectLst/>
                            <a:latin typeface="Cambria Math" panose="02040503050406030204" pitchFamily="18" charset="0"/>
                            <a:ea typeface="Times New Roman" panose="02020603050405020304" pitchFamily="18" charset="0"/>
                            <a:cs typeface="Calibri" panose="020F0502020204030204" pitchFamily="34" charset="0"/>
                          </a:rPr>
                          <m:t>12</m:t>
                        </m:r>
                      </m:sub>
                    </m:sSub>
                    <m:sSub>
                      <m:sSubPr>
                        <m:ctrlPr>
                          <a:rPr lang="en-IN"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ctrlPr>
                      </m:sSubPr>
                      <m:e>
                        <m:r>
                          <a:rPr lang="en-US"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 </m:t>
                        </m:r>
                        <m:r>
                          <a:rPr lang="en-US"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𝑁</m:t>
                        </m:r>
                      </m:e>
                      <m:sub>
                        <m:r>
                          <a:rPr lang="en-US"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1</m:t>
                        </m:r>
                      </m:sub>
                    </m:sSub>
                    <m:r>
                      <a:rPr lang="en-US"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 </m:t>
                    </m:r>
                    <m:sSub>
                      <m:sSubPr>
                        <m:ctrlPr>
                          <a:rPr lang="en-IN"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ctrlPr>
                      </m:sSubPr>
                      <m:e>
                        <m:r>
                          <a:rPr lang="en-US"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𝑈</m:t>
                        </m:r>
                      </m:e>
                      <m:sub>
                        <m:r>
                          <a:rPr lang="en-US"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𝜈</m:t>
                        </m:r>
                      </m:sub>
                    </m:sSub>
                  </m:oMath>
                </a14:m>
                <a:r>
                  <a:rPr lang="en-US" sz="2400" dirty="0">
                    <a:solidFill>
                      <a:schemeClr val="tx1"/>
                    </a:solidFill>
                    <a:effectLst/>
                    <a:ea typeface="Times New Roman" panose="02020603050405020304" pitchFamily="18" charset="0"/>
                    <a:cs typeface="Calibri" panose="020F0502020204030204" pitchFamily="34" charset="0"/>
                  </a:rPr>
                  <a:t> </a:t>
                </a:r>
                <a:endParaRPr lang="en-IN" sz="2400" dirty="0">
                  <a:solidFill>
                    <a:schemeClr val="tx1"/>
                  </a:solidFill>
                  <a:effectLst/>
                  <a:ea typeface="Calibri" panose="020F0502020204030204" pitchFamily="34" charset="0"/>
                  <a:cs typeface="Tunga" panose="020B0502040204020203" pitchFamily="34" charset="0"/>
                </a:endParaRPr>
              </a:p>
              <a:p>
                <a:pPr algn="just">
                  <a:lnSpc>
                    <a:spcPct val="115000"/>
                  </a:lnSpc>
                  <a:spcBef>
                    <a:spcPts val="600"/>
                  </a:spcBef>
                  <a:spcAft>
                    <a:spcPts val="600"/>
                  </a:spcAft>
                </a:pPr>
                <a:r>
                  <a:rPr lang="en-US" sz="2400" dirty="0">
                    <a:solidFill>
                      <a:schemeClr val="tx1"/>
                    </a:solidFill>
                    <a:effectLst/>
                    <a:ea typeface="Times New Roman" panose="02020603050405020304" pitchFamily="18" charset="0"/>
                    <a:cs typeface="Calibri" panose="020F0502020204030204" pitchFamily="34" charset="0"/>
                  </a:rPr>
                  <a:t>Where, </a:t>
                </a:r>
                <a:r>
                  <a:rPr lang="en-US" sz="2400" b="1" i="1" dirty="0">
                    <a:solidFill>
                      <a:schemeClr val="tx1"/>
                    </a:solidFill>
                    <a:effectLst/>
                    <a:ea typeface="Times New Roman" panose="02020603050405020304" pitchFamily="18" charset="0"/>
                    <a:cs typeface="Calibri" panose="020F0502020204030204" pitchFamily="34" charset="0"/>
                  </a:rPr>
                  <a:t>N</a:t>
                </a:r>
                <a:r>
                  <a:rPr lang="en-US" sz="2400" b="1" i="1" baseline="-25000" dirty="0">
                    <a:solidFill>
                      <a:schemeClr val="tx1"/>
                    </a:solidFill>
                    <a:effectLst/>
                    <a:ea typeface="Times New Roman" panose="02020603050405020304" pitchFamily="18" charset="0"/>
                    <a:cs typeface="Calibri" panose="020F0502020204030204" pitchFamily="34" charset="0"/>
                  </a:rPr>
                  <a:t>1</a:t>
                </a:r>
                <a:r>
                  <a:rPr lang="en-US" sz="2400" baseline="-25000" dirty="0">
                    <a:solidFill>
                      <a:schemeClr val="tx1"/>
                    </a:solidFill>
                    <a:effectLst/>
                    <a:ea typeface="Times New Roman" panose="02020603050405020304" pitchFamily="18" charset="0"/>
                    <a:cs typeface="Calibri" panose="020F0502020204030204" pitchFamily="34" charset="0"/>
                  </a:rPr>
                  <a:t> </a:t>
                </a:r>
                <a:r>
                  <a:rPr lang="en-US" sz="2400" dirty="0">
                    <a:solidFill>
                      <a:schemeClr val="tx1"/>
                    </a:solidFill>
                    <a:effectLst/>
                    <a:ea typeface="Times New Roman" panose="02020603050405020304" pitchFamily="18" charset="0"/>
                    <a:cs typeface="Calibri" panose="020F0502020204030204" pitchFamily="34" charset="0"/>
                  </a:rPr>
                  <a:t>is </a:t>
                </a:r>
                <a:r>
                  <a:rPr lang="en-US" sz="2400" dirty="0">
                    <a:solidFill>
                      <a:schemeClr val="tx1"/>
                    </a:solidFill>
                    <a:effectLst/>
                    <a:ea typeface="Calibri" panose="020F0502020204030204" pitchFamily="34" charset="0"/>
                    <a:cs typeface="Calibri" panose="020F0502020204030204" pitchFamily="34" charset="0"/>
                  </a:rPr>
                  <a:t>density of atoms</a:t>
                </a:r>
                <a:r>
                  <a:rPr lang="en-US" sz="2400" dirty="0">
                    <a:solidFill>
                      <a:schemeClr val="tx1"/>
                    </a:solidFill>
                    <a:effectLst/>
                    <a:ea typeface="Times New Roman" panose="02020603050405020304" pitchFamily="18" charset="0"/>
                    <a:cs typeface="Calibri" panose="020F0502020204030204" pitchFamily="34" charset="0"/>
                  </a:rPr>
                  <a:t> in energy level </a:t>
                </a:r>
                <a:r>
                  <a:rPr lang="en-US" sz="2400" b="1" i="1" dirty="0">
                    <a:solidFill>
                      <a:schemeClr val="tx1"/>
                    </a:solidFill>
                    <a:effectLst/>
                    <a:ea typeface="Times New Roman" panose="02020603050405020304" pitchFamily="18" charset="0"/>
                    <a:cs typeface="Calibri" panose="020F0502020204030204" pitchFamily="34" charset="0"/>
                  </a:rPr>
                  <a:t>E</a:t>
                </a:r>
                <a:r>
                  <a:rPr lang="en-US" sz="2400" b="1" i="1" baseline="-25000" dirty="0">
                    <a:solidFill>
                      <a:schemeClr val="tx1"/>
                    </a:solidFill>
                    <a:effectLst/>
                    <a:ea typeface="Times New Roman" panose="02020603050405020304" pitchFamily="18" charset="0"/>
                    <a:cs typeface="Calibri" panose="020F0502020204030204" pitchFamily="34" charset="0"/>
                  </a:rPr>
                  <a:t>1</a:t>
                </a:r>
                <a:r>
                  <a:rPr lang="en-US" sz="2400" dirty="0">
                    <a:solidFill>
                      <a:schemeClr val="tx1"/>
                    </a:solidFill>
                    <a:effectLst/>
                    <a:ea typeface="Times New Roman" panose="02020603050405020304" pitchFamily="18" charset="0"/>
                    <a:cs typeface="Calibri" panose="020F0502020204030204" pitchFamily="34" charset="0"/>
                  </a:rPr>
                  <a:t>,</a:t>
                </a:r>
                <a:r>
                  <a:rPr lang="en-US" sz="2400" b="1" dirty="0">
                    <a:solidFill>
                      <a:schemeClr val="tx1"/>
                    </a:solidFill>
                    <a:effectLst/>
                    <a:ea typeface="Times New Roman" panose="02020603050405020304" pitchFamily="18" charset="0"/>
                    <a:cs typeface="Calibri" panose="020F0502020204030204" pitchFamily="34" charset="0"/>
                  </a:rPr>
                  <a:t> </a:t>
                </a:r>
                <a14:m>
                  <m:oMath xmlns:m="http://schemas.openxmlformats.org/officeDocument/2006/math">
                    <m:sSub>
                      <m:sSubPr>
                        <m:ctrlPr>
                          <a:rPr lang="en-IN" sz="2400" b="1" i="1">
                            <a:solidFill>
                              <a:schemeClr val="tx1"/>
                            </a:solidFill>
                            <a:effectLst/>
                            <a:latin typeface="Cambria Math" panose="02040503050406030204" pitchFamily="18" charset="0"/>
                            <a:ea typeface="Calibri" panose="020F0502020204030204" pitchFamily="34" charset="0"/>
                            <a:cs typeface="Calibri" panose="020F0502020204030204" pitchFamily="34" charset="0"/>
                          </a:rPr>
                        </m:ctrlPr>
                      </m:sSubPr>
                      <m:e>
                        <m:r>
                          <a:rPr lang="en-US" sz="2400" b="1"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𝑼</m:t>
                        </m:r>
                      </m:e>
                      <m:sub>
                        <m:r>
                          <a:rPr lang="en-US" sz="2400" b="1"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𝝂</m:t>
                        </m:r>
                      </m:sub>
                    </m:sSub>
                  </m:oMath>
                </a14:m>
                <a:r>
                  <a:rPr lang="en-US" sz="2400" dirty="0">
                    <a:solidFill>
                      <a:schemeClr val="tx1"/>
                    </a:solidFill>
                    <a:effectLst/>
                    <a:ea typeface="Calibri" panose="020F0502020204030204" pitchFamily="34" charset="0"/>
                    <a:cs typeface="Calibri" panose="020F0502020204030204" pitchFamily="34" charset="0"/>
                  </a:rPr>
                  <a:t> is the photon density and </a:t>
                </a:r>
                <a:r>
                  <a:rPr lang="en-US" sz="2400" b="1" i="1" dirty="0">
                    <a:solidFill>
                      <a:schemeClr val="tx1"/>
                    </a:solidFill>
                    <a:effectLst/>
                    <a:ea typeface="Calibri" panose="020F0502020204030204" pitchFamily="34" charset="0"/>
                    <a:cs typeface="Calibri" panose="020F0502020204030204" pitchFamily="34" charset="0"/>
                  </a:rPr>
                  <a:t>B</a:t>
                </a:r>
                <a:r>
                  <a:rPr lang="en-US" sz="2400" b="1" i="1" baseline="-25000" dirty="0">
                    <a:solidFill>
                      <a:schemeClr val="tx1"/>
                    </a:solidFill>
                    <a:effectLst/>
                    <a:ea typeface="Calibri" panose="020F0502020204030204" pitchFamily="34" charset="0"/>
                    <a:cs typeface="Calibri" panose="020F0502020204030204" pitchFamily="34" charset="0"/>
                  </a:rPr>
                  <a:t>12</a:t>
                </a:r>
                <a:r>
                  <a:rPr lang="en-US" sz="2400" dirty="0">
                    <a:solidFill>
                      <a:schemeClr val="tx1"/>
                    </a:solidFill>
                    <a:effectLst/>
                    <a:ea typeface="Calibri" panose="020F0502020204030204" pitchFamily="34" charset="0"/>
                    <a:cs typeface="Calibri" panose="020F0502020204030204" pitchFamily="34" charset="0"/>
                  </a:rPr>
                  <a:t> is the Einstein’s coefficient for stimulated absorption.</a:t>
                </a:r>
                <a:endParaRPr lang="en-US" sz="2400" i="0" u="none" strike="noStrike" baseline="0" dirty="0">
                  <a:solidFill>
                    <a:schemeClr val="tx1"/>
                  </a:solidFill>
                </a:endParaRPr>
              </a:p>
            </p:txBody>
          </p:sp>
        </mc:Choice>
        <mc:Fallback xmlns="">
          <p:sp>
            <p:nvSpPr>
              <p:cNvPr id="4" name="Content Placeholder 2">
                <a:extLst>
                  <a:ext uri="{FF2B5EF4-FFF2-40B4-BE49-F238E27FC236}">
                    <a16:creationId xmlns:a16="http://schemas.microsoft.com/office/drawing/2014/main" id="{65AA2363-FBED-4756-BEC4-8463545C66EF}"/>
                  </a:ext>
                </a:extLst>
              </p:cNvPr>
              <p:cNvSpPr txBox="1">
                <a:spLocks noRot="1" noChangeAspect="1" noMove="1" noResize="1" noEditPoints="1" noAdjustHandles="1" noChangeArrowheads="1" noChangeShapeType="1" noTextEdit="1"/>
              </p:cNvSpPr>
              <p:nvPr/>
            </p:nvSpPr>
            <p:spPr>
              <a:xfrm>
                <a:off x="653474" y="1443730"/>
                <a:ext cx="7991763" cy="4608512"/>
              </a:xfrm>
              <a:prstGeom prst="rect">
                <a:avLst/>
              </a:prstGeom>
              <a:blipFill>
                <a:blip r:embed="rId2"/>
                <a:stretch>
                  <a:fillRect l="-1144" t="-12698" r="-1220" b="-15344"/>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CF22CEFC-512E-1E6A-6964-B628D78CFFF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45237" y="3429000"/>
            <a:ext cx="3308737" cy="3033568"/>
          </a:xfrm>
          <a:prstGeom prst="rect">
            <a:avLst/>
          </a:prstGeom>
          <a:noFill/>
          <a:ln>
            <a:noFill/>
          </a:ln>
        </p:spPr>
      </p:pic>
      <p:pic>
        <p:nvPicPr>
          <p:cNvPr id="9" name="Picture 8">
            <a:extLst>
              <a:ext uri="{FF2B5EF4-FFF2-40B4-BE49-F238E27FC236}">
                <a16:creationId xmlns:a16="http://schemas.microsoft.com/office/drawing/2014/main" id="{F44845F9-C87A-AA52-F552-49FA18C9F274}"/>
              </a:ext>
            </a:extLst>
          </p:cNvPr>
          <p:cNvPicPr>
            <a:picLocks noChangeAspect="1"/>
          </p:cNvPicPr>
          <p:nvPr/>
        </p:nvPicPr>
        <p:blipFill rotWithShape="1">
          <a:blip r:embed="rId4">
            <a:extLst>
              <a:ext uri="{28A0092B-C50C-407E-A947-70E740481C1C}">
                <a14:useLocalDpi xmlns:a14="http://schemas.microsoft.com/office/drawing/2010/main" val="0"/>
              </a:ext>
            </a:extLst>
          </a:blip>
          <a:srcRect l="1005" t="5827" r="66984" b="22454"/>
          <a:stretch/>
        </p:blipFill>
        <p:spPr bwMode="auto">
          <a:xfrm>
            <a:off x="9026213" y="937838"/>
            <a:ext cx="2512313" cy="222099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95469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862BE-4C1A-C838-1A41-6B48813C33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88FB86-8A44-E052-DEC8-68650ABF2FBF}"/>
              </a:ext>
            </a:extLst>
          </p:cNvPr>
          <p:cNvSpPr>
            <a:spLocks noGrp="1"/>
          </p:cNvSpPr>
          <p:nvPr>
            <p:ph type="title"/>
          </p:nvPr>
        </p:nvSpPr>
        <p:spPr>
          <a:xfrm>
            <a:off x="838201" y="-92075"/>
            <a:ext cx="8264703" cy="1135903"/>
          </a:xfrm>
        </p:spPr>
        <p:txBody>
          <a:bodyPr>
            <a:noAutofit/>
          </a:bodyPr>
          <a:lstStyle/>
          <a:p>
            <a:r>
              <a:rPr lang="en-IN" sz="3200" b="1" i="0" u="none" strike="noStrike" baseline="0" dirty="0">
                <a:solidFill>
                  <a:srgbClr val="0000FF"/>
                </a:solidFill>
                <a:latin typeface="Calibri" panose="020F0502020204030204" pitchFamily="34" charset="0"/>
              </a:rPr>
              <a:t>Spontaneous Emission</a:t>
            </a:r>
            <a:endParaRPr lang="en-IN" sz="3200" b="1" dirty="0">
              <a:latin typeface="+mn-lt"/>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673BB924-DA36-9796-370B-90EA9FA92EA1}"/>
                  </a:ext>
                </a:extLst>
              </p:cNvPr>
              <p:cNvSpPr txBox="1">
                <a:spLocks/>
              </p:cNvSpPr>
              <p:nvPr/>
            </p:nvSpPr>
            <p:spPr>
              <a:xfrm>
                <a:off x="653474" y="1443730"/>
                <a:ext cx="7991763" cy="4608512"/>
              </a:xfrm>
              <a:prstGeom prst="rect">
                <a:avLst/>
              </a:prstGeom>
            </p:spPr>
            <p:txBody>
              <a:bodyPr anchor="ct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2400" dirty="0">
                    <a:solidFill>
                      <a:schemeClr val="tx1"/>
                    </a:solidFill>
                  </a:rPr>
                  <a:t>Atom in the excited energy level comes back to the lower energy level after spending relaxation time (10</a:t>
                </a:r>
                <a:r>
                  <a:rPr lang="en-US" sz="2400" baseline="30000" dirty="0">
                    <a:solidFill>
                      <a:schemeClr val="tx1"/>
                    </a:solidFill>
                  </a:rPr>
                  <a:t>-8</a:t>
                </a:r>
                <a:r>
                  <a:rPr lang="en-US" sz="2400" dirty="0">
                    <a:solidFill>
                      <a:schemeClr val="tx1"/>
                    </a:solidFill>
                  </a:rPr>
                  <a:t> s) by emitting a photon of energy,</a:t>
                </a:r>
                <a:br>
                  <a:rPr lang="en-US" sz="2400" dirty="0">
                    <a:solidFill>
                      <a:schemeClr val="tx1"/>
                    </a:solidFill>
                  </a:rPr>
                </a:br>
                <a:r>
                  <a:rPr lang="en-US" sz="2400" dirty="0">
                    <a:solidFill>
                      <a:schemeClr val="tx1"/>
                    </a:solidFill>
                  </a:rPr>
                  <a:t> </a:t>
                </a:r>
                <a14:m>
                  <m:oMath xmlns:m="http://schemas.openxmlformats.org/officeDocument/2006/math">
                    <m:sSub>
                      <m:sSubPr>
                        <m:ctrlPr>
                          <a:rPr lang="en-IN"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𝐸</m:t>
                        </m:r>
                      </m:e>
                      <m:sub>
                        <m:r>
                          <a:rPr lang="en-US" sz="2400" i="1">
                            <a:solidFill>
                              <a:schemeClr val="tx1"/>
                            </a:solidFill>
                            <a:latin typeface="Cambria Math" panose="02040503050406030204" pitchFamily="18" charset="0"/>
                          </a:rPr>
                          <m:t>2</m:t>
                        </m:r>
                      </m:sub>
                    </m:sSub>
                    <m:r>
                      <a:rPr lang="en-US" sz="2400" i="1">
                        <a:solidFill>
                          <a:schemeClr val="tx1"/>
                        </a:solidFill>
                        <a:latin typeface="Cambria Math" panose="02040503050406030204" pitchFamily="18" charset="0"/>
                      </a:rPr>
                      <m:t>−</m:t>
                    </m:r>
                    <m:sSub>
                      <m:sSubPr>
                        <m:ctrlPr>
                          <a:rPr lang="en-IN"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𝐸</m:t>
                        </m:r>
                      </m:e>
                      <m:sub>
                        <m:r>
                          <a:rPr lang="en-US" sz="2400" i="1">
                            <a:solidFill>
                              <a:schemeClr val="tx1"/>
                            </a:solidFill>
                            <a:latin typeface="Cambria Math" panose="02040503050406030204" pitchFamily="18" charset="0"/>
                          </a:rPr>
                          <m:t>1</m:t>
                        </m:r>
                      </m:sub>
                    </m:sSub>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h</m:t>
                    </m:r>
                    <m:r>
                      <a:rPr lang="en-US" sz="2400" i="1">
                        <a:solidFill>
                          <a:schemeClr val="tx1"/>
                        </a:solidFill>
                        <a:latin typeface="Cambria Math" panose="02040503050406030204" pitchFamily="18" charset="0"/>
                      </a:rPr>
                      <m:t>𝜈</m:t>
                    </m:r>
                  </m:oMath>
                </a14:m>
                <a:r>
                  <a:rPr lang="en-US" sz="2400" dirty="0">
                    <a:solidFill>
                      <a:schemeClr val="tx1"/>
                    </a:solidFill>
                  </a:rPr>
                  <a:t>.</a:t>
                </a:r>
                <a:endParaRPr lang="en-IN" sz="2400" dirty="0">
                  <a:solidFill>
                    <a:schemeClr val="tx1"/>
                  </a:solidFill>
                </a:endParaRPr>
              </a:p>
              <a:p>
                <a:pPr/>
                <a14:m>
                  <m:oMathPara xmlns:m="http://schemas.openxmlformats.org/officeDocument/2006/math">
                    <m:oMathParaPr>
                      <m:jc m:val="centerGroup"/>
                    </m:oMathParaPr>
                    <m:oMath xmlns:m="http://schemas.openxmlformats.org/officeDocument/2006/math">
                      <m:sSup>
                        <m:sSupPr>
                          <m:ctrlPr>
                            <a:rPr lang="en-IN" sz="2400" b="1" i="1">
                              <a:solidFill>
                                <a:schemeClr val="tx1"/>
                              </a:solidFill>
                              <a:latin typeface="Cambria Math" panose="02040503050406030204" pitchFamily="18" charset="0"/>
                            </a:rPr>
                          </m:ctrlPr>
                        </m:sSupPr>
                        <m:e>
                          <m:r>
                            <a:rPr lang="en-US" sz="2400" b="1" i="1">
                              <a:solidFill>
                                <a:schemeClr val="tx1"/>
                              </a:solidFill>
                              <a:latin typeface="Cambria Math" panose="02040503050406030204" pitchFamily="18" charset="0"/>
                            </a:rPr>
                            <m:t>𝑨</m:t>
                          </m:r>
                        </m:e>
                        <m:sup>
                          <m:r>
                            <a:rPr lang="en-US" sz="2400" b="1" i="1">
                              <a:solidFill>
                                <a:schemeClr val="tx1"/>
                              </a:solidFill>
                              <a:latin typeface="Cambria Math" panose="02040503050406030204" pitchFamily="18" charset="0"/>
                            </a:rPr>
                            <m:t>∗</m:t>
                          </m:r>
                        </m:sup>
                      </m:sSup>
                      <m:r>
                        <a:rPr lang="en-US" sz="2400" b="1" i="1">
                          <a:solidFill>
                            <a:schemeClr val="tx1"/>
                          </a:solidFill>
                          <a:latin typeface="Cambria Math" panose="02040503050406030204" pitchFamily="18" charset="0"/>
                        </a:rPr>
                        <m:t>→</m:t>
                      </m:r>
                      <m:r>
                        <a:rPr lang="en-US" sz="2400" b="1" i="1">
                          <a:solidFill>
                            <a:schemeClr val="tx1"/>
                          </a:solidFill>
                          <a:latin typeface="Cambria Math" panose="02040503050406030204" pitchFamily="18" charset="0"/>
                        </a:rPr>
                        <m:t>𝑨</m:t>
                      </m:r>
                      <m:r>
                        <a:rPr lang="en-US" sz="2400" b="1" i="1">
                          <a:solidFill>
                            <a:schemeClr val="tx1"/>
                          </a:solidFill>
                          <a:latin typeface="Cambria Math" panose="02040503050406030204" pitchFamily="18" charset="0"/>
                        </a:rPr>
                        <m:t>+</m:t>
                      </m:r>
                      <m:r>
                        <a:rPr lang="en-US" sz="2400" b="1" i="1">
                          <a:solidFill>
                            <a:schemeClr val="tx1"/>
                          </a:solidFill>
                          <a:latin typeface="Cambria Math" panose="02040503050406030204" pitchFamily="18" charset="0"/>
                        </a:rPr>
                        <m:t>𝒉</m:t>
                      </m:r>
                      <m:r>
                        <a:rPr lang="en-US" sz="2400" b="1" i="1">
                          <a:solidFill>
                            <a:schemeClr val="tx1"/>
                          </a:solidFill>
                          <a:latin typeface="Cambria Math" panose="02040503050406030204" pitchFamily="18" charset="0"/>
                        </a:rPr>
                        <m:t>𝝂</m:t>
                      </m:r>
                    </m:oMath>
                  </m:oMathPara>
                </a14:m>
                <a:endParaRPr lang="en-IN" sz="2400" dirty="0">
                  <a:solidFill>
                    <a:schemeClr val="tx1"/>
                  </a:solidFill>
                </a:endParaRPr>
              </a:p>
              <a:p>
                <a:pPr algn="just">
                  <a:lnSpc>
                    <a:spcPct val="115000"/>
                  </a:lnSpc>
                  <a:spcAft>
                    <a:spcPts val="600"/>
                  </a:spcAft>
                </a:pPr>
                <a:r>
                  <a:rPr lang="en-US" sz="2400" dirty="0">
                    <a:solidFill>
                      <a:schemeClr val="tx1"/>
                    </a:solidFill>
                    <a:effectLst/>
                    <a:ea typeface="Calibri" panose="020F0502020204030204" pitchFamily="34" charset="0"/>
                    <a:cs typeface="Calibri" panose="020F0502020204030204" pitchFamily="34" charset="0"/>
                  </a:rPr>
                  <a:t>The rate of spontaneous emission depends only on the density of atoms (</a:t>
                </a:r>
                <a:r>
                  <a:rPr lang="en-US" sz="2400" i="1" dirty="0">
                    <a:solidFill>
                      <a:schemeClr val="tx1"/>
                    </a:solidFill>
                    <a:effectLst/>
                    <a:ea typeface="Calibri" panose="020F0502020204030204" pitchFamily="34" charset="0"/>
                    <a:cs typeface="Calibri" panose="020F0502020204030204" pitchFamily="34" charset="0"/>
                  </a:rPr>
                  <a:t>N</a:t>
                </a:r>
                <a:r>
                  <a:rPr lang="en-US" sz="2400" i="1" baseline="-25000" dirty="0">
                    <a:solidFill>
                      <a:schemeClr val="tx1"/>
                    </a:solidFill>
                    <a:effectLst/>
                    <a:ea typeface="Calibri" panose="020F0502020204030204" pitchFamily="34" charset="0"/>
                    <a:cs typeface="Calibri" panose="020F0502020204030204" pitchFamily="34" charset="0"/>
                  </a:rPr>
                  <a:t>2</a:t>
                </a:r>
                <a:r>
                  <a:rPr lang="en-US" sz="2400" dirty="0">
                    <a:solidFill>
                      <a:schemeClr val="tx1"/>
                    </a:solidFill>
                    <a:effectLst/>
                    <a:ea typeface="Calibri" panose="020F0502020204030204" pitchFamily="34" charset="0"/>
                    <a:cs typeface="Calibri" panose="020F0502020204030204" pitchFamily="34" charset="0"/>
                  </a:rPr>
                  <a:t>) in the higher energy state (</a:t>
                </a:r>
                <a:r>
                  <a:rPr lang="en-US" sz="2400" i="1" dirty="0">
                    <a:solidFill>
                      <a:schemeClr val="tx1"/>
                    </a:solidFill>
                    <a:effectLst/>
                    <a:ea typeface="Calibri" panose="020F0502020204030204" pitchFamily="34" charset="0"/>
                    <a:cs typeface="Calibri" panose="020F0502020204030204" pitchFamily="34" charset="0"/>
                  </a:rPr>
                  <a:t>E</a:t>
                </a:r>
                <a:r>
                  <a:rPr lang="en-US" sz="2400" i="1" baseline="-25000" dirty="0">
                    <a:solidFill>
                      <a:schemeClr val="tx1"/>
                    </a:solidFill>
                    <a:effectLst/>
                    <a:ea typeface="Calibri" panose="020F0502020204030204" pitchFamily="34" charset="0"/>
                    <a:cs typeface="Calibri" panose="020F0502020204030204" pitchFamily="34" charset="0"/>
                  </a:rPr>
                  <a:t>2</a:t>
                </a:r>
                <a:r>
                  <a:rPr lang="en-US" sz="2400" dirty="0">
                    <a:solidFill>
                      <a:schemeClr val="tx1"/>
                    </a:solidFill>
                    <a:effectLst/>
                    <a:ea typeface="Calibri" panose="020F0502020204030204" pitchFamily="34" charset="0"/>
                    <a:cs typeface="Calibri" panose="020F0502020204030204" pitchFamily="34" charset="0"/>
                  </a:rPr>
                  <a:t>)</a:t>
                </a:r>
                <a:endParaRPr lang="en-IN" sz="2400" dirty="0">
                  <a:solidFill>
                    <a:schemeClr val="tx1"/>
                  </a:solidFill>
                  <a:effectLst/>
                  <a:ea typeface="Calibri" panose="020F0502020204030204" pitchFamily="34" charset="0"/>
                  <a:cs typeface="Tunga" panose="020B0502040204020203" pitchFamily="34" charset="0"/>
                </a:endParaRPr>
              </a:p>
              <a:p>
                <a:pPr marL="857250">
                  <a:lnSpc>
                    <a:spcPct val="115000"/>
                  </a:lnSpc>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IN"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ctrlPr>
                        </m:sSubPr>
                        <m:e>
                          <m:r>
                            <a:rPr lang="en-US"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𝑅</m:t>
                          </m:r>
                        </m:e>
                        <m:sub>
                          <m:r>
                            <a:rPr lang="en-US"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21</m:t>
                          </m:r>
                        </m:sub>
                      </m:sSub>
                      <m:r>
                        <a:rPr lang="en-US"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 </m:t>
                      </m:r>
                      <m:r>
                        <a:rPr lang="en-US"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𝛼</m:t>
                      </m:r>
                      <m:sSub>
                        <m:sSubPr>
                          <m:ctrlPr>
                            <a:rPr lang="en-IN"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ctrlPr>
                        </m:sSubPr>
                        <m:e>
                          <m:r>
                            <a:rPr lang="en-US"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 </m:t>
                          </m:r>
                          <m:r>
                            <a:rPr lang="en-US"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𝑁</m:t>
                          </m:r>
                        </m:e>
                        <m:sub>
                          <m:r>
                            <a:rPr lang="en-US"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2</m:t>
                          </m:r>
                        </m:sub>
                      </m:sSub>
                    </m:oMath>
                  </m:oMathPara>
                </a14:m>
                <a:endParaRPr lang="en-IN" sz="2400" dirty="0">
                  <a:solidFill>
                    <a:schemeClr val="tx1"/>
                  </a:solidFill>
                  <a:effectLst/>
                  <a:ea typeface="Calibri" panose="020F0502020204030204" pitchFamily="34" charset="0"/>
                  <a:cs typeface="Tunga" panose="020B0502040204020203" pitchFamily="34" charset="0"/>
                </a:endParaRPr>
              </a:p>
              <a:p>
                <a:pPr marL="857250">
                  <a:lnSpc>
                    <a:spcPct val="115000"/>
                  </a:lnSpc>
                  <a:spcBef>
                    <a:spcPts val="600"/>
                  </a:spcBef>
                  <a:spcAft>
                    <a:spcPts val="600"/>
                  </a:spcAft>
                </a:pPr>
                <a14:m>
                  <m:oMath xmlns:m="http://schemas.openxmlformats.org/officeDocument/2006/math">
                    <m:sSub>
                      <m:sSubPr>
                        <m:ctrlPr>
                          <a:rPr lang="en-IN"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ctrlPr>
                      </m:sSubPr>
                      <m:e>
                        <m:r>
                          <a:rPr lang="en-US"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𝑅</m:t>
                        </m:r>
                      </m:e>
                      <m:sub>
                        <m:r>
                          <a:rPr lang="en-US"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21</m:t>
                        </m:r>
                      </m:sub>
                    </m:sSub>
                    <m:r>
                      <a:rPr lang="en-US"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m:t>
                    </m:r>
                    <m:sSub>
                      <m:sSubPr>
                        <m:ctrlPr>
                          <a:rPr lang="en-IN" sz="2400" i="1">
                            <a:solidFill>
                              <a:schemeClr val="tx1"/>
                            </a:solidFill>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2400" i="1">
                            <a:solidFill>
                              <a:schemeClr val="tx1"/>
                            </a:solidFill>
                            <a:effectLst/>
                            <a:latin typeface="Cambria Math" panose="02040503050406030204" pitchFamily="18" charset="0"/>
                            <a:ea typeface="Times New Roman" panose="02020603050405020304" pitchFamily="18" charset="0"/>
                            <a:cs typeface="Calibri" panose="020F0502020204030204" pitchFamily="34" charset="0"/>
                          </a:rPr>
                          <m:t>𝐴</m:t>
                        </m:r>
                      </m:e>
                      <m:sub>
                        <m:r>
                          <a:rPr lang="en-US" sz="2400" i="1">
                            <a:solidFill>
                              <a:schemeClr val="tx1"/>
                            </a:solidFill>
                            <a:effectLst/>
                            <a:latin typeface="Cambria Math" panose="02040503050406030204" pitchFamily="18" charset="0"/>
                            <a:ea typeface="Times New Roman" panose="02020603050405020304" pitchFamily="18" charset="0"/>
                            <a:cs typeface="Calibri" panose="020F0502020204030204" pitchFamily="34" charset="0"/>
                          </a:rPr>
                          <m:t>21</m:t>
                        </m:r>
                      </m:sub>
                    </m:sSub>
                    <m:sSub>
                      <m:sSubPr>
                        <m:ctrlPr>
                          <a:rPr lang="en-IN"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ctrlPr>
                      </m:sSubPr>
                      <m:e>
                        <m:r>
                          <a:rPr lang="en-US"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 </m:t>
                        </m:r>
                        <m:r>
                          <a:rPr lang="en-US"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𝑁</m:t>
                        </m:r>
                      </m:e>
                      <m:sub>
                        <m:r>
                          <a:rPr lang="en-US"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2</m:t>
                        </m:r>
                      </m:sub>
                    </m:sSub>
                  </m:oMath>
                </a14:m>
                <a:r>
                  <a:rPr lang="en-US" sz="2400" dirty="0">
                    <a:solidFill>
                      <a:schemeClr val="tx1"/>
                    </a:solidFill>
                    <a:effectLst/>
                    <a:ea typeface="Times New Roman" panose="02020603050405020304" pitchFamily="18" charset="0"/>
                    <a:cs typeface="Calibri" panose="020F0502020204030204" pitchFamily="34" charset="0"/>
                  </a:rPr>
                  <a:t> </a:t>
                </a:r>
              </a:p>
              <a:p>
                <a:pPr marL="857250">
                  <a:lnSpc>
                    <a:spcPct val="115000"/>
                  </a:lnSpc>
                  <a:spcBef>
                    <a:spcPts val="600"/>
                  </a:spcBef>
                  <a:spcAft>
                    <a:spcPts val="600"/>
                  </a:spcAft>
                </a:pPr>
                <a:r>
                  <a:rPr lang="en-US" sz="2400" dirty="0">
                    <a:solidFill>
                      <a:schemeClr val="tx1"/>
                    </a:solidFill>
                    <a:effectLst/>
                    <a:ea typeface="Times New Roman" panose="02020603050405020304" pitchFamily="18" charset="0"/>
                  </a:rPr>
                  <a:t>Where, </a:t>
                </a:r>
                <a:r>
                  <a:rPr lang="en-US" sz="2400" b="1" i="1" dirty="0">
                    <a:solidFill>
                      <a:schemeClr val="tx1"/>
                    </a:solidFill>
                    <a:effectLst/>
                    <a:ea typeface="Times New Roman" panose="02020603050405020304" pitchFamily="18" charset="0"/>
                  </a:rPr>
                  <a:t>N</a:t>
                </a:r>
                <a:r>
                  <a:rPr lang="en-US" sz="2400" b="1" i="1" baseline="-25000" dirty="0">
                    <a:solidFill>
                      <a:schemeClr val="tx1"/>
                    </a:solidFill>
                    <a:effectLst/>
                    <a:ea typeface="Times New Roman" panose="02020603050405020304" pitchFamily="18" charset="0"/>
                  </a:rPr>
                  <a:t>2</a:t>
                </a:r>
                <a:r>
                  <a:rPr lang="en-US" sz="2400" baseline="-25000" dirty="0">
                    <a:solidFill>
                      <a:schemeClr val="tx1"/>
                    </a:solidFill>
                    <a:effectLst/>
                    <a:ea typeface="Times New Roman" panose="02020603050405020304" pitchFamily="18" charset="0"/>
                  </a:rPr>
                  <a:t> </a:t>
                </a:r>
                <a:r>
                  <a:rPr lang="en-US" sz="2400" dirty="0">
                    <a:solidFill>
                      <a:schemeClr val="tx1"/>
                    </a:solidFill>
                    <a:effectLst/>
                    <a:ea typeface="Times New Roman" panose="02020603050405020304" pitchFamily="18" charset="0"/>
                  </a:rPr>
                  <a:t>is density of atoms in energy level </a:t>
                </a:r>
                <a:r>
                  <a:rPr lang="en-US" sz="2400" b="1" i="1" dirty="0">
                    <a:solidFill>
                      <a:schemeClr val="tx1"/>
                    </a:solidFill>
                    <a:effectLst/>
                    <a:ea typeface="Times New Roman" panose="02020603050405020304" pitchFamily="18" charset="0"/>
                  </a:rPr>
                  <a:t>E</a:t>
                </a:r>
                <a:r>
                  <a:rPr lang="en-US" sz="2400" b="1" i="1" baseline="-25000" dirty="0">
                    <a:solidFill>
                      <a:schemeClr val="tx1"/>
                    </a:solidFill>
                    <a:effectLst/>
                    <a:ea typeface="Times New Roman" panose="02020603050405020304" pitchFamily="18" charset="0"/>
                  </a:rPr>
                  <a:t>2</a:t>
                </a:r>
                <a:r>
                  <a:rPr lang="en-US" sz="2400" dirty="0">
                    <a:solidFill>
                      <a:schemeClr val="tx1"/>
                    </a:solidFill>
                    <a:effectLst/>
                    <a:ea typeface="Times New Roman" panose="02020603050405020304" pitchFamily="18" charset="0"/>
                  </a:rPr>
                  <a:t> </a:t>
                </a:r>
                <a:r>
                  <a:rPr lang="en-US" sz="2400" dirty="0">
                    <a:solidFill>
                      <a:schemeClr val="tx1"/>
                    </a:solidFill>
                    <a:effectLst/>
                    <a:ea typeface="Calibri" panose="020F0502020204030204" pitchFamily="34" charset="0"/>
                  </a:rPr>
                  <a:t>and </a:t>
                </a:r>
                <a:r>
                  <a:rPr lang="en-US" sz="2400" b="1" i="1" dirty="0">
                    <a:solidFill>
                      <a:schemeClr val="tx1"/>
                    </a:solidFill>
                    <a:effectLst/>
                    <a:ea typeface="Calibri" panose="020F0502020204030204" pitchFamily="34" charset="0"/>
                  </a:rPr>
                  <a:t>A</a:t>
                </a:r>
                <a:r>
                  <a:rPr lang="en-US" sz="2400" b="1" i="1" baseline="-25000" dirty="0">
                    <a:solidFill>
                      <a:schemeClr val="tx1"/>
                    </a:solidFill>
                    <a:effectLst/>
                    <a:ea typeface="Calibri" panose="020F0502020204030204" pitchFamily="34" charset="0"/>
                  </a:rPr>
                  <a:t>21</a:t>
                </a:r>
                <a:r>
                  <a:rPr lang="en-US" sz="2400" dirty="0">
                    <a:solidFill>
                      <a:schemeClr val="tx1"/>
                    </a:solidFill>
                    <a:effectLst/>
                    <a:ea typeface="Calibri" panose="020F0502020204030204" pitchFamily="34" charset="0"/>
                  </a:rPr>
                  <a:t> is the Einstein’s coefficient for spontaneous emission.</a:t>
                </a:r>
                <a:endParaRPr lang="en-IN" sz="2400" dirty="0">
                  <a:solidFill>
                    <a:schemeClr val="tx1"/>
                  </a:solidFill>
                </a:endParaRPr>
              </a:p>
            </p:txBody>
          </p:sp>
        </mc:Choice>
        <mc:Fallback xmlns="">
          <p:sp>
            <p:nvSpPr>
              <p:cNvPr id="4" name="Content Placeholder 2">
                <a:extLst>
                  <a:ext uri="{FF2B5EF4-FFF2-40B4-BE49-F238E27FC236}">
                    <a16:creationId xmlns:a16="http://schemas.microsoft.com/office/drawing/2014/main" id="{673BB924-DA36-9796-370B-90EA9FA92EA1}"/>
                  </a:ext>
                </a:extLst>
              </p:cNvPr>
              <p:cNvSpPr txBox="1">
                <a:spLocks noRot="1" noChangeAspect="1" noMove="1" noResize="1" noEditPoints="1" noAdjustHandles="1" noChangeArrowheads="1" noChangeShapeType="1" noTextEdit="1"/>
              </p:cNvSpPr>
              <p:nvPr/>
            </p:nvSpPr>
            <p:spPr>
              <a:xfrm>
                <a:off x="653474" y="1443730"/>
                <a:ext cx="7991763" cy="4608512"/>
              </a:xfrm>
              <a:prstGeom prst="rect">
                <a:avLst/>
              </a:prstGeom>
              <a:blipFill>
                <a:blip r:embed="rId2"/>
                <a:stretch>
                  <a:fillRect l="-1144" t="-3968" r="-1220" b="-5820"/>
                </a:stretch>
              </a:blipFill>
            </p:spPr>
            <p:txBody>
              <a:bodyPr/>
              <a:lstStyle/>
              <a:p>
                <a:r>
                  <a:rPr lang="en-IN">
                    <a:noFill/>
                  </a:rPr>
                  <a:t> </a:t>
                </a:r>
              </a:p>
            </p:txBody>
          </p:sp>
        </mc:Fallback>
      </mc:AlternateContent>
      <p:pic>
        <p:nvPicPr>
          <p:cNvPr id="3" name="Picture 2">
            <a:extLst>
              <a:ext uri="{FF2B5EF4-FFF2-40B4-BE49-F238E27FC236}">
                <a16:creationId xmlns:a16="http://schemas.microsoft.com/office/drawing/2014/main" id="{39EA9F56-F075-EFF4-32BA-A9878EAA37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71766" y="4000403"/>
            <a:ext cx="3690924" cy="2566651"/>
          </a:xfrm>
          <a:prstGeom prst="rect">
            <a:avLst/>
          </a:prstGeom>
          <a:noFill/>
          <a:ln>
            <a:noFill/>
          </a:ln>
        </p:spPr>
      </p:pic>
      <p:pic>
        <p:nvPicPr>
          <p:cNvPr id="5" name="Picture 4">
            <a:extLst>
              <a:ext uri="{FF2B5EF4-FFF2-40B4-BE49-F238E27FC236}">
                <a16:creationId xmlns:a16="http://schemas.microsoft.com/office/drawing/2014/main" id="{EABD9A8F-5046-BFCF-6F70-FC415203E185}"/>
              </a:ext>
            </a:extLst>
          </p:cNvPr>
          <p:cNvPicPr>
            <a:picLocks noChangeAspect="1"/>
          </p:cNvPicPr>
          <p:nvPr/>
        </p:nvPicPr>
        <p:blipFill rotWithShape="1">
          <a:blip r:embed="rId4">
            <a:extLst>
              <a:ext uri="{28A0092B-C50C-407E-A947-70E740481C1C}">
                <a14:useLocalDpi xmlns:a14="http://schemas.microsoft.com/office/drawing/2010/main" val="0"/>
              </a:ext>
            </a:extLst>
          </a:blip>
          <a:srcRect l="32733" t="4735" r="36662" b="24268"/>
          <a:stretch/>
        </p:blipFill>
        <p:spPr bwMode="auto">
          <a:xfrm>
            <a:off x="8742422" y="886810"/>
            <a:ext cx="3320268" cy="303864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70598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CCE12-E353-49C4-AD44-FDE96450B69D}"/>
              </a:ext>
            </a:extLst>
          </p:cNvPr>
          <p:cNvSpPr>
            <a:spLocks noGrp="1"/>
          </p:cNvSpPr>
          <p:nvPr>
            <p:ph type="title"/>
          </p:nvPr>
        </p:nvSpPr>
        <p:spPr>
          <a:xfrm>
            <a:off x="838201" y="-92075"/>
            <a:ext cx="8264703" cy="1135903"/>
          </a:xfrm>
        </p:spPr>
        <p:txBody>
          <a:bodyPr>
            <a:noAutofit/>
          </a:bodyPr>
          <a:lstStyle/>
          <a:p>
            <a:r>
              <a:rPr lang="en-IN" sz="3200" b="1" i="0" u="none" strike="noStrike" baseline="0" dirty="0">
                <a:solidFill>
                  <a:srgbClr val="0000FF"/>
                </a:solidFill>
                <a:latin typeface="Calibri" panose="020F0502020204030204" pitchFamily="34" charset="0"/>
              </a:rPr>
              <a:t>Unit 4 – (Lasers) </a:t>
            </a:r>
            <a:endParaRPr lang="en-IN" sz="3200" b="1" dirty="0">
              <a:latin typeface="+mn-lt"/>
            </a:endParaRPr>
          </a:p>
        </p:txBody>
      </p:sp>
      <p:sp>
        <p:nvSpPr>
          <p:cNvPr id="4" name="Content Placeholder 2">
            <a:extLst>
              <a:ext uri="{FF2B5EF4-FFF2-40B4-BE49-F238E27FC236}">
                <a16:creationId xmlns:a16="http://schemas.microsoft.com/office/drawing/2014/main" id="{65AA2363-FBED-4756-BEC4-8463545C66EF}"/>
              </a:ext>
            </a:extLst>
          </p:cNvPr>
          <p:cNvSpPr txBox="1">
            <a:spLocks/>
          </p:cNvSpPr>
          <p:nvPr/>
        </p:nvSpPr>
        <p:spPr>
          <a:xfrm>
            <a:off x="838201" y="1329027"/>
            <a:ext cx="10508672" cy="4608512"/>
          </a:xfrm>
          <a:prstGeom prst="rect">
            <a:avLst/>
          </a:prstGeom>
        </p:spPr>
        <p:txBody>
          <a:bodyPr anchor="ct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en-US" sz="2400" b="1" i="0" u="none" strike="noStrike" baseline="0" dirty="0">
                <a:solidFill>
                  <a:srgbClr val="000000"/>
                </a:solidFill>
                <a:latin typeface="Calibri" panose="020F0502020204030204" pitchFamily="34" charset="0"/>
              </a:rPr>
              <a:t>Unit 4 – (Lasers): </a:t>
            </a:r>
            <a:r>
              <a:rPr lang="en-US" sz="2400" b="0" i="0" u="none" strike="noStrike" baseline="0" dirty="0">
                <a:solidFill>
                  <a:srgbClr val="000000"/>
                </a:solidFill>
                <a:latin typeface="Calibri" panose="020F0502020204030204" pitchFamily="34" charset="0"/>
              </a:rPr>
              <a:t>Interaction of radiation with matter - Absorption, spontaneous emission and stimulated emission - Characteristics of laser light - Expression for the energy density of electromagnetic radiation – Requisite conditions for production of a laser beam—Helium-Neon laser—Semiconductor laser—Applications of lasers—Lidar—laser isotope separation—laser fusion 	</a:t>
            </a:r>
          </a:p>
        </p:txBody>
      </p:sp>
      <p:sp>
        <p:nvSpPr>
          <p:cNvPr id="5" name="TextBox 4">
            <a:extLst>
              <a:ext uri="{FF2B5EF4-FFF2-40B4-BE49-F238E27FC236}">
                <a16:creationId xmlns:a16="http://schemas.microsoft.com/office/drawing/2014/main" id="{B74D16B3-859C-B70B-E6A8-AA73DD72DDA0}"/>
              </a:ext>
            </a:extLst>
          </p:cNvPr>
          <p:cNvSpPr txBox="1"/>
          <p:nvPr/>
        </p:nvSpPr>
        <p:spPr>
          <a:xfrm>
            <a:off x="10335492" y="4708035"/>
            <a:ext cx="1126836" cy="369332"/>
          </a:xfrm>
          <a:prstGeom prst="rect">
            <a:avLst/>
          </a:prstGeom>
          <a:noFill/>
        </p:spPr>
        <p:txBody>
          <a:bodyPr wrap="square">
            <a:spAutoFit/>
          </a:bodyPr>
          <a:lstStyle/>
          <a:p>
            <a:r>
              <a:rPr lang="en-IN" b="1" dirty="0">
                <a:hlinkClick r:id="rId2" action="ppaction://hlinkfile"/>
              </a:rPr>
              <a:t>Syllabus</a:t>
            </a:r>
            <a:endParaRPr lang="en-IN" b="1" dirty="0"/>
          </a:p>
        </p:txBody>
      </p:sp>
    </p:spTree>
    <p:extLst>
      <p:ext uri="{BB962C8B-B14F-4D97-AF65-F5344CB8AC3E}">
        <p14:creationId xmlns:p14="http://schemas.microsoft.com/office/powerpoint/2010/main" val="11866136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BE219-15E6-8E9B-7386-08FEA6C55A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EDEEBC-47F2-E077-B677-08A208264D2B}"/>
              </a:ext>
            </a:extLst>
          </p:cNvPr>
          <p:cNvSpPr>
            <a:spLocks noGrp="1"/>
          </p:cNvSpPr>
          <p:nvPr>
            <p:ph type="title"/>
          </p:nvPr>
        </p:nvSpPr>
        <p:spPr>
          <a:xfrm>
            <a:off x="838201" y="-92075"/>
            <a:ext cx="8264703" cy="1135903"/>
          </a:xfrm>
        </p:spPr>
        <p:txBody>
          <a:bodyPr>
            <a:noAutofit/>
          </a:bodyPr>
          <a:lstStyle/>
          <a:p>
            <a:r>
              <a:rPr lang="en-IN" sz="3200" b="1" i="0" u="none" strike="noStrike" baseline="0" dirty="0">
                <a:solidFill>
                  <a:srgbClr val="0000FF"/>
                </a:solidFill>
                <a:latin typeface="Calibri" panose="020F0502020204030204" pitchFamily="34" charset="0"/>
              </a:rPr>
              <a:t>Stimulated Emission</a:t>
            </a:r>
            <a:endParaRPr lang="en-IN" sz="3200" b="1" dirty="0">
              <a:latin typeface="+mn-lt"/>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3586A335-6DB0-CCC1-1095-9BE1BA5A75C2}"/>
                  </a:ext>
                </a:extLst>
              </p:cNvPr>
              <p:cNvSpPr txBox="1">
                <a:spLocks/>
              </p:cNvSpPr>
              <p:nvPr/>
            </p:nvSpPr>
            <p:spPr>
              <a:xfrm>
                <a:off x="405029" y="1416020"/>
                <a:ext cx="7991763" cy="4608512"/>
              </a:xfrm>
              <a:prstGeom prst="rect">
                <a:avLst/>
              </a:prstGeom>
            </p:spPr>
            <p:txBody>
              <a:bodyPr anchor="ct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2200" dirty="0">
                    <a:solidFill>
                      <a:schemeClr val="tx1"/>
                    </a:solidFill>
                  </a:rPr>
                  <a:t>When a photon of right frequency is allowed to incident on the atom in the excited state, the atom is forced to come back to the ground state (</a:t>
                </a:r>
                <a:r>
                  <a:rPr lang="en-US" sz="2200" i="1" dirty="0">
                    <a:solidFill>
                      <a:schemeClr val="tx1"/>
                    </a:solidFill>
                  </a:rPr>
                  <a:t>E</a:t>
                </a:r>
                <a:r>
                  <a:rPr lang="en-US" sz="2200" i="1" baseline="-25000" dirty="0">
                    <a:solidFill>
                      <a:schemeClr val="tx1"/>
                    </a:solidFill>
                  </a:rPr>
                  <a:t>1</a:t>
                </a:r>
                <a:r>
                  <a:rPr lang="en-US" sz="2200" dirty="0">
                    <a:solidFill>
                      <a:schemeClr val="tx1"/>
                    </a:solidFill>
                  </a:rPr>
                  <a:t>) by emitting photon of same energy and frequency.  </a:t>
                </a:r>
                <a:endParaRPr lang="en-IN" sz="2200" dirty="0">
                  <a:solidFill>
                    <a:schemeClr val="tx1"/>
                  </a:solidFill>
                </a:endParaRPr>
              </a:p>
              <a:p>
                <a:pPr/>
                <a14:m>
                  <m:oMathPara xmlns:m="http://schemas.openxmlformats.org/officeDocument/2006/math">
                    <m:oMathParaPr>
                      <m:jc m:val="centerGroup"/>
                    </m:oMathParaPr>
                    <m:oMath xmlns:m="http://schemas.openxmlformats.org/officeDocument/2006/math">
                      <m:sSup>
                        <m:sSupPr>
                          <m:ctrlPr>
                            <a:rPr lang="en-IN" sz="2200" b="1" i="1">
                              <a:solidFill>
                                <a:schemeClr val="tx1"/>
                              </a:solidFill>
                              <a:latin typeface="Cambria Math" panose="02040503050406030204" pitchFamily="18" charset="0"/>
                            </a:rPr>
                          </m:ctrlPr>
                        </m:sSupPr>
                        <m:e>
                          <m:r>
                            <a:rPr lang="en-US" sz="2200" b="1" i="1">
                              <a:solidFill>
                                <a:schemeClr val="tx1"/>
                              </a:solidFill>
                              <a:latin typeface="Cambria Math" panose="02040503050406030204" pitchFamily="18" charset="0"/>
                            </a:rPr>
                            <m:t>𝑨</m:t>
                          </m:r>
                        </m:e>
                        <m:sup>
                          <m:r>
                            <a:rPr lang="en-US" sz="2200" b="1" i="1">
                              <a:solidFill>
                                <a:schemeClr val="tx1"/>
                              </a:solidFill>
                              <a:latin typeface="Cambria Math" panose="02040503050406030204" pitchFamily="18" charset="0"/>
                            </a:rPr>
                            <m:t>∗</m:t>
                          </m:r>
                        </m:sup>
                      </m:sSup>
                      <m:r>
                        <a:rPr lang="en-US" sz="2200" b="1" i="1">
                          <a:solidFill>
                            <a:schemeClr val="tx1"/>
                          </a:solidFill>
                          <a:latin typeface="Cambria Math" panose="02040503050406030204" pitchFamily="18" charset="0"/>
                        </a:rPr>
                        <m:t>→</m:t>
                      </m:r>
                      <m:r>
                        <a:rPr lang="en-US" sz="2200" b="1" i="1">
                          <a:solidFill>
                            <a:schemeClr val="tx1"/>
                          </a:solidFill>
                          <a:latin typeface="Cambria Math" panose="02040503050406030204" pitchFamily="18" charset="0"/>
                        </a:rPr>
                        <m:t>𝑨</m:t>
                      </m:r>
                      <m:r>
                        <a:rPr lang="en-US" sz="2200" b="1" i="1">
                          <a:solidFill>
                            <a:schemeClr val="tx1"/>
                          </a:solidFill>
                          <a:latin typeface="Cambria Math" panose="02040503050406030204" pitchFamily="18" charset="0"/>
                        </a:rPr>
                        <m:t>+</m:t>
                      </m:r>
                      <m:r>
                        <a:rPr lang="en-US" sz="2200" b="1" i="1">
                          <a:solidFill>
                            <a:schemeClr val="tx1"/>
                          </a:solidFill>
                          <a:latin typeface="Cambria Math" panose="02040503050406030204" pitchFamily="18" charset="0"/>
                        </a:rPr>
                        <m:t>𝟐</m:t>
                      </m:r>
                      <m:r>
                        <a:rPr lang="en-US" sz="2200" b="1" i="1">
                          <a:solidFill>
                            <a:schemeClr val="tx1"/>
                          </a:solidFill>
                          <a:latin typeface="Cambria Math" panose="02040503050406030204" pitchFamily="18" charset="0"/>
                        </a:rPr>
                        <m:t>𝒉</m:t>
                      </m:r>
                      <m:r>
                        <a:rPr lang="en-US" sz="2200" b="1" i="1">
                          <a:solidFill>
                            <a:schemeClr val="tx1"/>
                          </a:solidFill>
                          <a:latin typeface="Cambria Math" panose="02040503050406030204" pitchFamily="18" charset="0"/>
                        </a:rPr>
                        <m:t>𝝂</m:t>
                      </m:r>
                    </m:oMath>
                  </m:oMathPara>
                </a14:m>
                <a:endParaRPr lang="en-IN" sz="2200" dirty="0">
                  <a:solidFill>
                    <a:schemeClr val="tx1"/>
                  </a:solidFill>
                </a:endParaRPr>
              </a:p>
              <a:p>
                <a:r>
                  <a:rPr lang="en-US" sz="2200" dirty="0">
                    <a:solidFill>
                      <a:schemeClr val="tx1"/>
                    </a:solidFill>
                  </a:rPr>
                  <a:t>The rate of stimulated emission depends on the density of atoms (</a:t>
                </a:r>
                <a:r>
                  <a:rPr lang="en-US" sz="2200" i="1" dirty="0">
                    <a:solidFill>
                      <a:schemeClr val="tx1"/>
                    </a:solidFill>
                  </a:rPr>
                  <a:t>N</a:t>
                </a:r>
                <a:r>
                  <a:rPr lang="en-US" sz="2200" i="1" baseline="-25000" dirty="0">
                    <a:solidFill>
                      <a:schemeClr val="tx1"/>
                    </a:solidFill>
                  </a:rPr>
                  <a:t>2</a:t>
                </a:r>
                <a:r>
                  <a:rPr lang="en-US" sz="2200" dirty="0">
                    <a:solidFill>
                      <a:schemeClr val="tx1"/>
                    </a:solidFill>
                  </a:rPr>
                  <a:t>) in the excited state (</a:t>
                </a:r>
                <a:r>
                  <a:rPr lang="en-US" sz="2200" i="1" dirty="0">
                    <a:solidFill>
                      <a:schemeClr val="tx1"/>
                    </a:solidFill>
                  </a:rPr>
                  <a:t>E</a:t>
                </a:r>
                <a:r>
                  <a:rPr lang="en-US" sz="2200" i="1" baseline="-25000" dirty="0">
                    <a:solidFill>
                      <a:schemeClr val="tx1"/>
                    </a:solidFill>
                  </a:rPr>
                  <a:t>2</a:t>
                </a:r>
                <a:r>
                  <a:rPr lang="en-US" sz="2200" dirty="0">
                    <a:solidFill>
                      <a:schemeClr val="tx1"/>
                    </a:solidFill>
                  </a:rPr>
                  <a:t>) and the photon density, </a:t>
                </a:r>
                <a14:m>
                  <m:oMath xmlns:m="http://schemas.openxmlformats.org/officeDocument/2006/math">
                    <m:sSub>
                      <m:sSubPr>
                        <m:ctrlPr>
                          <a:rPr lang="en-IN"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rPr>
                          <m:t>𝑈</m:t>
                        </m:r>
                      </m:e>
                      <m:sub>
                        <m:r>
                          <a:rPr lang="en-US" sz="2200" i="1">
                            <a:solidFill>
                              <a:schemeClr val="tx1"/>
                            </a:solidFill>
                            <a:latin typeface="Cambria Math" panose="02040503050406030204" pitchFamily="18" charset="0"/>
                          </a:rPr>
                          <m:t>𝜈</m:t>
                        </m:r>
                      </m:sub>
                    </m:sSub>
                  </m:oMath>
                </a14:m>
                <a:endParaRPr lang="en-IN" sz="2200" dirty="0">
                  <a:solidFill>
                    <a:schemeClr val="tx1"/>
                  </a:solidFill>
                </a:endParaRPr>
              </a:p>
              <a:p>
                <a14:m>
                  <m:oMath xmlns:m="http://schemas.openxmlformats.org/officeDocument/2006/math">
                    <m:sSub>
                      <m:sSubPr>
                        <m:ctrlPr>
                          <a:rPr lang="en-IN" sz="2200" i="1">
                            <a:solidFill>
                              <a:schemeClr val="tx1"/>
                            </a:solidFill>
                            <a:latin typeface="Cambria Math" panose="02040503050406030204" pitchFamily="18" charset="0"/>
                          </a:rPr>
                        </m:ctrlPr>
                      </m:sSubPr>
                      <m:e>
                        <m:sSup>
                          <m:sSupPr>
                            <m:ctrlPr>
                              <a:rPr lang="en-IN" sz="2200" i="1">
                                <a:solidFill>
                                  <a:schemeClr val="tx1"/>
                                </a:solidFill>
                                <a:latin typeface="Cambria Math" panose="02040503050406030204" pitchFamily="18" charset="0"/>
                              </a:rPr>
                            </m:ctrlPr>
                          </m:sSupPr>
                          <m:e>
                            <m:r>
                              <a:rPr lang="en-US" sz="2200" i="1">
                                <a:solidFill>
                                  <a:schemeClr val="tx1"/>
                                </a:solidFill>
                                <a:latin typeface="Cambria Math" panose="02040503050406030204" pitchFamily="18" charset="0"/>
                              </a:rPr>
                              <m:t>𝑅</m:t>
                            </m:r>
                          </m:e>
                          <m:sup>
                            <m:r>
                              <a:rPr lang="en-US" sz="2200" i="1">
                                <a:solidFill>
                                  <a:schemeClr val="tx1"/>
                                </a:solidFill>
                                <a:latin typeface="Cambria Math" panose="02040503050406030204" pitchFamily="18" charset="0"/>
                              </a:rPr>
                              <m:t>∗</m:t>
                            </m:r>
                          </m:sup>
                        </m:sSup>
                      </m:e>
                      <m:sub>
                        <m:r>
                          <a:rPr lang="en-US" sz="2200" i="1">
                            <a:solidFill>
                              <a:schemeClr val="tx1"/>
                            </a:solidFill>
                            <a:latin typeface="Cambria Math" panose="02040503050406030204" pitchFamily="18" charset="0"/>
                          </a:rPr>
                          <m:t>21</m:t>
                        </m:r>
                      </m:sub>
                    </m:sSub>
                    <m:r>
                      <a:rPr lang="en-US" sz="2200" i="1">
                        <a:solidFill>
                          <a:schemeClr val="tx1"/>
                        </a:solidFill>
                        <a:latin typeface="Cambria Math" panose="02040503050406030204" pitchFamily="18" charset="0"/>
                      </a:rPr>
                      <m:t> </m:t>
                    </m:r>
                    <m:r>
                      <a:rPr lang="en-US" sz="2200" i="1">
                        <a:solidFill>
                          <a:schemeClr val="tx1"/>
                        </a:solidFill>
                        <a:latin typeface="Cambria Math" panose="02040503050406030204" pitchFamily="18" charset="0"/>
                      </a:rPr>
                      <m:t>𝛼</m:t>
                    </m:r>
                    <m:sSub>
                      <m:sSubPr>
                        <m:ctrlPr>
                          <a:rPr lang="en-IN"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rPr>
                          <m:t> </m:t>
                        </m:r>
                        <m:r>
                          <a:rPr lang="en-US" sz="2200" i="1">
                            <a:solidFill>
                              <a:schemeClr val="tx1"/>
                            </a:solidFill>
                            <a:latin typeface="Cambria Math" panose="02040503050406030204" pitchFamily="18" charset="0"/>
                          </a:rPr>
                          <m:t>𝑁</m:t>
                        </m:r>
                      </m:e>
                      <m:sub>
                        <m:r>
                          <a:rPr lang="en-US" sz="2200" i="1">
                            <a:solidFill>
                              <a:schemeClr val="tx1"/>
                            </a:solidFill>
                            <a:latin typeface="Cambria Math" panose="02040503050406030204" pitchFamily="18" charset="0"/>
                          </a:rPr>
                          <m:t>2</m:t>
                        </m:r>
                      </m:sub>
                    </m:sSub>
                  </m:oMath>
                </a14:m>
                <a:r>
                  <a:rPr lang="en-US" sz="2200" dirty="0">
                    <a:solidFill>
                      <a:schemeClr val="tx1"/>
                    </a:solidFill>
                  </a:rPr>
                  <a:t> and  </a:t>
                </a:r>
                <a14:m>
                  <m:oMath xmlns:m="http://schemas.openxmlformats.org/officeDocument/2006/math">
                    <m:sSub>
                      <m:sSubPr>
                        <m:ctrlPr>
                          <a:rPr lang="en-IN" sz="2200" i="1">
                            <a:solidFill>
                              <a:schemeClr val="tx1"/>
                            </a:solidFill>
                            <a:latin typeface="Cambria Math" panose="02040503050406030204" pitchFamily="18" charset="0"/>
                          </a:rPr>
                        </m:ctrlPr>
                      </m:sSubPr>
                      <m:e>
                        <m:sSup>
                          <m:sSupPr>
                            <m:ctrlPr>
                              <a:rPr lang="en-IN" sz="2200" i="1">
                                <a:solidFill>
                                  <a:schemeClr val="tx1"/>
                                </a:solidFill>
                                <a:latin typeface="Cambria Math" panose="02040503050406030204" pitchFamily="18" charset="0"/>
                              </a:rPr>
                            </m:ctrlPr>
                          </m:sSupPr>
                          <m:e>
                            <m:r>
                              <a:rPr lang="en-US" sz="2200" i="1">
                                <a:solidFill>
                                  <a:schemeClr val="tx1"/>
                                </a:solidFill>
                                <a:latin typeface="Cambria Math" panose="02040503050406030204" pitchFamily="18" charset="0"/>
                              </a:rPr>
                              <m:t>𝑅</m:t>
                            </m:r>
                          </m:e>
                          <m:sup>
                            <m:r>
                              <a:rPr lang="en-US" sz="2200" i="1">
                                <a:solidFill>
                                  <a:schemeClr val="tx1"/>
                                </a:solidFill>
                                <a:latin typeface="Cambria Math" panose="02040503050406030204" pitchFamily="18" charset="0"/>
                              </a:rPr>
                              <m:t>∗</m:t>
                            </m:r>
                          </m:sup>
                        </m:sSup>
                      </m:e>
                      <m:sub>
                        <m:r>
                          <a:rPr lang="en-US" sz="2200" i="1">
                            <a:solidFill>
                              <a:schemeClr val="tx1"/>
                            </a:solidFill>
                            <a:latin typeface="Cambria Math" panose="02040503050406030204" pitchFamily="18" charset="0"/>
                          </a:rPr>
                          <m:t>21</m:t>
                        </m:r>
                      </m:sub>
                    </m:sSub>
                    <m:r>
                      <a:rPr lang="en-US" sz="2200" i="1">
                        <a:solidFill>
                          <a:schemeClr val="tx1"/>
                        </a:solidFill>
                        <a:latin typeface="Cambria Math" panose="02040503050406030204" pitchFamily="18" charset="0"/>
                      </a:rPr>
                      <m:t> </m:t>
                    </m:r>
                    <m:r>
                      <a:rPr lang="en-US" sz="2200" i="1">
                        <a:solidFill>
                          <a:schemeClr val="tx1"/>
                        </a:solidFill>
                        <a:latin typeface="Cambria Math" panose="02040503050406030204" pitchFamily="18" charset="0"/>
                      </a:rPr>
                      <m:t>𝛼</m:t>
                    </m:r>
                    <m:r>
                      <a:rPr lang="en-US" sz="2200" i="1">
                        <a:solidFill>
                          <a:schemeClr val="tx1"/>
                        </a:solidFill>
                        <a:latin typeface="Cambria Math" panose="02040503050406030204" pitchFamily="18" charset="0"/>
                      </a:rPr>
                      <m:t> </m:t>
                    </m:r>
                    <m:sSub>
                      <m:sSubPr>
                        <m:ctrlPr>
                          <a:rPr lang="en-IN" sz="2200" i="1">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rPr>
                          <m:t>𝑈</m:t>
                        </m:r>
                      </m:e>
                      <m:sub>
                        <m:r>
                          <a:rPr lang="en-US" sz="2200" i="1">
                            <a:solidFill>
                              <a:schemeClr val="tx1"/>
                            </a:solidFill>
                            <a:latin typeface="Cambria Math" panose="02040503050406030204" pitchFamily="18" charset="0"/>
                          </a:rPr>
                          <m:t>𝜈</m:t>
                        </m:r>
                      </m:sub>
                    </m:sSub>
                  </m:oMath>
                </a14:m>
                <a:endParaRPr lang="en-IN" sz="2200" dirty="0">
                  <a:solidFill>
                    <a:schemeClr val="tx1"/>
                  </a:solidFill>
                </a:endParaRPr>
              </a:p>
              <a:p>
                <a:pPr marL="914400">
                  <a:lnSpc>
                    <a:spcPct val="115000"/>
                  </a:lnSpc>
                  <a:spcAft>
                    <a:spcPts val="800"/>
                  </a:spcAft>
                </a:pPr>
                <a14:m>
                  <m:oMath xmlns:m="http://schemas.openxmlformats.org/officeDocument/2006/math">
                    <m:sSub>
                      <m:sSubPr>
                        <m:ctrlPr>
                          <a:rPr lang="en-IN" sz="2200" i="1" smtClean="0">
                            <a:solidFill>
                              <a:schemeClr val="tx1"/>
                            </a:solidFill>
                            <a:effectLst/>
                            <a:latin typeface="Cambria Math" panose="02040503050406030204" pitchFamily="18" charset="0"/>
                            <a:ea typeface="Calibri" panose="020F0502020204030204" pitchFamily="34" charset="0"/>
                            <a:cs typeface="Calibri" panose="020F0502020204030204" pitchFamily="34" charset="0"/>
                          </a:rPr>
                        </m:ctrlPr>
                      </m:sSubPr>
                      <m:e>
                        <m:sSup>
                          <m:sSupPr>
                            <m:ctrlPr>
                              <a:rPr lang="en-IN" sz="22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ctrlPr>
                          </m:sSupPr>
                          <m:e>
                            <m:r>
                              <a:rPr lang="en-US" sz="22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𝑅</m:t>
                            </m:r>
                          </m:e>
                          <m:sup>
                            <m:r>
                              <a:rPr lang="en-US" sz="22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m:t>
                            </m:r>
                          </m:sup>
                        </m:sSup>
                      </m:e>
                      <m:sub>
                        <m:r>
                          <a:rPr lang="en-US" sz="22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21</m:t>
                        </m:r>
                      </m:sub>
                    </m:sSub>
                    <m:r>
                      <a:rPr lang="en-US" sz="22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 </m:t>
                    </m:r>
                    <m:r>
                      <a:rPr lang="en-US" sz="22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𝛼</m:t>
                    </m:r>
                    <m:sSub>
                      <m:sSubPr>
                        <m:ctrlPr>
                          <a:rPr lang="en-IN" sz="22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ctrlPr>
                      </m:sSubPr>
                      <m:e>
                        <m:r>
                          <a:rPr lang="en-US" sz="22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 </m:t>
                        </m:r>
                        <m:r>
                          <a:rPr lang="en-US" sz="22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𝑁</m:t>
                        </m:r>
                      </m:e>
                      <m:sub>
                        <m:r>
                          <a:rPr lang="en-US" sz="22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2</m:t>
                        </m:r>
                      </m:sub>
                    </m:sSub>
                  </m:oMath>
                </a14:m>
                <a:r>
                  <a:rPr lang="en-US" sz="2200" dirty="0">
                    <a:solidFill>
                      <a:schemeClr val="tx1"/>
                    </a:solidFill>
                    <a:effectLst/>
                    <a:ea typeface="Times New Roman" panose="02020603050405020304" pitchFamily="18" charset="0"/>
                    <a:cs typeface="Calibri" panose="020F0502020204030204" pitchFamily="34" charset="0"/>
                  </a:rPr>
                  <a:t> and  </a:t>
                </a:r>
                <a14:m>
                  <m:oMath xmlns:m="http://schemas.openxmlformats.org/officeDocument/2006/math">
                    <m:sSub>
                      <m:sSubPr>
                        <m:ctrlPr>
                          <a:rPr lang="en-IN" sz="22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ctrlPr>
                      </m:sSubPr>
                      <m:e>
                        <m:sSup>
                          <m:sSupPr>
                            <m:ctrlPr>
                              <a:rPr lang="en-IN" sz="22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ctrlPr>
                          </m:sSupPr>
                          <m:e>
                            <m:r>
                              <a:rPr lang="en-US" sz="22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𝑅</m:t>
                            </m:r>
                          </m:e>
                          <m:sup>
                            <m:r>
                              <a:rPr lang="en-US" sz="22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m:t>
                            </m:r>
                          </m:sup>
                        </m:sSup>
                      </m:e>
                      <m:sub>
                        <m:r>
                          <a:rPr lang="en-US" sz="22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21</m:t>
                        </m:r>
                      </m:sub>
                    </m:sSub>
                    <m:r>
                      <a:rPr lang="en-US" sz="22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 </m:t>
                    </m:r>
                    <m:r>
                      <a:rPr lang="en-US" sz="22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𝛼</m:t>
                    </m:r>
                    <m:r>
                      <a:rPr lang="en-US" sz="22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 </m:t>
                    </m:r>
                    <m:sSub>
                      <m:sSubPr>
                        <m:ctrlPr>
                          <a:rPr lang="en-IN" sz="22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ctrlPr>
                      </m:sSubPr>
                      <m:e>
                        <m:r>
                          <a:rPr lang="en-US" sz="22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𝑈</m:t>
                        </m:r>
                      </m:e>
                      <m:sub>
                        <m:r>
                          <a:rPr lang="en-US" sz="22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𝜈</m:t>
                        </m:r>
                      </m:sub>
                    </m:sSub>
                  </m:oMath>
                </a14:m>
                <a:endParaRPr lang="en-IN" sz="2200" dirty="0">
                  <a:solidFill>
                    <a:schemeClr val="tx1"/>
                  </a:solidFill>
                  <a:effectLst/>
                  <a:ea typeface="Calibri" panose="020F0502020204030204" pitchFamily="34" charset="0"/>
                  <a:cs typeface="Tunga" panose="020B0502040204020203" pitchFamily="34" charset="0"/>
                </a:endParaRPr>
              </a:p>
              <a:p>
                <a:pPr marL="914400">
                  <a:lnSpc>
                    <a:spcPct val="115000"/>
                  </a:lnSpc>
                  <a:spcAft>
                    <a:spcPts val="800"/>
                  </a:spcAft>
                </a:pPr>
                <a14:m>
                  <m:oMathPara xmlns:m="http://schemas.openxmlformats.org/officeDocument/2006/math">
                    <m:oMathParaPr>
                      <m:jc m:val="centerGroup"/>
                    </m:oMathParaPr>
                    <m:oMath xmlns:m="http://schemas.openxmlformats.org/officeDocument/2006/math">
                      <m:sSub>
                        <m:sSubPr>
                          <m:ctrlPr>
                            <a:rPr lang="en-IN" sz="22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ctrlPr>
                        </m:sSubPr>
                        <m:e>
                          <m:sSup>
                            <m:sSupPr>
                              <m:ctrlPr>
                                <a:rPr lang="en-IN" sz="22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ctrlPr>
                            </m:sSupPr>
                            <m:e>
                              <m:r>
                                <a:rPr lang="en-US" sz="22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𝑅</m:t>
                              </m:r>
                            </m:e>
                            <m:sup>
                              <m:r>
                                <a:rPr lang="en-US" sz="22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m:t>
                              </m:r>
                            </m:sup>
                          </m:sSup>
                        </m:e>
                        <m:sub>
                          <m:r>
                            <a:rPr lang="en-US" sz="22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21</m:t>
                          </m:r>
                        </m:sub>
                      </m:sSub>
                      <m:r>
                        <a:rPr lang="en-US" sz="22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 </m:t>
                      </m:r>
                      <m:r>
                        <a:rPr lang="en-US" sz="22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𝛼</m:t>
                      </m:r>
                      <m:sSub>
                        <m:sSubPr>
                          <m:ctrlPr>
                            <a:rPr lang="en-IN" sz="22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ctrlPr>
                        </m:sSubPr>
                        <m:e>
                          <m:r>
                            <a:rPr lang="en-US" sz="22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 </m:t>
                          </m:r>
                          <m:r>
                            <a:rPr lang="en-US" sz="22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𝑁</m:t>
                          </m:r>
                        </m:e>
                        <m:sub>
                          <m:r>
                            <a:rPr lang="en-US" sz="22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2</m:t>
                          </m:r>
                        </m:sub>
                      </m:sSub>
                      <m:sSub>
                        <m:sSubPr>
                          <m:ctrlPr>
                            <a:rPr lang="en-IN" sz="22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ctrlPr>
                        </m:sSubPr>
                        <m:e>
                          <m:r>
                            <a:rPr lang="en-US" sz="22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𝑈</m:t>
                          </m:r>
                        </m:e>
                        <m:sub>
                          <m:r>
                            <a:rPr lang="en-US" sz="22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𝜈</m:t>
                          </m:r>
                        </m:sub>
                      </m:sSub>
                    </m:oMath>
                  </m:oMathPara>
                </a14:m>
                <a:endParaRPr lang="en-IN" sz="2200" dirty="0">
                  <a:solidFill>
                    <a:schemeClr val="tx1"/>
                  </a:solidFill>
                  <a:effectLst/>
                  <a:ea typeface="Calibri" panose="020F0502020204030204" pitchFamily="34" charset="0"/>
                  <a:cs typeface="Tunga" panose="020B0502040204020203" pitchFamily="34" charset="0"/>
                </a:endParaRPr>
              </a:p>
              <a:p>
                <a:pPr marL="914400">
                  <a:lnSpc>
                    <a:spcPct val="115000"/>
                  </a:lnSpc>
                  <a:spcAft>
                    <a:spcPts val="800"/>
                  </a:spcAft>
                </a:pPr>
                <a14:m>
                  <m:oMathPara xmlns:m="http://schemas.openxmlformats.org/officeDocument/2006/math">
                    <m:oMathParaPr>
                      <m:jc m:val="centerGroup"/>
                    </m:oMathParaPr>
                    <m:oMath xmlns:m="http://schemas.openxmlformats.org/officeDocument/2006/math">
                      <m:sSub>
                        <m:sSubPr>
                          <m:ctrlPr>
                            <a:rPr lang="en-IN" sz="22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ctrlPr>
                        </m:sSubPr>
                        <m:e>
                          <m:sSup>
                            <m:sSupPr>
                              <m:ctrlPr>
                                <a:rPr lang="en-IN" sz="22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ctrlPr>
                            </m:sSupPr>
                            <m:e>
                              <m:r>
                                <a:rPr lang="en-US" sz="22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𝑅</m:t>
                              </m:r>
                            </m:e>
                            <m:sup>
                              <m:r>
                                <a:rPr lang="en-US" sz="22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m:t>
                              </m:r>
                            </m:sup>
                          </m:sSup>
                        </m:e>
                        <m:sub>
                          <m:r>
                            <a:rPr lang="en-US" sz="22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12</m:t>
                          </m:r>
                        </m:sub>
                      </m:sSub>
                      <m:r>
                        <a:rPr lang="en-US" sz="22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m:t>
                      </m:r>
                      <m:sSub>
                        <m:sSubPr>
                          <m:ctrlPr>
                            <a:rPr lang="en-IN" sz="2200" i="1">
                              <a:solidFill>
                                <a:schemeClr val="tx1"/>
                              </a:solidFill>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2200" i="1">
                              <a:solidFill>
                                <a:schemeClr val="tx1"/>
                              </a:solidFill>
                              <a:effectLst/>
                              <a:latin typeface="Cambria Math" panose="02040503050406030204" pitchFamily="18" charset="0"/>
                              <a:ea typeface="Times New Roman" panose="02020603050405020304" pitchFamily="18" charset="0"/>
                              <a:cs typeface="Calibri" panose="020F0502020204030204" pitchFamily="34" charset="0"/>
                            </a:rPr>
                            <m:t>𝐵</m:t>
                          </m:r>
                        </m:e>
                        <m:sub>
                          <m:r>
                            <a:rPr lang="en-US" sz="2200" i="1">
                              <a:solidFill>
                                <a:schemeClr val="tx1"/>
                              </a:solidFill>
                              <a:effectLst/>
                              <a:latin typeface="Cambria Math" panose="02040503050406030204" pitchFamily="18" charset="0"/>
                              <a:ea typeface="Times New Roman" panose="02020603050405020304" pitchFamily="18" charset="0"/>
                              <a:cs typeface="Calibri" panose="020F0502020204030204" pitchFamily="34" charset="0"/>
                            </a:rPr>
                            <m:t>21</m:t>
                          </m:r>
                        </m:sub>
                      </m:sSub>
                      <m:sSub>
                        <m:sSubPr>
                          <m:ctrlPr>
                            <a:rPr lang="en-IN" sz="22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ctrlPr>
                        </m:sSubPr>
                        <m:e>
                          <m:r>
                            <a:rPr lang="en-US" sz="22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 </m:t>
                          </m:r>
                          <m:r>
                            <a:rPr lang="en-US" sz="22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𝑁</m:t>
                          </m:r>
                        </m:e>
                        <m:sub>
                          <m:r>
                            <a:rPr lang="en-US" sz="22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2</m:t>
                          </m:r>
                        </m:sub>
                      </m:sSub>
                      <m:sSub>
                        <m:sSubPr>
                          <m:ctrlPr>
                            <a:rPr lang="en-IN" sz="22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ctrlPr>
                        </m:sSubPr>
                        <m:e>
                          <m:r>
                            <a:rPr lang="en-US" sz="22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𝑈</m:t>
                          </m:r>
                        </m:e>
                        <m:sub>
                          <m:r>
                            <a:rPr lang="en-US" sz="22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𝜈</m:t>
                          </m:r>
                        </m:sub>
                      </m:sSub>
                    </m:oMath>
                  </m:oMathPara>
                </a14:m>
                <a:endParaRPr lang="en-IN" sz="2200" dirty="0">
                  <a:solidFill>
                    <a:schemeClr val="tx1"/>
                  </a:solidFill>
                  <a:effectLst/>
                  <a:ea typeface="Calibri" panose="020F0502020204030204" pitchFamily="34" charset="0"/>
                  <a:cs typeface="Tunga" panose="020B0502040204020203" pitchFamily="34" charset="0"/>
                </a:endParaRPr>
              </a:p>
              <a:p>
                <a:pPr>
                  <a:lnSpc>
                    <a:spcPct val="115000"/>
                  </a:lnSpc>
                  <a:spcBef>
                    <a:spcPts val="600"/>
                  </a:spcBef>
                  <a:spcAft>
                    <a:spcPts val="600"/>
                  </a:spcAft>
                </a:pPr>
                <a:r>
                  <a:rPr lang="en-US" sz="2200" dirty="0">
                    <a:solidFill>
                      <a:schemeClr val="tx1"/>
                    </a:solidFill>
                    <a:effectLst/>
                    <a:ea typeface="Times New Roman" panose="02020603050405020304" pitchFamily="18" charset="0"/>
                    <a:cs typeface="Calibri" panose="020F0502020204030204" pitchFamily="34" charset="0"/>
                  </a:rPr>
                  <a:t>Where, </a:t>
                </a:r>
                <a:r>
                  <a:rPr lang="en-US" sz="2200" b="1" i="1" dirty="0">
                    <a:solidFill>
                      <a:schemeClr val="tx1"/>
                    </a:solidFill>
                    <a:effectLst/>
                    <a:ea typeface="Times New Roman" panose="02020603050405020304" pitchFamily="18" charset="0"/>
                    <a:cs typeface="Calibri" panose="020F0502020204030204" pitchFamily="34" charset="0"/>
                  </a:rPr>
                  <a:t>N</a:t>
                </a:r>
                <a:r>
                  <a:rPr lang="en-US" sz="2200" b="1" i="1" baseline="-25000" dirty="0">
                    <a:solidFill>
                      <a:schemeClr val="tx1"/>
                    </a:solidFill>
                    <a:effectLst/>
                    <a:ea typeface="Times New Roman" panose="02020603050405020304" pitchFamily="18" charset="0"/>
                    <a:cs typeface="Calibri" panose="020F0502020204030204" pitchFamily="34" charset="0"/>
                  </a:rPr>
                  <a:t>2</a:t>
                </a:r>
                <a:r>
                  <a:rPr lang="en-US" sz="2200" baseline="-25000" dirty="0">
                    <a:solidFill>
                      <a:schemeClr val="tx1"/>
                    </a:solidFill>
                    <a:effectLst/>
                    <a:ea typeface="Times New Roman" panose="02020603050405020304" pitchFamily="18" charset="0"/>
                    <a:cs typeface="Calibri" panose="020F0502020204030204" pitchFamily="34" charset="0"/>
                  </a:rPr>
                  <a:t> </a:t>
                </a:r>
                <a:r>
                  <a:rPr lang="en-US" sz="2200" dirty="0">
                    <a:solidFill>
                      <a:schemeClr val="tx1"/>
                    </a:solidFill>
                    <a:effectLst/>
                    <a:ea typeface="Times New Roman" panose="02020603050405020304" pitchFamily="18" charset="0"/>
                    <a:cs typeface="Calibri" panose="020F0502020204030204" pitchFamily="34" charset="0"/>
                  </a:rPr>
                  <a:t>is density of atoms in energy level</a:t>
                </a:r>
                <a:br>
                  <a:rPr lang="en-US" sz="2200" dirty="0">
                    <a:solidFill>
                      <a:schemeClr val="tx1"/>
                    </a:solidFill>
                    <a:effectLst/>
                    <a:ea typeface="Times New Roman" panose="02020603050405020304" pitchFamily="18" charset="0"/>
                    <a:cs typeface="Calibri" panose="020F0502020204030204" pitchFamily="34" charset="0"/>
                  </a:rPr>
                </a:br>
                <a:r>
                  <a:rPr lang="en-US" sz="2200" dirty="0">
                    <a:solidFill>
                      <a:schemeClr val="tx1"/>
                    </a:solidFill>
                    <a:effectLst/>
                    <a:ea typeface="Times New Roman" panose="02020603050405020304" pitchFamily="18" charset="0"/>
                    <a:cs typeface="Calibri" panose="020F0502020204030204" pitchFamily="34" charset="0"/>
                  </a:rPr>
                  <a:t> </a:t>
                </a:r>
                <a:r>
                  <a:rPr lang="en-US" sz="2200" b="1" i="1" dirty="0">
                    <a:solidFill>
                      <a:schemeClr val="tx1"/>
                    </a:solidFill>
                    <a:effectLst/>
                    <a:ea typeface="Times New Roman" panose="02020603050405020304" pitchFamily="18" charset="0"/>
                    <a:cs typeface="Calibri" panose="020F0502020204030204" pitchFamily="34" charset="0"/>
                  </a:rPr>
                  <a:t>E</a:t>
                </a:r>
                <a:r>
                  <a:rPr lang="en-US" sz="2200" b="1" i="1" baseline="-25000" dirty="0">
                    <a:solidFill>
                      <a:schemeClr val="tx1"/>
                    </a:solidFill>
                    <a:effectLst/>
                    <a:ea typeface="Times New Roman" panose="02020603050405020304" pitchFamily="18" charset="0"/>
                    <a:cs typeface="Calibri" panose="020F0502020204030204" pitchFamily="34" charset="0"/>
                  </a:rPr>
                  <a:t>2</a:t>
                </a:r>
                <a:r>
                  <a:rPr lang="en-US" sz="2200" dirty="0">
                    <a:solidFill>
                      <a:schemeClr val="tx1"/>
                    </a:solidFill>
                    <a:effectLst/>
                    <a:ea typeface="Times New Roman" panose="02020603050405020304" pitchFamily="18" charset="0"/>
                    <a:cs typeface="Calibri" panose="020F0502020204030204" pitchFamily="34" charset="0"/>
                  </a:rPr>
                  <a:t>, </a:t>
                </a:r>
                <a14:m>
                  <m:oMath xmlns:m="http://schemas.openxmlformats.org/officeDocument/2006/math">
                    <m:sSub>
                      <m:sSubPr>
                        <m:ctrlPr>
                          <a:rPr lang="en-IN" sz="2200" b="1" i="1">
                            <a:solidFill>
                              <a:schemeClr val="tx1"/>
                            </a:solidFill>
                            <a:effectLst/>
                            <a:latin typeface="Cambria Math" panose="02040503050406030204" pitchFamily="18" charset="0"/>
                            <a:ea typeface="Calibri" panose="020F0502020204030204" pitchFamily="34" charset="0"/>
                            <a:cs typeface="Calibri" panose="020F0502020204030204" pitchFamily="34" charset="0"/>
                          </a:rPr>
                        </m:ctrlPr>
                      </m:sSubPr>
                      <m:e>
                        <m:r>
                          <a:rPr lang="en-US" sz="2200" b="1"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𝑼</m:t>
                        </m:r>
                      </m:e>
                      <m:sub>
                        <m:r>
                          <a:rPr lang="en-US" sz="2200" b="1"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𝝂</m:t>
                        </m:r>
                      </m:sub>
                    </m:sSub>
                    <m:r>
                      <a:rPr lang="en-US" sz="22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t> </m:t>
                    </m:r>
                  </m:oMath>
                </a14:m>
                <a:r>
                  <a:rPr lang="en-US" sz="2200" dirty="0">
                    <a:solidFill>
                      <a:schemeClr val="tx1"/>
                    </a:solidFill>
                    <a:effectLst/>
                    <a:ea typeface="Calibri" panose="020F0502020204030204" pitchFamily="34" charset="0"/>
                    <a:cs typeface="Calibri" panose="020F0502020204030204" pitchFamily="34" charset="0"/>
                  </a:rPr>
                  <a:t>is the photon density and </a:t>
                </a:r>
                <a:r>
                  <a:rPr lang="en-US" sz="2200" b="1" i="1" dirty="0">
                    <a:solidFill>
                      <a:schemeClr val="tx1"/>
                    </a:solidFill>
                    <a:effectLst/>
                    <a:ea typeface="Calibri" panose="020F0502020204030204" pitchFamily="34" charset="0"/>
                    <a:cs typeface="Calibri" panose="020F0502020204030204" pitchFamily="34" charset="0"/>
                  </a:rPr>
                  <a:t>B</a:t>
                </a:r>
                <a:r>
                  <a:rPr lang="en-US" sz="2200" b="1" i="1" baseline="-25000" dirty="0">
                    <a:solidFill>
                      <a:schemeClr val="tx1"/>
                    </a:solidFill>
                    <a:effectLst/>
                    <a:ea typeface="Calibri" panose="020F0502020204030204" pitchFamily="34" charset="0"/>
                    <a:cs typeface="Calibri" panose="020F0502020204030204" pitchFamily="34" charset="0"/>
                  </a:rPr>
                  <a:t>21</a:t>
                </a:r>
                <a:r>
                  <a:rPr lang="en-US" sz="2200" dirty="0">
                    <a:solidFill>
                      <a:schemeClr val="tx1"/>
                    </a:solidFill>
                    <a:effectLst/>
                    <a:ea typeface="Calibri" panose="020F0502020204030204" pitchFamily="34" charset="0"/>
                    <a:cs typeface="Calibri" panose="020F0502020204030204" pitchFamily="34" charset="0"/>
                  </a:rPr>
                  <a:t> is the Einstein’s</a:t>
                </a:r>
                <a:br>
                  <a:rPr lang="en-US" sz="2200" dirty="0">
                    <a:solidFill>
                      <a:schemeClr val="tx1"/>
                    </a:solidFill>
                    <a:effectLst/>
                    <a:ea typeface="Calibri" panose="020F0502020204030204" pitchFamily="34" charset="0"/>
                    <a:cs typeface="Calibri" panose="020F0502020204030204" pitchFamily="34" charset="0"/>
                  </a:rPr>
                </a:br>
                <a:r>
                  <a:rPr lang="en-US" sz="2200" dirty="0">
                    <a:solidFill>
                      <a:schemeClr val="tx1"/>
                    </a:solidFill>
                    <a:effectLst/>
                    <a:ea typeface="Calibri" panose="020F0502020204030204" pitchFamily="34" charset="0"/>
                    <a:cs typeface="Calibri" panose="020F0502020204030204" pitchFamily="34" charset="0"/>
                  </a:rPr>
                  <a:t> coefficient for stimulated emission. </a:t>
                </a:r>
                <a:endParaRPr lang="en-IN" sz="2200" dirty="0">
                  <a:solidFill>
                    <a:schemeClr val="tx1"/>
                  </a:solidFill>
                </a:endParaRPr>
              </a:p>
            </p:txBody>
          </p:sp>
        </mc:Choice>
        <mc:Fallback xmlns="">
          <p:sp>
            <p:nvSpPr>
              <p:cNvPr id="4" name="Content Placeholder 2">
                <a:extLst>
                  <a:ext uri="{FF2B5EF4-FFF2-40B4-BE49-F238E27FC236}">
                    <a16:creationId xmlns:a16="http://schemas.microsoft.com/office/drawing/2014/main" id="{3586A335-6DB0-CCC1-1095-9BE1BA5A75C2}"/>
                  </a:ext>
                </a:extLst>
              </p:cNvPr>
              <p:cNvSpPr txBox="1">
                <a:spLocks noRot="1" noChangeAspect="1" noMove="1" noResize="1" noEditPoints="1" noAdjustHandles="1" noChangeArrowheads="1" noChangeShapeType="1" noTextEdit="1"/>
              </p:cNvSpPr>
              <p:nvPr/>
            </p:nvSpPr>
            <p:spPr>
              <a:xfrm>
                <a:off x="405029" y="1416020"/>
                <a:ext cx="7991763" cy="4608512"/>
              </a:xfrm>
              <a:prstGeom prst="rect">
                <a:avLst/>
              </a:prstGeom>
              <a:blipFill>
                <a:blip r:embed="rId2"/>
                <a:stretch>
                  <a:fillRect l="-915" t="-8466" r="-1602" b="-10317"/>
                </a:stretch>
              </a:blipFill>
            </p:spPr>
            <p:txBody>
              <a:bodyPr/>
              <a:lstStyle/>
              <a:p>
                <a:r>
                  <a:rPr lang="en-IN">
                    <a:noFill/>
                  </a:rPr>
                  <a:t> </a:t>
                </a:r>
              </a:p>
            </p:txBody>
          </p:sp>
        </mc:Fallback>
      </mc:AlternateContent>
      <p:pic>
        <p:nvPicPr>
          <p:cNvPr id="6" name="Picture 5">
            <a:extLst>
              <a:ext uri="{FF2B5EF4-FFF2-40B4-BE49-F238E27FC236}">
                <a16:creationId xmlns:a16="http://schemas.microsoft.com/office/drawing/2014/main" id="{19865721-0FDE-08DC-1016-EDDEAA1C8BB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96792" y="4545615"/>
            <a:ext cx="3795208" cy="2029692"/>
          </a:xfrm>
          <a:prstGeom prst="rect">
            <a:avLst/>
          </a:prstGeom>
          <a:noFill/>
          <a:ln>
            <a:noFill/>
          </a:ln>
        </p:spPr>
      </p:pic>
    </p:spTree>
    <p:extLst>
      <p:ext uri="{BB962C8B-B14F-4D97-AF65-F5344CB8AC3E}">
        <p14:creationId xmlns:p14="http://schemas.microsoft.com/office/powerpoint/2010/main" val="3793667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C02D0-137A-EBF6-35CA-251C14E6F3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534AB2-C3E8-F0AF-2EFC-5D112760A3B2}"/>
              </a:ext>
            </a:extLst>
          </p:cNvPr>
          <p:cNvSpPr>
            <a:spLocks noGrp="1"/>
          </p:cNvSpPr>
          <p:nvPr>
            <p:ph type="title"/>
          </p:nvPr>
        </p:nvSpPr>
        <p:spPr>
          <a:xfrm>
            <a:off x="838201" y="-92075"/>
            <a:ext cx="8264703" cy="1135903"/>
          </a:xfrm>
        </p:spPr>
        <p:txBody>
          <a:bodyPr>
            <a:noAutofit/>
          </a:bodyPr>
          <a:lstStyle/>
          <a:p>
            <a:r>
              <a:rPr lang="en-IN" sz="3200" b="1" i="0" u="none" strike="noStrike" baseline="0" dirty="0">
                <a:solidFill>
                  <a:srgbClr val="0000FF"/>
                </a:solidFill>
                <a:latin typeface="Calibri" panose="020F0502020204030204" pitchFamily="34" charset="0"/>
              </a:rPr>
              <a:t>Population Inversion</a:t>
            </a:r>
            <a:endParaRPr lang="en-IN" sz="3200" b="1" dirty="0">
              <a:latin typeface="+mn-lt"/>
            </a:endParaRPr>
          </a:p>
        </p:txBody>
      </p:sp>
      <p:sp>
        <p:nvSpPr>
          <p:cNvPr id="3" name="Rectangle 2">
            <a:extLst>
              <a:ext uri="{FF2B5EF4-FFF2-40B4-BE49-F238E27FC236}">
                <a16:creationId xmlns:a16="http://schemas.microsoft.com/office/drawing/2014/main" id="{A4CA2535-B870-1438-DFFC-F0A265E114DE}"/>
              </a:ext>
            </a:extLst>
          </p:cNvPr>
          <p:cNvSpPr/>
          <p:nvPr/>
        </p:nvSpPr>
        <p:spPr>
          <a:xfrm>
            <a:off x="337625" y="969665"/>
            <a:ext cx="11521440" cy="5282665"/>
          </a:xfrm>
          <a:prstGeom prst="rect">
            <a:avLst/>
          </a:prstGeom>
        </p:spPr>
        <p:txBody>
          <a:bodyPr wrap="square">
            <a:spAutoFit/>
          </a:bodyPr>
          <a:lstStyle/>
          <a:p>
            <a:pPr marL="342900" indent="-342900">
              <a:lnSpc>
                <a:spcPct val="200000"/>
              </a:lnSpc>
              <a:buFont typeface="Arial" panose="020B0604020202020204" pitchFamily="34" charset="0"/>
              <a:buChar char="•"/>
            </a:pPr>
            <a:r>
              <a:rPr lang="en-US" sz="2400" b="0" i="0" u="none" strike="noStrike" baseline="0" dirty="0">
                <a:solidFill>
                  <a:srgbClr val="000000"/>
                </a:solidFill>
              </a:rPr>
              <a:t>Necessary condition for laser action is that the number of atoms in a high energy state must exceed the number in a lower level </a:t>
            </a:r>
          </a:p>
          <a:p>
            <a:pPr marL="342900" indent="-342900">
              <a:lnSpc>
                <a:spcPct val="200000"/>
              </a:lnSpc>
              <a:buFont typeface="Arial" panose="020B0604020202020204" pitchFamily="34" charset="0"/>
              <a:buChar char="•"/>
            </a:pPr>
            <a:r>
              <a:rPr lang="en-US" sz="2800" b="1" i="0" u="none" strike="noStrike" baseline="0" dirty="0">
                <a:solidFill>
                  <a:srgbClr val="000000"/>
                </a:solidFill>
              </a:rPr>
              <a:t>Population Inversion </a:t>
            </a:r>
            <a:r>
              <a:rPr lang="en-US" sz="2400" b="0" i="0" u="none" strike="noStrike" baseline="0" dirty="0">
                <a:solidFill>
                  <a:srgbClr val="000000"/>
                </a:solidFill>
              </a:rPr>
              <a:t>– condition having the population of high energy state greater than the population of lower level </a:t>
            </a:r>
          </a:p>
          <a:p>
            <a:pPr marL="342900" indent="-342900">
              <a:lnSpc>
                <a:spcPct val="200000"/>
              </a:lnSpc>
              <a:buFont typeface="Arial" panose="020B0604020202020204" pitchFamily="34" charset="0"/>
              <a:buChar char="•"/>
            </a:pPr>
            <a:r>
              <a:rPr lang="en-US" sz="2400" b="0" i="0" u="none" strike="noStrike" baseline="0" dirty="0">
                <a:solidFill>
                  <a:srgbClr val="000000"/>
                </a:solidFill>
              </a:rPr>
              <a:t>It is called an "inversion" because in many familiar and commonly encountered physical systems, this is not possible. </a:t>
            </a:r>
          </a:p>
          <a:p>
            <a:pPr marL="342900" indent="-342900">
              <a:lnSpc>
                <a:spcPct val="200000"/>
              </a:lnSpc>
              <a:buFont typeface="Arial" panose="020B0604020202020204" pitchFamily="34" charset="0"/>
              <a:buChar char="•"/>
            </a:pPr>
            <a:r>
              <a:rPr lang="en-US" sz="2400" b="0" i="0" u="none" strike="noStrike" baseline="0" dirty="0">
                <a:solidFill>
                  <a:srgbClr val="000000"/>
                </a:solidFill>
              </a:rPr>
              <a:t>In laser systems, population inversion is achieved by the process called pumping </a:t>
            </a:r>
          </a:p>
        </p:txBody>
      </p:sp>
    </p:spTree>
    <p:extLst>
      <p:ext uri="{BB962C8B-B14F-4D97-AF65-F5344CB8AC3E}">
        <p14:creationId xmlns:p14="http://schemas.microsoft.com/office/powerpoint/2010/main" val="26698730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CCE12-E353-49C4-AD44-FDE96450B69D}"/>
              </a:ext>
            </a:extLst>
          </p:cNvPr>
          <p:cNvSpPr>
            <a:spLocks noGrp="1"/>
          </p:cNvSpPr>
          <p:nvPr>
            <p:ph type="title"/>
          </p:nvPr>
        </p:nvSpPr>
        <p:spPr>
          <a:xfrm>
            <a:off x="838201" y="-92075"/>
            <a:ext cx="8264703" cy="1135903"/>
          </a:xfrm>
        </p:spPr>
        <p:txBody>
          <a:bodyPr>
            <a:noAutofit/>
          </a:bodyPr>
          <a:lstStyle/>
          <a:p>
            <a:r>
              <a:rPr lang="en-IN" sz="3200" b="1" i="0" u="none" strike="noStrike" baseline="0" dirty="0">
                <a:solidFill>
                  <a:srgbClr val="0000FF"/>
                </a:solidFill>
                <a:latin typeface="Calibri" panose="020F0502020204030204" pitchFamily="34" charset="0"/>
              </a:rPr>
              <a:t>Population Inversion</a:t>
            </a:r>
            <a:endParaRPr lang="en-IN" sz="3200" b="1" dirty="0">
              <a:latin typeface="+mn-lt"/>
            </a:endParaRPr>
          </a:p>
        </p:txBody>
      </p:sp>
      <p:sp>
        <p:nvSpPr>
          <p:cNvPr id="3" name="Rectangle 2">
            <a:extLst>
              <a:ext uri="{FF2B5EF4-FFF2-40B4-BE49-F238E27FC236}">
                <a16:creationId xmlns:a16="http://schemas.microsoft.com/office/drawing/2014/main" id="{9C46FACE-F8BF-12CB-DD5C-4AF4BDF2223E}"/>
              </a:ext>
            </a:extLst>
          </p:cNvPr>
          <p:cNvSpPr/>
          <p:nvPr/>
        </p:nvSpPr>
        <p:spPr>
          <a:xfrm>
            <a:off x="337625" y="969665"/>
            <a:ext cx="11521440" cy="2805063"/>
          </a:xfrm>
          <a:prstGeom prst="rect">
            <a:avLst/>
          </a:prstGeom>
        </p:spPr>
        <p:txBody>
          <a:bodyPr wrap="square">
            <a:spAutoFit/>
          </a:bodyPr>
          <a:lstStyle/>
          <a:p>
            <a:pPr marL="457200" indent="-457200" algn="just">
              <a:lnSpc>
                <a:spcPct val="150000"/>
              </a:lnSpc>
              <a:buFont typeface="Arial" pitchFamily="34" charset="0"/>
              <a:buChar char="•"/>
            </a:pPr>
            <a:r>
              <a:rPr lang="en-US" sz="2400" dirty="0"/>
              <a:t>In a system consisting of large number of atoms, the distribution of atoms in different energy levels is given by Maxwell-Boltzmann distribution function. </a:t>
            </a:r>
          </a:p>
          <a:p>
            <a:pPr marL="457200" indent="-457200" algn="just">
              <a:lnSpc>
                <a:spcPct val="150000"/>
              </a:lnSpc>
              <a:buFont typeface="Arial" pitchFamily="34" charset="0"/>
              <a:buChar char="•"/>
            </a:pPr>
            <a:r>
              <a:rPr lang="en-US" sz="2400" dirty="0"/>
              <a:t>At </a:t>
            </a:r>
            <a:r>
              <a:rPr lang="en-US" sz="2400" b="1" dirty="0">
                <a:solidFill>
                  <a:srgbClr val="5C0AFF"/>
                </a:solidFill>
              </a:rPr>
              <a:t>thermal equilibrium </a:t>
            </a:r>
            <a:r>
              <a:rPr lang="en-US" sz="2400" dirty="0"/>
              <a:t>the relative population of the excited state with respect to the ground state is given by the Boltzmann’s factor</a:t>
            </a:r>
          </a:p>
          <a:p>
            <a:pPr marL="457200" indent="-457200" algn="just">
              <a:lnSpc>
                <a:spcPct val="150000"/>
              </a:lnSpc>
              <a:buFont typeface="Arial" pitchFamily="34" charset="0"/>
              <a:buChar char="•"/>
            </a:pPr>
            <a:endParaRPr lang="en-US" sz="2400" dirty="0"/>
          </a:p>
        </p:txBody>
      </p:sp>
      <p:pic>
        <p:nvPicPr>
          <p:cNvPr id="5" name="Picture 4">
            <a:extLst>
              <a:ext uri="{FF2B5EF4-FFF2-40B4-BE49-F238E27FC236}">
                <a16:creationId xmlns:a16="http://schemas.microsoft.com/office/drawing/2014/main" id="{831E451E-55BB-44D5-081C-E49331A830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7900" y="2826955"/>
            <a:ext cx="3876988" cy="2703689"/>
          </a:xfrm>
          <a:prstGeom prst="rect">
            <a:avLst/>
          </a:prstGeom>
        </p:spPr>
      </p:pic>
      <p:sp>
        <p:nvSpPr>
          <p:cNvPr id="6" name="Rectangle 5">
            <a:extLst>
              <a:ext uri="{FF2B5EF4-FFF2-40B4-BE49-F238E27FC236}">
                <a16:creationId xmlns:a16="http://schemas.microsoft.com/office/drawing/2014/main" id="{2FCDE212-EF59-BBB4-EFA4-9972FE8C3AD0}"/>
              </a:ext>
            </a:extLst>
          </p:cNvPr>
          <p:cNvSpPr/>
          <p:nvPr/>
        </p:nvSpPr>
        <p:spPr>
          <a:xfrm>
            <a:off x="365760" y="4177561"/>
            <a:ext cx="6794696" cy="1143070"/>
          </a:xfrm>
          <a:prstGeom prst="rect">
            <a:avLst/>
          </a:prstGeom>
        </p:spPr>
        <p:txBody>
          <a:bodyPr wrap="square">
            <a:spAutoFit/>
          </a:bodyPr>
          <a:lstStyle/>
          <a:p>
            <a:pPr marL="457200" indent="-457200" algn="just">
              <a:lnSpc>
                <a:spcPct val="150000"/>
              </a:lnSpc>
              <a:buFont typeface="Arial" pitchFamily="34" charset="0"/>
              <a:buChar char="•"/>
            </a:pPr>
            <a:r>
              <a:rPr lang="en-US" sz="2400" dirty="0"/>
              <a:t>N</a:t>
            </a:r>
            <a:r>
              <a:rPr lang="en-US" sz="2400" baseline="-25000" dirty="0"/>
              <a:t>i</a:t>
            </a:r>
            <a:r>
              <a:rPr lang="en-US" sz="2400" dirty="0"/>
              <a:t> – Number of atoms in </a:t>
            </a:r>
            <a:r>
              <a:rPr lang="en-US" sz="2400" dirty="0" err="1"/>
              <a:t>i</a:t>
            </a:r>
            <a:r>
              <a:rPr lang="en-US" sz="2400" baseline="30000" dirty="0" err="1"/>
              <a:t>th</a:t>
            </a:r>
            <a:r>
              <a:rPr lang="en-US" sz="2400" dirty="0"/>
              <a:t> state with energy </a:t>
            </a:r>
            <a:r>
              <a:rPr lang="en-US" sz="2400" dirty="0" err="1"/>
              <a:t>E</a:t>
            </a:r>
            <a:r>
              <a:rPr lang="en-US" sz="2400" baseline="-25000" dirty="0" err="1"/>
              <a:t>i</a:t>
            </a:r>
            <a:endParaRPr lang="en-US" sz="2400" baseline="-25000" dirty="0"/>
          </a:p>
          <a:p>
            <a:pPr marL="457200" indent="-457200" algn="just">
              <a:lnSpc>
                <a:spcPct val="150000"/>
              </a:lnSpc>
              <a:buFont typeface="Arial" pitchFamily="34" charset="0"/>
              <a:buChar char="•"/>
            </a:pPr>
            <a:r>
              <a:rPr lang="en-US" sz="2400" dirty="0"/>
              <a:t>N</a:t>
            </a:r>
            <a:r>
              <a:rPr lang="en-US" sz="2400" baseline="-25000" dirty="0"/>
              <a:t>0 </a:t>
            </a:r>
            <a:r>
              <a:rPr lang="en-US" sz="2400" dirty="0"/>
              <a:t>- Number of atoms in ground state </a:t>
            </a:r>
          </a:p>
        </p:txBody>
      </p:sp>
      <p:sp>
        <p:nvSpPr>
          <p:cNvPr id="7" name="Rectangle 6">
            <a:extLst>
              <a:ext uri="{FF2B5EF4-FFF2-40B4-BE49-F238E27FC236}">
                <a16:creationId xmlns:a16="http://schemas.microsoft.com/office/drawing/2014/main" id="{F9C3AE63-8F0F-6A02-E6E8-4FD1D1991167}"/>
              </a:ext>
            </a:extLst>
          </p:cNvPr>
          <p:cNvSpPr/>
          <p:nvPr/>
        </p:nvSpPr>
        <p:spPr>
          <a:xfrm>
            <a:off x="501447" y="5681042"/>
            <a:ext cx="11356257" cy="830997"/>
          </a:xfrm>
          <a:prstGeom prst="rect">
            <a:avLst/>
          </a:prstGeom>
        </p:spPr>
        <p:txBody>
          <a:bodyPr wrap="square">
            <a:spAutoFit/>
          </a:bodyPr>
          <a:lstStyle/>
          <a:p>
            <a:r>
              <a:rPr lang="en-US" sz="2400" dirty="0"/>
              <a:t>The atoms densities in the lower energy state (N</a:t>
            </a:r>
            <a:r>
              <a:rPr lang="en-US" sz="2400" baseline="-25000" dirty="0"/>
              <a:t>0</a:t>
            </a:r>
            <a:r>
              <a:rPr lang="en-US" sz="2400" dirty="0"/>
              <a:t>) will be more compared to that of higher energy state (N</a:t>
            </a:r>
            <a:r>
              <a:rPr lang="en-US" sz="2400" baseline="-25000" dirty="0"/>
              <a:t>i</a:t>
            </a:r>
            <a:r>
              <a:rPr lang="en-US" sz="2400" dirty="0"/>
              <a:t>), i.e., N</a:t>
            </a:r>
            <a:r>
              <a:rPr lang="en-US" sz="2400" baseline="-25000" dirty="0"/>
              <a:t>0</a:t>
            </a:r>
            <a:r>
              <a:rPr lang="en-US" sz="2400" dirty="0"/>
              <a:t>&gt;&gt;N</a:t>
            </a:r>
            <a:r>
              <a:rPr lang="en-US" sz="2400" baseline="-25000" dirty="0"/>
              <a:t>i</a:t>
            </a:r>
            <a:endParaRPr lang="en-US" sz="24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5682378-5383-74C2-EA73-975FED13F4AD}"/>
                  </a:ext>
                </a:extLst>
              </p:cNvPr>
              <p:cNvSpPr txBox="1"/>
              <p:nvPr/>
            </p:nvSpPr>
            <p:spPr>
              <a:xfrm>
                <a:off x="571447" y="3286763"/>
                <a:ext cx="6096000" cy="761555"/>
              </a:xfrm>
              <a:prstGeom prst="rect">
                <a:avLst/>
              </a:prstGeom>
              <a:noFill/>
            </p:spPr>
            <p:txBody>
              <a:bodyPr wrap="square">
                <a:spAutoFit/>
              </a:bodyPr>
              <a:lstStyle/>
              <a:p>
                <a:pPr algn="ctr"/>
                <a14:m>
                  <m:oMath xmlns:m="http://schemas.openxmlformats.org/officeDocument/2006/math">
                    <m:f>
                      <m:fPr>
                        <m:ctrlPr>
                          <a:rPr lang="en-IN" sz="2400" i="1" smtClean="0">
                            <a:solidFill>
                              <a:srgbClr val="836967"/>
                            </a:solidFill>
                            <a:latin typeface="Cambria Math" panose="02040503050406030204" pitchFamily="18" charset="0"/>
                          </a:rPr>
                        </m:ctrlPr>
                      </m:fPr>
                      <m:num>
                        <m:sSub>
                          <m:sSubPr>
                            <m:ctrlPr>
                              <a:rPr lang="en-IN" sz="2400" i="1">
                                <a:solidFill>
                                  <a:srgbClr val="836967"/>
                                </a:solidFill>
                                <a:latin typeface="Cambria Math" panose="02040503050406030204" pitchFamily="18" charset="0"/>
                              </a:rPr>
                            </m:ctrlPr>
                          </m:sSubPr>
                          <m:e>
                            <m:r>
                              <a:rPr lang="en-IN" sz="2400" b="0" i="0">
                                <a:latin typeface="Cambria Math" panose="02040503050406030204" pitchFamily="18" charset="0"/>
                              </a:rPr>
                              <m:t> </m:t>
                            </m:r>
                            <m:r>
                              <m:rPr>
                                <m:sty m:val="p"/>
                              </m:rPr>
                              <a:rPr lang="en-IN" sz="2400" b="0" i="0">
                                <a:latin typeface="Cambria Math" panose="02040503050406030204" pitchFamily="18" charset="0"/>
                              </a:rPr>
                              <m:t>N</m:t>
                            </m:r>
                          </m:e>
                          <m:sub>
                            <m:r>
                              <m:rPr>
                                <m:sty m:val="p"/>
                              </m:rPr>
                              <a:rPr lang="en-IN" sz="2400" b="0" i="0" smtClean="0">
                                <a:latin typeface="Cambria Math" panose="02040503050406030204" pitchFamily="18" charset="0"/>
                              </a:rPr>
                              <m:t>i</m:t>
                            </m:r>
                          </m:sub>
                        </m:sSub>
                      </m:num>
                      <m:den>
                        <m:sSub>
                          <m:sSubPr>
                            <m:ctrlPr>
                              <a:rPr lang="en-IN" sz="2400" i="1">
                                <a:solidFill>
                                  <a:srgbClr val="836967"/>
                                </a:solidFill>
                                <a:latin typeface="Cambria Math" panose="02040503050406030204" pitchFamily="18" charset="0"/>
                              </a:rPr>
                            </m:ctrlPr>
                          </m:sSubPr>
                          <m:e>
                            <m:r>
                              <a:rPr lang="en-IN" sz="2400" b="0" i="0">
                                <a:latin typeface="Cambria Math" panose="02040503050406030204" pitchFamily="18" charset="0"/>
                              </a:rPr>
                              <m:t> </m:t>
                            </m:r>
                            <m:r>
                              <m:rPr>
                                <m:sty m:val="p"/>
                              </m:rPr>
                              <a:rPr lang="en-IN" sz="2400" b="0" i="0">
                                <a:latin typeface="Cambria Math" panose="02040503050406030204" pitchFamily="18" charset="0"/>
                              </a:rPr>
                              <m:t>N</m:t>
                            </m:r>
                          </m:e>
                          <m:sub>
                            <m:r>
                              <a:rPr lang="en-IN" sz="2400" b="0" i="0" smtClean="0">
                                <a:latin typeface="Cambria Math" panose="02040503050406030204" pitchFamily="18" charset="0"/>
                              </a:rPr>
                              <m:t>0</m:t>
                            </m:r>
                          </m:sub>
                        </m:sSub>
                      </m:den>
                    </m:f>
                    <m:r>
                      <a:rPr lang="en-IN" sz="2400" b="0" i="0">
                        <a:latin typeface="Cambria Math" panose="02040503050406030204" pitchFamily="18" charset="0"/>
                      </a:rPr>
                      <m:t>=</m:t>
                    </m:r>
                    <m:sSup>
                      <m:sSupPr>
                        <m:ctrlPr>
                          <a:rPr lang="en-IN" sz="2400" i="1">
                            <a:solidFill>
                              <a:srgbClr val="836967"/>
                            </a:solidFill>
                            <a:latin typeface="Cambria Math" panose="02040503050406030204" pitchFamily="18" charset="0"/>
                          </a:rPr>
                        </m:ctrlPr>
                      </m:sSupPr>
                      <m:e>
                        <m:r>
                          <m:rPr>
                            <m:sty m:val="p"/>
                          </m:rPr>
                          <a:rPr lang="en-IN" sz="2400" b="0" i="0">
                            <a:latin typeface="Cambria Math" panose="02040503050406030204" pitchFamily="18" charset="0"/>
                          </a:rPr>
                          <m:t>e</m:t>
                        </m:r>
                      </m:e>
                      <m:sup>
                        <m:r>
                          <a:rPr lang="en-IN" sz="2400" b="0" i="0" smtClean="0">
                            <a:latin typeface="Cambria Math" panose="02040503050406030204" pitchFamily="18" charset="0"/>
                          </a:rPr>
                          <m:t>−</m:t>
                        </m:r>
                        <m:d>
                          <m:dPr>
                            <m:ctrlPr>
                              <a:rPr lang="en-IN" sz="2400" i="1" smtClean="0">
                                <a:latin typeface="Cambria Math" panose="02040503050406030204" pitchFamily="18" charset="0"/>
                              </a:rPr>
                            </m:ctrlPr>
                          </m:dPr>
                          <m:e>
                            <m:f>
                              <m:fPr>
                                <m:ctrlPr>
                                  <a:rPr lang="en-IN" sz="2400" i="1">
                                    <a:solidFill>
                                      <a:srgbClr val="836967"/>
                                    </a:solidFill>
                                    <a:latin typeface="Cambria Math" panose="02040503050406030204" pitchFamily="18" charset="0"/>
                                  </a:rPr>
                                </m:ctrlPr>
                              </m:fPr>
                              <m:num>
                                <m:sSub>
                                  <m:sSubPr>
                                    <m:ctrlPr>
                                      <a:rPr lang="en-IN" sz="2400" i="1">
                                        <a:latin typeface="Cambria Math" panose="02040503050406030204" pitchFamily="18" charset="0"/>
                                      </a:rPr>
                                    </m:ctrlPr>
                                  </m:sSubPr>
                                  <m:e>
                                    <m:r>
                                      <m:rPr>
                                        <m:sty m:val="p"/>
                                      </m:rPr>
                                      <a:rPr lang="en-IN" sz="2400" b="0" i="0">
                                        <a:latin typeface="Cambria Math" panose="02040503050406030204" pitchFamily="18" charset="0"/>
                                      </a:rPr>
                                      <m:t>E</m:t>
                                    </m:r>
                                  </m:e>
                                  <m:sub>
                                    <m:r>
                                      <a:rPr lang="en-IN" sz="2400" b="0" i="0">
                                        <a:latin typeface="Cambria Math" panose="02040503050406030204" pitchFamily="18" charset="0"/>
                                      </a:rPr>
                                      <m:t>2</m:t>
                                    </m:r>
                                  </m:sub>
                                </m:sSub>
                                <m:r>
                                  <a:rPr lang="en-IN" sz="2400" b="0" i="0">
                                    <a:latin typeface="Cambria Math" panose="02040503050406030204" pitchFamily="18" charset="0"/>
                                  </a:rPr>
                                  <m:t>−</m:t>
                                </m:r>
                                <m:sSub>
                                  <m:sSubPr>
                                    <m:ctrlPr>
                                      <a:rPr lang="en-IN" sz="2400" i="1">
                                        <a:latin typeface="Cambria Math" panose="02040503050406030204" pitchFamily="18" charset="0"/>
                                      </a:rPr>
                                    </m:ctrlPr>
                                  </m:sSubPr>
                                  <m:e>
                                    <m:r>
                                      <m:rPr>
                                        <m:sty m:val="p"/>
                                      </m:rPr>
                                      <a:rPr lang="en-IN" sz="2400" b="0" i="0">
                                        <a:latin typeface="Cambria Math" panose="02040503050406030204" pitchFamily="18" charset="0"/>
                                      </a:rPr>
                                      <m:t>E</m:t>
                                    </m:r>
                                  </m:e>
                                  <m:sub>
                                    <m:r>
                                      <a:rPr lang="en-IN" sz="2400" b="0" i="0">
                                        <a:latin typeface="Cambria Math" panose="02040503050406030204" pitchFamily="18" charset="0"/>
                                      </a:rPr>
                                      <m:t>1</m:t>
                                    </m:r>
                                  </m:sub>
                                </m:sSub>
                              </m:num>
                              <m:den>
                                <m:r>
                                  <m:rPr>
                                    <m:sty m:val="p"/>
                                  </m:rPr>
                                  <a:rPr lang="en-IN" sz="2400" b="0" i="0">
                                    <a:latin typeface="Cambria Math" panose="02040503050406030204" pitchFamily="18" charset="0"/>
                                  </a:rPr>
                                  <m:t>KT</m:t>
                                </m:r>
                              </m:den>
                            </m:f>
                          </m:e>
                        </m:d>
                      </m:sup>
                    </m:sSup>
                  </m:oMath>
                </a14:m>
                <a:r>
                  <a:rPr lang="en-IN" sz="2400" dirty="0"/>
                  <a:t> </a:t>
                </a:r>
                <a14:m>
                  <m:oMath xmlns:m="http://schemas.openxmlformats.org/officeDocument/2006/math">
                    <m:r>
                      <a:rPr lang="en-IN" sz="2400" b="0" i="0">
                        <a:latin typeface="Cambria Math" panose="02040503050406030204" pitchFamily="18" charset="0"/>
                      </a:rPr>
                      <m:t>=</m:t>
                    </m:r>
                  </m:oMath>
                </a14:m>
                <a:r>
                  <a:rPr lang="en-IN" sz="2400" dirty="0">
                    <a:solidFill>
                      <a:srgbClr val="836967"/>
                    </a:solidFill>
                  </a:rPr>
                  <a:t> </a:t>
                </a:r>
                <a14:m>
                  <m:oMath xmlns:m="http://schemas.openxmlformats.org/officeDocument/2006/math">
                    <m:sSup>
                      <m:sSupPr>
                        <m:ctrlPr>
                          <a:rPr lang="en-IN" sz="2400" i="1">
                            <a:solidFill>
                              <a:srgbClr val="836967"/>
                            </a:solidFill>
                            <a:latin typeface="Cambria Math" panose="02040503050406030204" pitchFamily="18" charset="0"/>
                          </a:rPr>
                        </m:ctrlPr>
                      </m:sSupPr>
                      <m:e>
                        <m:r>
                          <m:rPr>
                            <m:sty m:val="p"/>
                          </m:rPr>
                          <a:rPr lang="en-IN" sz="2400" b="0" i="0">
                            <a:latin typeface="Cambria Math" panose="02040503050406030204" pitchFamily="18" charset="0"/>
                          </a:rPr>
                          <m:t>e</m:t>
                        </m:r>
                      </m:e>
                      <m:sup>
                        <m:r>
                          <a:rPr lang="en-IN" sz="2400" b="0" i="0">
                            <a:latin typeface="Cambria Math" panose="02040503050406030204" pitchFamily="18" charset="0"/>
                          </a:rPr>
                          <m:t>−</m:t>
                        </m:r>
                        <m:d>
                          <m:dPr>
                            <m:ctrlPr>
                              <a:rPr lang="en-IN" sz="2400" i="1">
                                <a:latin typeface="Cambria Math" panose="02040503050406030204" pitchFamily="18" charset="0"/>
                              </a:rPr>
                            </m:ctrlPr>
                          </m:dPr>
                          <m:e>
                            <m:f>
                              <m:fPr>
                                <m:ctrlPr>
                                  <a:rPr lang="en-IN" sz="2400" i="1">
                                    <a:solidFill>
                                      <a:srgbClr val="836967"/>
                                    </a:solidFill>
                                    <a:latin typeface="Cambria Math" panose="02040503050406030204" pitchFamily="18" charset="0"/>
                                  </a:rPr>
                                </m:ctrlPr>
                              </m:fPr>
                              <m:num>
                                <m:r>
                                  <m:rPr>
                                    <m:sty m:val="p"/>
                                  </m:rPr>
                                  <a:rPr lang="en-IN" sz="2400" b="0" i="0" smtClean="0">
                                    <a:latin typeface="Cambria Math" panose="02040503050406030204" pitchFamily="18" charset="0"/>
                                  </a:rPr>
                                  <m:t>h</m:t>
                                </m:r>
                                <m:r>
                                  <m:rPr>
                                    <m:sty m:val="p"/>
                                  </m:rPr>
                                  <a:rPr lang="en-IN" sz="2400" b="0" i="0" smtClean="0">
                                    <a:latin typeface="Cambria Math" panose="02040503050406030204" pitchFamily="18" charset="0"/>
                                    <a:ea typeface="Cambria Math" panose="02040503050406030204" pitchFamily="18" charset="0"/>
                                  </a:rPr>
                                  <m:t>ν</m:t>
                                </m:r>
                              </m:num>
                              <m:den>
                                <m:r>
                                  <m:rPr>
                                    <m:sty m:val="p"/>
                                  </m:rPr>
                                  <a:rPr lang="en-IN" sz="2400" b="0" i="0">
                                    <a:latin typeface="Cambria Math" panose="02040503050406030204" pitchFamily="18" charset="0"/>
                                  </a:rPr>
                                  <m:t>KT</m:t>
                                </m:r>
                              </m:den>
                            </m:f>
                          </m:e>
                        </m:d>
                      </m:sup>
                    </m:sSup>
                  </m:oMath>
                </a14:m>
                <a:endParaRPr lang="en-IN" sz="2400" dirty="0"/>
              </a:p>
            </p:txBody>
          </p:sp>
        </mc:Choice>
        <mc:Fallback xmlns="">
          <p:sp>
            <p:nvSpPr>
              <p:cNvPr id="13" name="TextBox 12">
                <a:extLst>
                  <a:ext uri="{FF2B5EF4-FFF2-40B4-BE49-F238E27FC236}">
                    <a16:creationId xmlns:a16="http://schemas.microsoft.com/office/drawing/2014/main" id="{65682378-5383-74C2-EA73-975FED13F4AD}"/>
                  </a:ext>
                </a:extLst>
              </p:cNvPr>
              <p:cNvSpPr txBox="1">
                <a:spLocks noRot="1" noChangeAspect="1" noMove="1" noResize="1" noEditPoints="1" noAdjustHandles="1" noChangeArrowheads="1" noChangeShapeType="1" noTextEdit="1"/>
              </p:cNvSpPr>
              <p:nvPr/>
            </p:nvSpPr>
            <p:spPr>
              <a:xfrm>
                <a:off x="571447" y="3286763"/>
                <a:ext cx="6096000" cy="761555"/>
              </a:xfrm>
              <a:prstGeom prst="rect">
                <a:avLst/>
              </a:prstGeom>
              <a:blipFill>
                <a:blip r:embed="rId3"/>
                <a:stretch>
                  <a:fillRect/>
                </a:stretch>
              </a:blipFill>
            </p:spPr>
            <p:txBody>
              <a:bodyPr/>
              <a:lstStyle/>
              <a:p>
                <a:r>
                  <a:rPr lang="en-IN">
                    <a:noFill/>
                  </a:rPr>
                  <a:t> </a:t>
                </a:r>
              </a:p>
            </p:txBody>
          </p:sp>
        </mc:Fallback>
      </mc:AlternateContent>
      <p:sp>
        <p:nvSpPr>
          <p:cNvPr id="4" name="Rectangle 3">
            <a:extLst>
              <a:ext uri="{FF2B5EF4-FFF2-40B4-BE49-F238E27FC236}">
                <a16:creationId xmlns:a16="http://schemas.microsoft.com/office/drawing/2014/main" id="{1E0D4B89-4281-002D-C0FF-B38EB61048BC}"/>
              </a:ext>
            </a:extLst>
          </p:cNvPr>
          <p:cNvSpPr/>
          <p:nvPr/>
        </p:nvSpPr>
        <p:spPr>
          <a:xfrm>
            <a:off x="1828800" y="3286763"/>
            <a:ext cx="3565236" cy="89079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886206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6AA7F-2D1F-FA92-86BB-66121085DB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1FA0C9-387E-D1AB-9345-23C3B73854B9}"/>
              </a:ext>
            </a:extLst>
          </p:cNvPr>
          <p:cNvSpPr>
            <a:spLocks noGrp="1"/>
          </p:cNvSpPr>
          <p:nvPr>
            <p:ph type="title"/>
          </p:nvPr>
        </p:nvSpPr>
        <p:spPr>
          <a:xfrm>
            <a:off x="838201" y="-92075"/>
            <a:ext cx="8264703" cy="1135903"/>
          </a:xfrm>
        </p:spPr>
        <p:txBody>
          <a:bodyPr>
            <a:noAutofit/>
          </a:bodyPr>
          <a:lstStyle/>
          <a:p>
            <a:r>
              <a:rPr lang="en-IN" sz="3200" b="1" dirty="0">
                <a:solidFill>
                  <a:srgbClr val="0000FF"/>
                </a:solidFill>
                <a:latin typeface="Calibri" panose="020F0502020204030204" pitchFamily="34" charset="0"/>
              </a:rPr>
              <a:t>N</a:t>
            </a:r>
            <a:r>
              <a:rPr lang="en-IN" sz="3200" b="1" i="0" u="none" strike="noStrike" baseline="0" dirty="0">
                <a:solidFill>
                  <a:srgbClr val="0000FF"/>
                </a:solidFill>
                <a:latin typeface="Calibri" panose="020F0502020204030204" pitchFamily="34" charset="0"/>
              </a:rPr>
              <a:t>umerical Problems</a:t>
            </a:r>
            <a:endParaRPr lang="en-IN" sz="3200" b="1" dirty="0">
              <a:latin typeface="+mn-lt"/>
            </a:endParaRPr>
          </a:p>
        </p:txBody>
      </p:sp>
      <p:sp>
        <p:nvSpPr>
          <p:cNvPr id="4" name="Rectangle 3">
            <a:extLst>
              <a:ext uri="{FF2B5EF4-FFF2-40B4-BE49-F238E27FC236}">
                <a16:creationId xmlns:a16="http://schemas.microsoft.com/office/drawing/2014/main" id="{8CB18349-0E8C-50A7-720D-DB780EEEECA2}"/>
              </a:ext>
            </a:extLst>
          </p:cNvPr>
          <p:cNvSpPr/>
          <p:nvPr/>
        </p:nvSpPr>
        <p:spPr>
          <a:xfrm>
            <a:off x="670560" y="1434614"/>
            <a:ext cx="11521440" cy="461665"/>
          </a:xfrm>
          <a:prstGeom prst="rect">
            <a:avLst/>
          </a:prstGeom>
        </p:spPr>
        <p:txBody>
          <a:bodyPr wrap="square">
            <a:spAutoFit/>
          </a:bodyPr>
          <a:lstStyle/>
          <a:p>
            <a:r>
              <a:rPr lang="en-US" sz="2400" dirty="0">
                <a:solidFill>
                  <a:srgbClr val="FF0000"/>
                </a:solidFill>
              </a:rPr>
              <a:t>Two energy levels are separated by 1.75 </a:t>
            </a:r>
            <a:r>
              <a:rPr lang="en-US" sz="2400" dirty="0" err="1">
                <a:solidFill>
                  <a:srgbClr val="FF0000"/>
                </a:solidFill>
              </a:rPr>
              <a:t>eV</a:t>
            </a:r>
            <a:r>
              <a:rPr lang="en-US" sz="2400" dirty="0">
                <a:solidFill>
                  <a:srgbClr val="FF0000"/>
                </a:solidFill>
              </a:rPr>
              <a:t>. Calculate the ratio of populations at 300K.</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D6637FA-2833-8E3E-B401-F5901BD2D7AC}"/>
                  </a:ext>
                </a:extLst>
              </p:cNvPr>
              <p:cNvSpPr txBox="1"/>
              <p:nvPr/>
            </p:nvSpPr>
            <p:spPr>
              <a:xfrm>
                <a:off x="1088199" y="2470946"/>
                <a:ext cx="10291694" cy="760080"/>
              </a:xfrm>
              <a:prstGeom prst="rect">
                <a:avLst/>
              </a:prstGeom>
              <a:noFill/>
            </p:spPr>
            <p:txBody>
              <a:bodyPr wrap="square">
                <a:spAutoFit/>
              </a:bodyPr>
              <a:lstStyle/>
              <a:p>
                <a:pPr algn="ctr"/>
                <a14:m>
                  <m:oMath xmlns:m="http://schemas.openxmlformats.org/officeDocument/2006/math">
                    <m:f>
                      <m:fPr>
                        <m:ctrlPr>
                          <a:rPr lang="en-IN" sz="2400" b="1" i="1" smtClean="0">
                            <a:solidFill>
                              <a:srgbClr val="836967"/>
                            </a:solidFill>
                            <a:latin typeface="Cambria Math" panose="02040503050406030204" pitchFamily="18" charset="0"/>
                          </a:rPr>
                        </m:ctrlPr>
                      </m:fPr>
                      <m:num>
                        <m:sSub>
                          <m:sSubPr>
                            <m:ctrlPr>
                              <a:rPr lang="en-IN" sz="2400" b="1" i="1">
                                <a:solidFill>
                                  <a:srgbClr val="836967"/>
                                </a:solidFill>
                                <a:latin typeface="Cambria Math" panose="02040503050406030204" pitchFamily="18" charset="0"/>
                              </a:rPr>
                            </m:ctrlPr>
                          </m:sSubPr>
                          <m:e>
                            <m:r>
                              <a:rPr lang="en-IN" sz="2400" b="1" i="0">
                                <a:latin typeface="Cambria Math" panose="02040503050406030204" pitchFamily="18" charset="0"/>
                              </a:rPr>
                              <m:t> </m:t>
                            </m:r>
                            <m:r>
                              <a:rPr lang="en-IN" sz="2400" b="1" i="0">
                                <a:latin typeface="Cambria Math" panose="02040503050406030204" pitchFamily="18" charset="0"/>
                              </a:rPr>
                              <m:t>𝐍</m:t>
                            </m:r>
                          </m:e>
                          <m:sub>
                            <m:r>
                              <a:rPr lang="en-US" sz="2400" b="1" i="0" smtClean="0">
                                <a:latin typeface="Cambria Math" panose="02040503050406030204" pitchFamily="18" charset="0"/>
                              </a:rPr>
                              <m:t>𝟐</m:t>
                            </m:r>
                          </m:sub>
                        </m:sSub>
                      </m:num>
                      <m:den>
                        <m:sSub>
                          <m:sSubPr>
                            <m:ctrlPr>
                              <a:rPr lang="en-IN" sz="2400" b="1" i="1">
                                <a:solidFill>
                                  <a:srgbClr val="836967"/>
                                </a:solidFill>
                                <a:latin typeface="Cambria Math" panose="02040503050406030204" pitchFamily="18" charset="0"/>
                              </a:rPr>
                            </m:ctrlPr>
                          </m:sSubPr>
                          <m:e>
                            <m:r>
                              <a:rPr lang="en-IN" sz="2400" b="1" i="0">
                                <a:latin typeface="Cambria Math" panose="02040503050406030204" pitchFamily="18" charset="0"/>
                              </a:rPr>
                              <m:t> </m:t>
                            </m:r>
                            <m:r>
                              <a:rPr lang="en-IN" sz="2400" b="1" i="0">
                                <a:latin typeface="Cambria Math" panose="02040503050406030204" pitchFamily="18" charset="0"/>
                              </a:rPr>
                              <m:t>𝐍</m:t>
                            </m:r>
                          </m:e>
                          <m:sub>
                            <m:r>
                              <a:rPr lang="en-US" sz="2400" b="1" i="0" smtClean="0">
                                <a:latin typeface="Cambria Math" panose="02040503050406030204" pitchFamily="18" charset="0"/>
                              </a:rPr>
                              <m:t>𝟏</m:t>
                            </m:r>
                          </m:sub>
                        </m:sSub>
                      </m:den>
                    </m:f>
                    <m:r>
                      <a:rPr lang="en-IN" sz="2400" b="1" i="0">
                        <a:latin typeface="Cambria Math" panose="02040503050406030204" pitchFamily="18" charset="0"/>
                      </a:rPr>
                      <m:t>=</m:t>
                    </m:r>
                    <m:sSup>
                      <m:sSupPr>
                        <m:ctrlPr>
                          <a:rPr lang="en-IN" sz="2400" b="1" i="1">
                            <a:solidFill>
                              <a:srgbClr val="836967"/>
                            </a:solidFill>
                            <a:latin typeface="Cambria Math" panose="02040503050406030204" pitchFamily="18" charset="0"/>
                          </a:rPr>
                        </m:ctrlPr>
                      </m:sSupPr>
                      <m:e>
                        <m:r>
                          <a:rPr lang="en-IN" sz="2400" b="1" i="0">
                            <a:latin typeface="Cambria Math" panose="02040503050406030204" pitchFamily="18" charset="0"/>
                          </a:rPr>
                          <m:t>𝐞</m:t>
                        </m:r>
                      </m:e>
                      <m:sup>
                        <m:r>
                          <a:rPr lang="en-IN" sz="2400" b="1" i="0" smtClean="0">
                            <a:latin typeface="Cambria Math" panose="02040503050406030204" pitchFamily="18" charset="0"/>
                          </a:rPr>
                          <m:t>−</m:t>
                        </m:r>
                        <m:d>
                          <m:dPr>
                            <m:ctrlPr>
                              <a:rPr lang="en-IN" sz="2400" b="1" i="1" smtClean="0">
                                <a:latin typeface="Cambria Math" panose="02040503050406030204" pitchFamily="18" charset="0"/>
                              </a:rPr>
                            </m:ctrlPr>
                          </m:dPr>
                          <m:e>
                            <m:f>
                              <m:fPr>
                                <m:ctrlPr>
                                  <a:rPr lang="en-IN" sz="2400" b="1" i="1">
                                    <a:solidFill>
                                      <a:srgbClr val="836967"/>
                                    </a:solidFill>
                                    <a:latin typeface="Cambria Math" panose="02040503050406030204" pitchFamily="18" charset="0"/>
                                  </a:rPr>
                                </m:ctrlPr>
                              </m:fPr>
                              <m:num>
                                <m:sSub>
                                  <m:sSubPr>
                                    <m:ctrlPr>
                                      <a:rPr lang="en-IN" sz="2400" b="1" i="1">
                                        <a:latin typeface="Cambria Math" panose="02040503050406030204" pitchFamily="18" charset="0"/>
                                      </a:rPr>
                                    </m:ctrlPr>
                                  </m:sSubPr>
                                  <m:e>
                                    <m:r>
                                      <a:rPr lang="en-IN" sz="2400" b="1" i="0">
                                        <a:latin typeface="Cambria Math" panose="02040503050406030204" pitchFamily="18" charset="0"/>
                                      </a:rPr>
                                      <m:t>𝐄</m:t>
                                    </m:r>
                                  </m:e>
                                  <m:sub>
                                    <m:r>
                                      <a:rPr lang="en-IN" sz="2400" b="1" i="0">
                                        <a:latin typeface="Cambria Math" panose="02040503050406030204" pitchFamily="18" charset="0"/>
                                      </a:rPr>
                                      <m:t>𝟐</m:t>
                                    </m:r>
                                  </m:sub>
                                </m:sSub>
                                <m:r>
                                  <a:rPr lang="en-IN" sz="2400" b="1" i="0">
                                    <a:latin typeface="Cambria Math" panose="02040503050406030204" pitchFamily="18" charset="0"/>
                                  </a:rPr>
                                  <m:t>−</m:t>
                                </m:r>
                                <m:sSub>
                                  <m:sSubPr>
                                    <m:ctrlPr>
                                      <a:rPr lang="en-IN" sz="2400" b="1" i="1">
                                        <a:latin typeface="Cambria Math" panose="02040503050406030204" pitchFamily="18" charset="0"/>
                                      </a:rPr>
                                    </m:ctrlPr>
                                  </m:sSubPr>
                                  <m:e>
                                    <m:r>
                                      <a:rPr lang="en-IN" sz="2400" b="1" i="0">
                                        <a:latin typeface="Cambria Math" panose="02040503050406030204" pitchFamily="18" charset="0"/>
                                      </a:rPr>
                                      <m:t>𝐄</m:t>
                                    </m:r>
                                  </m:e>
                                  <m:sub>
                                    <m:r>
                                      <a:rPr lang="en-IN" sz="2400" b="1" i="0">
                                        <a:latin typeface="Cambria Math" panose="02040503050406030204" pitchFamily="18" charset="0"/>
                                      </a:rPr>
                                      <m:t>𝟏</m:t>
                                    </m:r>
                                  </m:sub>
                                </m:sSub>
                              </m:num>
                              <m:den>
                                <m:r>
                                  <a:rPr lang="en-IN" sz="2400" b="1" i="0">
                                    <a:latin typeface="Cambria Math" panose="02040503050406030204" pitchFamily="18" charset="0"/>
                                  </a:rPr>
                                  <m:t>𝐊𝐓</m:t>
                                </m:r>
                              </m:den>
                            </m:f>
                          </m:e>
                        </m:d>
                      </m:sup>
                    </m:sSup>
                  </m:oMath>
                </a14:m>
                <a:r>
                  <a:rPr lang="en-IN" sz="2400" b="1" dirty="0"/>
                  <a:t> </a:t>
                </a:r>
                <a14:m>
                  <m:oMath xmlns:m="http://schemas.openxmlformats.org/officeDocument/2006/math">
                    <m:r>
                      <a:rPr lang="en-IN" sz="2400" b="1" i="0">
                        <a:latin typeface="Cambria Math" panose="02040503050406030204" pitchFamily="18" charset="0"/>
                      </a:rPr>
                      <m:t>=</m:t>
                    </m:r>
                  </m:oMath>
                </a14:m>
                <a:r>
                  <a:rPr lang="en-IN" sz="2400" b="1" dirty="0">
                    <a:solidFill>
                      <a:srgbClr val="836967"/>
                    </a:solidFill>
                  </a:rPr>
                  <a:t> </a:t>
                </a:r>
                <a14:m>
                  <m:oMath xmlns:m="http://schemas.openxmlformats.org/officeDocument/2006/math">
                    <m:sSup>
                      <m:sSupPr>
                        <m:ctrlPr>
                          <a:rPr lang="en-IN" sz="2400" b="1" i="1">
                            <a:solidFill>
                              <a:srgbClr val="836967"/>
                            </a:solidFill>
                            <a:latin typeface="Cambria Math" panose="02040503050406030204" pitchFamily="18" charset="0"/>
                          </a:rPr>
                        </m:ctrlPr>
                      </m:sSupPr>
                      <m:e>
                        <m:r>
                          <a:rPr lang="en-IN" sz="2400" b="1" i="0">
                            <a:latin typeface="Cambria Math" panose="02040503050406030204" pitchFamily="18" charset="0"/>
                          </a:rPr>
                          <m:t>𝐞</m:t>
                        </m:r>
                      </m:e>
                      <m:sup>
                        <m:r>
                          <a:rPr lang="en-IN" sz="2400" b="1" i="0">
                            <a:latin typeface="Cambria Math" panose="02040503050406030204" pitchFamily="18" charset="0"/>
                          </a:rPr>
                          <m:t>−</m:t>
                        </m:r>
                        <m:d>
                          <m:dPr>
                            <m:ctrlPr>
                              <a:rPr lang="en-IN" sz="2400" b="1" i="1">
                                <a:latin typeface="Cambria Math" panose="02040503050406030204" pitchFamily="18" charset="0"/>
                              </a:rPr>
                            </m:ctrlPr>
                          </m:dPr>
                          <m:e>
                            <m:f>
                              <m:fPr>
                                <m:ctrlPr>
                                  <a:rPr lang="en-IN" sz="2400" b="1" i="1">
                                    <a:solidFill>
                                      <a:srgbClr val="836967"/>
                                    </a:solidFill>
                                    <a:latin typeface="Cambria Math" panose="02040503050406030204" pitchFamily="18" charset="0"/>
                                  </a:rPr>
                                </m:ctrlPr>
                              </m:fPr>
                              <m:num>
                                <m:r>
                                  <a:rPr lang="en-US" sz="2400" b="1" i="0" smtClean="0">
                                    <a:latin typeface="Cambria Math" panose="02040503050406030204" pitchFamily="18" charset="0"/>
                                  </a:rPr>
                                  <m:t>𝟏</m:t>
                                </m:r>
                                <m:r>
                                  <a:rPr lang="en-US" sz="2400" b="1" i="0" smtClean="0">
                                    <a:latin typeface="Cambria Math" panose="02040503050406030204" pitchFamily="18" charset="0"/>
                                  </a:rPr>
                                  <m:t>.</m:t>
                                </m:r>
                                <m:r>
                                  <a:rPr lang="en-US" sz="2400" b="1" i="0" smtClean="0">
                                    <a:latin typeface="Cambria Math" panose="02040503050406030204" pitchFamily="18" charset="0"/>
                                  </a:rPr>
                                  <m:t>𝟕𝟓</m:t>
                                </m:r>
                                <m:r>
                                  <a:rPr lang="en-US" sz="2400" b="1" i="0" smtClean="0">
                                    <a:latin typeface="Cambria Math" panose="02040503050406030204" pitchFamily="18" charset="0"/>
                                    <a:ea typeface="Cambria Math" panose="02040503050406030204" pitchFamily="18" charset="0"/>
                                  </a:rPr>
                                  <m:t>×</m:t>
                                </m:r>
                                <m:r>
                                  <a:rPr lang="en-US" sz="2400" b="1" i="0" smtClean="0">
                                    <a:latin typeface="Cambria Math" panose="02040503050406030204" pitchFamily="18" charset="0"/>
                                    <a:ea typeface="Cambria Math" panose="02040503050406030204" pitchFamily="18" charset="0"/>
                                  </a:rPr>
                                  <m:t>𝟏</m:t>
                                </m:r>
                                <m:r>
                                  <a:rPr lang="en-US" sz="2400" b="1" i="0" smtClean="0">
                                    <a:latin typeface="Cambria Math" panose="02040503050406030204" pitchFamily="18" charset="0"/>
                                    <a:ea typeface="Cambria Math" panose="02040503050406030204" pitchFamily="18" charset="0"/>
                                  </a:rPr>
                                  <m:t>.</m:t>
                                </m:r>
                                <m:r>
                                  <a:rPr lang="en-US" sz="2400" b="1" i="0" smtClean="0">
                                    <a:latin typeface="Cambria Math" panose="02040503050406030204" pitchFamily="18" charset="0"/>
                                    <a:ea typeface="Cambria Math" panose="02040503050406030204" pitchFamily="18" charset="0"/>
                                  </a:rPr>
                                  <m:t>𝟔</m:t>
                                </m:r>
                                <m:r>
                                  <a:rPr lang="en-US" sz="2400" b="1" i="0" smtClean="0">
                                    <a:latin typeface="Cambria Math" panose="02040503050406030204" pitchFamily="18" charset="0"/>
                                    <a:ea typeface="Cambria Math" panose="02040503050406030204" pitchFamily="18" charset="0"/>
                                  </a:rPr>
                                  <m:t>×</m:t>
                                </m:r>
                                <m:sSup>
                                  <m:sSupPr>
                                    <m:ctrlPr>
                                      <a:rPr lang="en-US" sz="2400" b="1" i="1" smtClean="0">
                                        <a:latin typeface="Cambria Math" panose="02040503050406030204" pitchFamily="18" charset="0"/>
                                        <a:ea typeface="Cambria Math" panose="02040503050406030204" pitchFamily="18" charset="0"/>
                                      </a:rPr>
                                    </m:ctrlPr>
                                  </m:sSupPr>
                                  <m:e>
                                    <m:r>
                                      <a:rPr lang="en-US" sz="2400" b="1" i="0" smtClean="0">
                                        <a:latin typeface="Cambria Math" panose="02040503050406030204" pitchFamily="18" charset="0"/>
                                        <a:ea typeface="Cambria Math" panose="02040503050406030204" pitchFamily="18" charset="0"/>
                                      </a:rPr>
                                      <m:t>𝟏𝟎</m:t>
                                    </m:r>
                                  </m:e>
                                  <m:sup>
                                    <m:r>
                                      <a:rPr lang="en-US" sz="2400" b="1" i="0" smtClean="0">
                                        <a:latin typeface="Cambria Math" panose="02040503050406030204" pitchFamily="18" charset="0"/>
                                        <a:ea typeface="Cambria Math" panose="02040503050406030204" pitchFamily="18" charset="0"/>
                                      </a:rPr>
                                      <m:t>−</m:t>
                                    </m:r>
                                    <m:r>
                                      <a:rPr lang="en-US" sz="2400" b="1" i="0" smtClean="0">
                                        <a:latin typeface="Cambria Math" panose="02040503050406030204" pitchFamily="18" charset="0"/>
                                        <a:ea typeface="Cambria Math" panose="02040503050406030204" pitchFamily="18" charset="0"/>
                                      </a:rPr>
                                      <m:t>𝟏𝟗</m:t>
                                    </m:r>
                                  </m:sup>
                                </m:sSup>
                              </m:num>
                              <m:den>
                                <m:r>
                                  <a:rPr lang="en-US" sz="2400" b="1" i="0" smtClean="0">
                                    <a:latin typeface="Cambria Math" panose="02040503050406030204" pitchFamily="18" charset="0"/>
                                    <a:ea typeface="Cambria Math" panose="02040503050406030204" pitchFamily="18" charset="0"/>
                                  </a:rPr>
                                  <m:t>𝟏</m:t>
                                </m:r>
                                <m:r>
                                  <a:rPr lang="en-US" sz="2400" b="1" i="0" smtClean="0">
                                    <a:latin typeface="Cambria Math" panose="02040503050406030204" pitchFamily="18" charset="0"/>
                                    <a:ea typeface="Cambria Math" panose="02040503050406030204" pitchFamily="18" charset="0"/>
                                  </a:rPr>
                                  <m:t>.</m:t>
                                </m:r>
                                <m:r>
                                  <a:rPr lang="en-US" sz="2400" b="1" i="0" smtClean="0">
                                    <a:latin typeface="Cambria Math" panose="02040503050406030204" pitchFamily="18" charset="0"/>
                                    <a:ea typeface="Cambria Math" panose="02040503050406030204" pitchFamily="18" charset="0"/>
                                  </a:rPr>
                                  <m:t>𝟑𝟖</m:t>
                                </m:r>
                                <m:r>
                                  <a:rPr lang="en-US" sz="2400" b="1" i="0" smtClean="0">
                                    <a:latin typeface="Cambria Math" panose="02040503050406030204" pitchFamily="18" charset="0"/>
                                    <a:ea typeface="Cambria Math" panose="02040503050406030204" pitchFamily="18" charset="0"/>
                                  </a:rPr>
                                  <m:t>×</m:t>
                                </m:r>
                                <m:sSup>
                                  <m:sSupPr>
                                    <m:ctrlPr>
                                      <a:rPr lang="en-US" sz="2400" b="1" i="1" smtClean="0">
                                        <a:latin typeface="Cambria Math" panose="02040503050406030204" pitchFamily="18" charset="0"/>
                                        <a:ea typeface="Cambria Math" panose="02040503050406030204" pitchFamily="18" charset="0"/>
                                      </a:rPr>
                                    </m:ctrlPr>
                                  </m:sSupPr>
                                  <m:e>
                                    <m:r>
                                      <a:rPr lang="en-US" sz="2400" b="1" i="0" smtClean="0">
                                        <a:latin typeface="Cambria Math" panose="02040503050406030204" pitchFamily="18" charset="0"/>
                                        <a:ea typeface="Cambria Math" panose="02040503050406030204" pitchFamily="18" charset="0"/>
                                      </a:rPr>
                                      <m:t>𝟏𝟎</m:t>
                                    </m:r>
                                  </m:e>
                                  <m:sup>
                                    <m:r>
                                      <a:rPr lang="en-US" sz="2400" b="1" i="0" smtClean="0">
                                        <a:latin typeface="Cambria Math" panose="02040503050406030204" pitchFamily="18" charset="0"/>
                                        <a:ea typeface="Cambria Math" panose="02040503050406030204" pitchFamily="18" charset="0"/>
                                      </a:rPr>
                                      <m:t>−</m:t>
                                    </m:r>
                                    <m:r>
                                      <a:rPr lang="en-US" sz="2400" b="1" i="0" smtClean="0">
                                        <a:latin typeface="Cambria Math" panose="02040503050406030204" pitchFamily="18" charset="0"/>
                                        <a:ea typeface="Cambria Math" panose="02040503050406030204" pitchFamily="18" charset="0"/>
                                      </a:rPr>
                                      <m:t>𝟐𝟑</m:t>
                                    </m:r>
                                  </m:sup>
                                </m:sSup>
                                <m:r>
                                  <a:rPr lang="en-US" sz="2400" b="1" i="0" smtClean="0">
                                    <a:latin typeface="Cambria Math" panose="02040503050406030204" pitchFamily="18" charset="0"/>
                                    <a:ea typeface="Cambria Math" panose="02040503050406030204" pitchFamily="18" charset="0"/>
                                  </a:rPr>
                                  <m:t>×</m:t>
                                </m:r>
                                <m:r>
                                  <a:rPr lang="en-US" sz="2400" b="1" i="0" smtClean="0">
                                    <a:latin typeface="Cambria Math" panose="02040503050406030204" pitchFamily="18" charset="0"/>
                                    <a:ea typeface="Cambria Math" panose="02040503050406030204" pitchFamily="18" charset="0"/>
                                  </a:rPr>
                                  <m:t>𝟑𝟎𝟎</m:t>
                                </m:r>
                              </m:den>
                            </m:f>
                          </m:e>
                        </m:d>
                      </m:sup>
                    </m:sSup>
                  </m:oMath>
                </a14:m>
                <a:endParaRPr lang="en-IN" sz="2400" b="1" dirty="0"/>
              </a:p>
            </p:txBody>
          </p:sp>
        </mc:Choice>
        <mc:Fallback xmlns="">
          <p:sp>
            <p:nvSpPr>
              <p:cNvPr id="3" name="TextBox 2">
                <a:extLst>
                  <a:ext uri="{FF2B5EF4-FFF2-40B4-BE49-F238E27FC236}">
                    <a16:creationId xmlns:a16="http://schemas.microsoft.com/office/drawing/2014/main" id="{3D6637FA-2833-8E3E-B401-F5901BD2D7AC}"/>
                  </a:ext>
                </a:extLst>
              </p:cNvPr>
              <p:cNvSpPr txBox="1">
                <a:spLocks noRot="1" noChangeAspect="1" noMove="1" noResize="1" noEditPoints="1" noAdjustHandles="1" noChangeArrowheads="1" noChangeShapeType="1" noTextEdit="1"/>
              </p:cNvSpPr>
              <p:nvPr/>
            </p:nvSpPr>
            <p:spPr>
              <a:xfrm>
                <a:off x="1088199" y="2470946"/>
                <a:ext cx="10291694" cy="760080"/>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9F61DFC-4118-D4B3-04CE-4822947B4AB7}"/>
                  </a:ext>
                </a:extLst>
              </p:cNvPr>
              <p:cNvSpPr txBox="1"/>
              <p:nvPr/>
            </p:nvSpPr>
            <p:spPr>
              <a:xfrm>
                <a:off x="4156364" y="3911600"/>
                <a:ext cx="6096000" cy="486672"/>
              </a:xfrm>
              <a:prstGeom prst="rect">
                <a:avLst/>
              </a:prstGeom>
              <a:noFill/>
            </p:spPr>
            <p:txBody>
              <a:bodyPr wrap="square">
                <a:spAutoFit/>
              </a:bodyPr>
              <a:lstStyle/>
              <a:p>
                <a:r>
                  <a:rPr lang="en-IN" sz="2400" b="1" dirty="0"/>
                  <a:t>=</a:t>
                </a:r>
                <a:r>
                  <a:rPr lang="en-IN" sz="2400" b="1" dirty="0">
                    <a:solidFill>
                      <a:srgbClr val="836967"/>
                    </a:solidFill>
                  </a:rPr>
                  <a:t> </a:t>
                </a:r>
                <a14:m>
                  <m:oMath xmlns:m="http://schemas.openxmlformats.org/officeDocument/2006/math">
                    <m:sSup>
                      <m:sSupPr>
                        <m:ctrlPr>
                          <a:rPr lang="en-IN" sz="2400" b="1" i="1">
                            <a:solidFill>
                              <a:srgbClr val="836967"/>
                            </a:solidFill>
                            <a:latin typeface="Cambria Math" panose="02040503050406030204" pitchFamily="18" charset="0"/>
                          </a:rPr>
                        </m:ctrlPr>
                      </m:sSupPr>
                      <m:e>
                        <m:r>
                          <a:rPr lang="en-IN" sz="2400" b="1" i="0">
                            <a:latin typeface="Cambria Math" panose="02040503050406030204" pitchFamily="18" charset="0"/>
                          </a:rPr>
                          <m:t>𝐞</m:t>
                        </m:r>
                      </m:e>
                      <m:sup>
                        <m:r>
                          <a:rPr lang="en-IN" sz="2400" b="1" i="0">
                            <a:latin typeface="Cambria Math" panose="02040503050406030204" pitchFamily="18" charset="0"/>
                          </a:rPr>
                          <m:t>−</m:t>
                        </m:r>
                        <m:d>
                          <m:dPr>
                            <m:ctrlPr>
                              <a:rPr lang="en-IN" sz="2400" b="1" i="1">
                                <a:latin typeface="Cambria Math" panose="02040503050406030204" pitchFamily="18" charset="0"/>
                              </a:rPr>
                            </m:ctrlPr>
                          </m:dPr>
                          <m:e>
                            <m:r>
                              <a:rPr lang="en-US" sz="2400" b="1" i="0" smtClean="0">
                                <a:solidFill>
                                  <a:srgbClr val="836967"/>
                                </a:solidFill>
                                <a:latin typeface="Cambria Math" panose="02040503050406030204" pitchFamily="18" charset="0"/>
                              </a:rPr>
                              <m:t>𝟔𝟕</m:t>
                            </m:r>
                            <m:r>
                              <a:rPr lang="en-US" sz="2400" b="1" i="0" smtClean="0">
                                <a:solidFill>
                                  <a:srgbClr val="836967"/>
                                </a:solidFill>
                                <a:latin typeface="Cambria Math" panose="02040503050406030204" pitchFamily="18" charset="0"/>
                              </a:rPr>
                              <m:t>.</m:t>
                            </m:r>
                            <m:r>
                              <a:rPr lang="en-US" sz="2400" b="1" i="0" smtClean="0">
                                <a:solidFill>
                                  <a:srgbClr val="836967"/>
                                </a:solidFill>
                                <a:latin typeface="Cambria Math" panose="02040503050406030204" pitchFamily="18" charset="0"/>
                              </a:rPr>
                              <m:t>𝟔𝟑𝟐𝟖</m:t>
                            </m:r>
                          </m:e>
                        </m:d>
                      </m:sup>
                    </m:sSup>
                    <m:r>
                      <a:rPr lang="en-US" sz="2400" b="1" i="0" smtClean="0">
                        <a:latin typeface="Cambria Math" panose="02040503050406030204" pitchFamily="18" charset="0"/>
                        <a:ea typeface="Cambria Math" panose="02040503050406030204" pitchFamily="18" charset="0"/>
                      </a:rPr>
                      <m:t>=</m:t>
                    </m:r>
                    <m:r>
                      <a:rPr lang="en-US" sz="2400" b="1" i="0" smtClean="0">
                        <a:latin typeface="Cambria Math" panose="02040503050406030204" pitchFamily="18" charset="0"/>
                        <a:ea typeface="Cambria Math" panose="02040503050406030204" pitchFamily="18" charset="0"/>
                      </a:rPr>
                      <m:t>𝟒</m:t>
                    </m:r>
                    <m:r>
                      <a:rPr lang="en-US" sz="2400" b="1" i="0" smtClean="0">
                        <a:latin typeface="Cambria Math" panose="02040503050406030204" pitchFamily="18" charset="0"/>
                        <a:ea typeface="Cambria Math" panose="02040503050406030204" pitchFamily="18" charset="0"/>
                      </a:rPr>
                      <m:t>.</m:t>
                    </m:r>
                    <m:r>
                      <a:rPr lang="en-US" sz="2400" b="1" i="0" smtClean="0">
                        <a:latin typeface="Cambria Math" panose="02040503050406030204" pitchFamily="18" charset="0"/>
                        <a:ea typeface="Cambria Math" panose="02040503050406030204" pitchFamily="18" charset="0"/>
                      </a:rPr>
                      <m:t>𝟐𝟒𝟎𝟓</m:t>
                    </m:r>
                    <m:r>
                      <a:rPr lang="en-US" sz="2400" b="1" i="0" smtClean="0">
                        <a:latin typeface="Cambria Math" panose="02040503050406030204" pitchFamily="18" charset="0"/>
                        <a:ea typeface="Cambria Math" panose="02040503050406030204" pitchFamily="18" charset="0"/>
                      </a:rPr>
                      <m:t>×</m:t>
                    </m:r>
                    <m:sSup>
                      <m:sSupPr>
                        <m:ctrlPr>
                          <a:rPr lang="en-US" sz="2400" b="1" i="1" smtClean="0">
                            <a:latin typeface="Cambria Math" panose="02040503050406030204" pitchFamily="18" charset="0"/>
                            <a:ea typeface="Cambria Math" panose="02040503050406030204" pitchFamily="18" charset="0"/>
                          </a:rPr>
                        </m:ctrlPr>
                      </m:sSupPr>
                      <m:e>
                        <m:r>
                          <a:rPr lang="en-US" sz="2400" b="1" i="0" smtClean="0">
                            <a:latin typeface="Cambria Math" panose="02040503050406030204" pitchFamily="18" charset="0"/>
                            <a:ea typeface="Cambria Math" panose="02040503050406030204" pitchFamily="18" charset="0"/>
                          </a:rPr>
                          <m:t>𝟏𝟎</m:t>
                        </m:r>
                      </m:e>
                      <m:sup>
                        <m:r>
                          <a:rPr lang="en-US" sz="2400" b="1" i="0" smtClean="0">
                            <a:latin typeface="Cambria Math" panose="02040503050406030204" pitchFamily="18" charset="0"/>
                            <a:ea typeface="Cambria Math" panose="02040503050406030204" pitchFamily="18" charset="0"/>
                          </a:rPr>
                          <m:t>−</m:t>
                        </m:r>
                        <m:r>
                          <a:rPr lang="en-US" sz="2400" b="1" i="0" smtClean="0">
                            <a:latin typeface="Cambria Math" panose="02040503050406030204" pitchFamily="18" charset="0"/>
                            <a:ea typeface="Cambria Math" panose="02040503050406030204" pitchFamily="18" charset="0"/>
                          </a:rPr>
                          <m:t>𝟑𝟎</m:t>
                        </m:r>
                      </m:sup>
                    </m:sSup>
                  </m:oMath>
                </a14:m>
                <a:endParaRPr lang="en-IN" sz="2400" dirty="0"/>
              </a:p>
            </p:txBody>
          </p:sp>
        </mc:Choice>
        <mc:Fallback xmlns="">
          <p:sp>
            <p:nvSpPr>
              <p:cNvPr id="6" name="TextBox 5">
                <a:extLst>
                  <a:ext uri="{FF2B5EF4-FFF2-40B4-BE49-F238E27FC236}">
                    <a16:creationId xmlns:a16="http://schemas.microsoft.com/office/drawing/2014/main" id="{39F61DFC-4118-D4B3-04CE-4822947B4AB7}"/>
                  </a:ext>
                </a:extLst>
              </p:cNvPr>
              <p:cNvSpPr txBox="1">
                <a:spLocks noRot="1" noChangeAspect="1" noMove="1" noResize="1" noEditPoints="1" noAdjustHandles="1" noChangeArrowheads="1" noChangeShapeType="1" noTextEdit="1"/>
              </p:cNvSpPr>
              <p:nvPr/>
            </p:nvSpPr>
            <p:spPr>
              <a:xfrm>
                <a:off x="4156364" y="3911600"/>
                <a:ext cx="6096000" cy="486672"/>
              </a:xfrm>
              <a:prstGeom prst="rect">
                <a:avLst/>
              </a:prstGeom>
              <a:blipFill>
                <a:blip r:embed="rId3"/>
                <a:stretch>
                  <a:fillRect l="-1600" t="-5000" b="-27500"/>
                </a:stretch>
              </a:blipFill>
            </p:spPr>
            <p:txBody>
              <a:bodyPr/>
              <a:lstStyle/>
              <a:p>
                <a:r>
                  <a:rPr lang="en-IN">
                    <a:noFill/>
                  </a:rPr>
                  <a:t> </a:t>
                </a:r>
              </a:p>
            </p:txBody>
          </p:sp>
        </mc:Fallback>
      </mc:AlternateContent>
    </p:spTree>
    <p:extLst>
      <p:ext uri="{BB962C8B-B14F-4D97-AF65-F5344CB8AC3E}">
        <p14:creationId xmlns:p14="http://schemas.microsoft.com/office/powerpoint/2010/main" val="2555567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108082-8C89-A09D-3F0B-5FF09F7583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5FE029-B249-8EEF-BDDE-E966F22641D7}"/>
              </a:ext>
            </a:extLst>
          </p:cNvPr>
          <p:cNvSpPr>
            <a:spLocks noGrp="1"/>
          </p:cNvSpPr>
          <p:nvPr>
            <p:ph type="title"/>
          </p:nvPr>
        </p:nvSpPr>
        <p:spPr>
          <a:xfrm>
            <a:off x="838201" y="-92075"/>
            <a:ext cx="8264703" cy="1135903"/>
          </a:xfrm>
        </p:spPr>
        <p:txBody>
          <a:bodyPr>
            <a:noAutofit/>
          </a:bodyPr>
          <a:lstStyle/>
          <a:p>
            <a:r>
              <a:rPr lang="en-IN" sz="3200" b="1" dirty="0">
                <a:solidFill>
                  <a:srgbClr val="0000FF"/>
                </a:solidFill>
                <a:latin typeface="Calibri" panose="020F0502020204030204" pitchFamily="34" charset="0"/>
              </a:rPr>
              <a:t>N</a:t>
            </a:r>
            <a:r>
              <a:rPr lang="en-IN" sz="3200" b="1" i="0" u="none" strike="noStrike" baseline="0" dirty="0">
                <a:solidFill>
                  <a:srgbClr val="0000FF"/>
                </a:solidFill>
                <a:latin typeface="Calibri" panose="020F0502020204030204" pitchFamily="34" charset="0"/>
              </a:rPr>
              <a:t>umerical Problems</a:t>
            </a:r>
            <a:endParaRPr lang="en-IN" sz="3200" b="1" dirty="0">
              <a:latin typeface="+mn-lt"/>
            </a:endParaRPr>
          </a:p>
        </p:txBody>
      </p:sp>
      <p:sp>
        <p:nvSpPr>
          <p:cNvPr id="4" name="Rectangle 3">
            <a:extLst>
              <a:ext uri="{FF2B5EF4-FFF2-40B4-BE49-F238E27FC236}">
                <a16:creationId xmlns:a16="http://schemas.microsoft.com/office/drawing/2014/main" id="{98F2A462-2283-3AE7-C529-E36648072720}"/>
              </a:ext>
            </a:extLst>
          </p:cNvPr>
          <p:cNvSpPr/>
          <p:nvPr/>
        </p:nvSpPr>
        <p:spPr>
          <a:xfrm>
            <a:off x="670560" y="1434614"/>
            <a:ext cx="11521440" cy="830997"/>
          </a:xfrm>
          <a:prstGeom prst="rect">
            <a:avLst/>
          </a:prstGeom>
        </p:spPr>
        <p:txBody>
          <a:bodyPr wrap="square">
            <a:spAutoFit/>
          </a:bodyPr>
          <a:lstStyle/>
          <a:p>
            <a:r>
              <a:rPr lang="en-US" sz="2400" dirty="0">
                <a:solidFill>
                  <a:srgbClr val="FF0000"/>
                </a:solidFill>
              </a:rPr>
              <a:t>What fraction of sodium atom is in the first excited state in a sodium </a:t>
            </a:r>
            <a:r>
              <a:rPr lang="en-US" sz="2400" dirty="0" err="1">
                <a:solidFill>
                  <a:srgbClr val="FF0000"/>
                </a:solidFill>
              </a:rPr>
              <a:t>vapour</a:t>
            </a:r>
            <a:r>
              <a:rPr lang="en-US" sz="2400" dirty="0">
                <a:solidFill>
                  <a:srgbClr val="FF0000"/>
                </a:solidFill>
              </a:rPr>
              <a:t> lamp at a temperature of 250 </a:t>
            </a:r>
            <a:r>
              <a:rPr lang="en-US" sz="2400" i="0" dirty="0">
                <a:solidFill>
                  <a:srgbClr val="FF0000"/>
                </a:solidFill>
                <a:latin typeface="+mj-lt"/>
                <a:ea typeface="Cambria Math" panose="02040503050406030204" pitchFamily="18" charset="0"/>
              </a:rPr>
              <a:t>°</a:t>
            </a:r>
            <a:r>
              <a:rPr lang="en-US" sz="2400" dirty="0">
                <a:solidFill>
                  <a:srgbClr val="FF0000"/>
                </a:solidFill>
              </a:rPr>
              <a:t>C ?</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2D3A8AC-3279-FCA7-9D5A-3A65640B36CB}"/>
                  </a:ext>
                </a:extLst>
              </p:cNvPr>
              <p:cNvSpPr txBox="1"/>
              <p:nvPr/>
            </p:nvSpPr>
            <p:spPr>
              <a:xfrm>
                <a:off x="1285432" y="5043346"/>
                <a:ext cx="10291694" cy="760080"/>
              </a:xfrm>
              <a:prstGeom prst="rect">
                <a:avLst/>
              </a:prstGeom>
              <a:noFill/>
            </p:spPr>
            <p:txBody>
              <a:bodyPr wrap="square">
                <a:spAutoFit/>
              </a:bodyPr>
              <a:lstStyle/>
              <a:p>
                <a:pPr algn="ctr"/>
                <a14:m>
                  <m:oMath xmlns:m="http://schemas.openxmlformats.org/officeDocument/2006/math">
                    <m:f>
                      <m:fPr>
                        <m:ctrlPr>
                          <a:rPr lang="en-IN" sz="2400" b="1" i="1" smtClean="0">
                            <a:solidFill>
                              <a:srgbClr val="836967"/>
                            </a:solidFill>
                            <a:latin typeface="Cambria Math" panose="02040503050406030204" pitchFamily="18" charset="0"/>
                          </a:rPr>
                        </m:ctrlPr>
                      </m:fPr>
                      <m:num>
                        <m:sSub>
                          <m:sSubPr>
                            <m:ctrlPr>
                              <a:rPr lang="en-IN" sz="2400" b="1" i="1">
                                <a:solidFill>
                                  <a:srgbClr val="836967"/>
                                </a:solidFill>
                                <a:latin typeface="Cambria Math" panose="02040503050406030204" pitchFamily="18" charset="0"/>
                              </a:rPr>
                            </m:ctrlPr>
                          </m:sSubPr>
                          <m:e>
                            <m:r>
                              <a:rPr lang="en-IN" sz="2400" b="1" i="0">
                                <a:latin typeface="Cambria Math" panose="02040503050406030204" pitchFamily="18" charset="0"/>
                              </a:rPr>
                              <m:t> </m:t>
                            </m:r>
                            <m:r>
                              <a:rPr lang="en-IN" sz="2400" b="1" i="0">
                                <a:latin typeface="Cambria Math" panose="02040503050406030204" pitchFamily="18" charset="0"/>
                              </a:rPr>
                              <m:t>𝐍</m:t>
                            </m:r>
                          </m:e>
                          <m:sub>
                            <m:r>
                              <a:rPr lang="en-US" sz="2400" b="1" i="0" smtClean="0">
                                <a:latin typeface="Cambria Math" panose="02040503050406030204" pitchFamily="18" charset="0"/>
                              </a:rPr>
                              <m:t>𝟐</m:t>
                            </m:r>
                          </m:sub>
                        </m:sSub>
                      </m:num>
                      <m:den>
                        <m:sSub>
                          <m:sSubPr>
                            <m:ctrlPr>
                              <a:rPr lang="en-IN" sz="2400" b="1" i="1">
                                <a:solidFill>
                                  <a:srgbClr val="836967"/>
                                </a:solidFill>
                                <a:latin typeface="Cambria Math" panose="02040503050406030204" pitchFamily="18" charset="0"/>
                              </a:rPr>
                            </m:ctrlPr>
                          </m:sSubPr>
                          <m:e>
                            <m:r>
                              <a:rPr lang="en-IN" sz="2400" b="1" i="0">
                                <a:latin typeface="Cambria Math" panose="02040503050406030204" pitchFamily="18" charset="0"/>
                              </a:rPr>
                              <m:t> </m:t>
                            </m:r>
                            <m:r>
                              <a:rPr lang="en-IN" sz="2400" b="1" i="0">
                                <a:latin typeface="Cambria Math" panose="02040503050406030204" pitchFamily="18" charset="0"/>
                              </a:rPr>
                              <m:t>𝐍</m:t>
                            </m:r>
                          </m:e>
                          <m:sub>
                            <m:r>
                              <a:rPr lang="en-US" sz="2400" b="1" i="0" smtClean="0">
                                <a:latin typeface="Cambria Math" panose="02040503050406030204" pitchFamily="18" charset="0"/>
                              </a:rPr>
                              <m:t>𝟏</m:t>
                            </m:r>
                          </m:sub>
                        </m:sSub>
                      </m:den>
                    </m:f>
                    <m:r>
                      <a:rPr lang="en-IN" sz="2400" b="1" i="0">
                        <a:latin typeface="Cambria Math" panose="02040503050406030204" pitchFamily="18" charset="0"/>
                      </a:rPr>
                      <m:t>=</m:t>
                    </m:r>
                    <m:sSup>
                      <m:sSupPr>
                        <m:ctrlPr>
                          <a:rPr lang="en-IN" sz="2400" b="1" i="1">
                            <a:solidFill>
                              <a:srgbClr val="836967"/>
                            </a:solidFill>
                            <a:latin typeface="Cambria Math" panose="02040503050406030204" pitchFamily="18" charset="0"/>
                          </a:rPr>
                        </m:ctrlPr>
                      </m:sSupPr>
                      <m:e>
                        <m:r>
                          <a:rPr lang="en-IN" sz="2400" b="1" i="0">
                            <a:latin typeface="Cambria Math" panose="02040503050406030204" pitchFamily="18" charset="0"/>
                          </a:rPr>
                          <m:t>𝐞</m:t>
                        </m:r>
                      </m:e>
                      <m:sup>
                        <m:r>
                          <a:rPr lang="en-IN" sz="2400" b="1" i="0" smtClean="0">
                            <a:latin typeface="Cambria Math" panose="02040503050406030204" pitchFamily="18" charset="0"/>
                          </a:rPr>
                          <m:t>−</m:t>
                        </m:r>
                        <m:d>
                          <m:dPr>
                            <m:ctrlPr>
                              <a:rPr lang="en-IN" sz="2400" b="1" i="1" smtClean="0">
                                <a:latin typeface="Cambria Math" panose="02040503050406030204" pitchFamily="18" charset="0"/>
                              </a:rPr>
                            </m:ctrlPr>
                          </m:dPr>
                          <m:e>
                            <m:f>
                              <m:fPr>
                                <m:ctrlPr>
                                  <a:rPr lang="en-IN" sz="2400" b="1" i="1">
                                    <a:solidFill>
                                      <a:srgbClr val="836967"/>
                                    </a:solidFill>
                                    <a:latin typeface="Cambria Math" panose="02040503050406030204" pitchFamily="18" charset="0"/>
                                  </a:rPr>
                                </m:ctrlPr>
                              </m:fPr>
                              <m:num>
                                <m:sSub>
                                  <m:sSubPr>
                                    <m:ctrlPr>
                                      <a:rPr lang="en-IN" sz="2400" b="1" i="1">
                                        <a:latin typeface="Cambria Math" panose="02040503050406030204" pitchFamily="18" charset="0"/>
                                      </a:rPr>
                                    </m:ctrlPr>
                                  </m:sSubPr>
                                  <m:e>
                                    <m:r>
                                      <a:rPr lang="en-IN" sz="2400" b="1" i="0">
                                        <a:latin typeface="Cambria Math" panose="02040503050406030204" pitchFamily="18" charset="0"/>
                                      </a:rPr>
                                      <m:t>𝐄</m:t>
                                    </m:r>
                                  </m:e>
                                  <m:sub>
                                    <m:r>
                                      <a:rPr lang="en-IN" sz="2400" b="1" i="0">
                                        <a:latin typeface="Cambria Math" panose="02040503050406030204" pitchFamily="18" charset="0"/>
                                      </a:rPr>
                                      <m:t>𝟐</m:t>
                                    </m:r>
                                  </m:sub>
                                </m:sSub>
                                <m:r>
                                  <a:rPr lang="en-IN" sz="2400" b="1" i="0">
                                    <a:latin typeface="Cambria Math" panose="02040503050406030204" pitchFamily="18" charset="0"/>
                                  </a:rPr>
                                  <m:t>−</m:t>
                                </m:r>
                                <m:sSub>
                                  <m:sSubPr>
                                    <m:ctrlPr>
                                      <a:rPr lang="en-IN" sz="2400" b="1" i="1">
                                        <a:latin typeface="Cambria Math" panose="02040503050406030204" pitchFamily="18" charset="0"/>
                                      </a:rPr>
                                    </m:ctrlPr>
                                  </m:sSubPr>
                                  <m:e>
                                    <m:r>
                                      <a:rPr lang="en-IN" sz="2400" b="1" i="0">
                                        <a:latin typeface="Cambria Math" panose="02040503050406030204" pitchFamily="18" charset="0"/>
                                      </a:rPr>
                                      <m:t>𝐄</m:t>
                                    </m:r>
                                  </m:e>
                                  <m:sub>
                                    <m:r>
                                      <a:rPr lang="en-IN" sz="2400" b="1" i="0">
                                        <a:latin typeface="Cambria Math" panose="02040503050406030204" pitchFamily="18" charset="0"/>
                                      </a:rPr>
                                      <m:t>𝟏</m:t>
                                    </m:r>
                                  </m:sub>
                                </m:sSub>
                              </m:num>
                              <m:den>
                                <m:r>
                                  <a:rPr lang="en-IN" sz="2400" b="1" i="0">
                                    <a:latin typeface="Cambria Math" panose="02040503050406030204" pitchFamily="18" charset="0"/>
                                  </a:rPr>
                                  <m:t>𝐊𝐓</m:t>
                                </m:r>
                              </m:den>
                            </m:f>
                          </m:e>
                        </m:d>
                      </m:sup>
                    </m:sSup>
                  </m:oMath>
                </a14:m>
                <a:r>
                  <a:rPr lang="en-IN" sz="2400" b="1" dirty="0"/>
                  <a:t> </a:t>
                </a:r>
                <a14:m>
                  <m:oMath xmlns:m="http://schemas.openxmlformats.org/officeDocument/2006/math">
                    <m:r>
                      <a:rPr lang="en-IN" sz="2400" b="1" i="0">
                        <a:latin typeface="Cambria Math" panose="02040503050406030204" pitchFamily="18" charset="0"/>
                      </a:rPr>
                      <m:t>=</m:t>
                    </m:r>
                  </m:oMath>
                </a14:m>
                <a:r>
                  <a:rPr lang="en-IN" sz="2400" b="1" dirty="0">
                    <a:solidFill>
                      <a:srgbClr val="836967"/>
                    </a:solidFill>
                  </a:rPr>
                  <a:t> </a:t>
                </a:r>
                <a14:m>
                  <m:oMath xmlns:m="http://schemas.openxmlformats.org/officeDocument/2006/math">
                    <m:sSup>
                      <m:sSupPr>
                        <m:ctrlPr>
                          <a:rPr lang="en-IN" sz="2400" b="1" i="1">
                            <a:solidFill>
                              <a:srgbClr val="836967"/>
                            </a:solidFill>
                            <a:latin typeface="Cambria Math" panose="02040503050406030204" pitchFamily="18" charset="0"/>
                          </a:rPr>
                        </m:ctrlPr>
                      </m:sSupPr>
                      <m:e>
                        <m:r>
                          <a:rPr lang="en-IN" sz="2400" b="1" i="0">
                            <a:latin typeface="Cambria Math" panose="02040503050406030204" pitchFamily="18" charset="0"/>
                          </a:rPr>
                          <m:t>𝐞</m:t>
                        </m:r>
                      </m:e>
                      <m:sup>
                        <m:r>
                          <a:rPr lang="en-IN" sz="2400" b="1" i="0">
                            <a:latin typeface="Cambria Math" panose="02040503050406030204" pitchFamily="18" charset="0"/>
                          </a:rPr>
                          <m:t>−</m:t>
                        </m:r>
                        <m:d>
                          <m:dPr>
                            <m:ctrlPr>
                              <a:rPr lang="en-IN" sz="2400" b="1" i="1">
                                <a:latin typeface="Cambria Math" panose="02040503050406030204" pitchFamily="18" charset="0"/>
                              </a:rPr>
                            </m:ctrlPr>
                          </m:dPr>
                          <m:e>
                            <m:f>
                              <m:fPr>
                                <m:ctrlPr>
                                  <a:rPr lang="en-IN" sz="2400" b="1" i="1">
                                    <a:solidFill>
                                      <a:srgbClr val="836967"/>
                                    </a:solidFill>
                                    <a:latin typeface="Cambria Math" panose="02040503050406030204" pitchFamily="18" charset="0"/>
                                  </a:rPr>
                                </m:ctrlPr>
                              </m:fPr>
                              <m:num>
                                <m:r>
                                  <a:rPr lang="en-IN" sz="2400" b="1">
                                    <a:latin typeface="Cambria Math" panose="02040503050406030204" pitchFamily="18" charset="0"/>
                                    <a:ea typeface="Cambria Math" panose="02040503050406030204" pitchFamily="18" charset="0"/>
                                  </a:rPr>
                                  <m:t>𝟑</m:t>
                                </m:r>
                                <m:r>
                                  <a:rPr lang="en-IN" sz="2400" b="1">
                                    <a:latin typeface="Cambria Math" panose="02040503050406030204" pitchFamily="18" charset="0"/>
                                    <a:ea typeface="Cambria Math" panose="02040503050406030204" pitchFamily="18" charset="0"/>
                                  </a:rPr>
                                  <m:t>.</m:t>
                                </m:r>
                                <m:r>
                                  <a:rPr lang="en-IN" sz="2400" b="1">
                                    <a:latin typeface="Cambria Math" panose="02040503050406030204" pitchFamily="18" charset="0"/>
                                    <a:ea typeface="Cambria Math" panose="02040503050406030204" pitchFamily="18" charset="0"/>
                                  </a:rPr>
                                  <m:t>𝟑𝟕𝟑</m:t>
                                </m:r>
                                <m:r>
                                  <a:rPr lang="en-IN" sz="2400" b="1">
                                    <a:latin typeface="Cambria Math" panose="02040503050406030204" pitchFamily="18" charset="0"/>
                                    <a:ea typeface="Cambria Math" panose="02040503050406030204" pitchFamily="18" charset="0"/>
                                  </a:rPr>
                                  <m:t>×</m:t>
                                </m:r>
                                <m:r>
                                  <a:rPr lang="en-IN" sz="2400" b="1">
                                    <a:latin typeface="Cambria Math" panose="02040503050406030204" pitchFamily="18" charset="0"/>
                                    <a:ea typeface="Cambria Math" panose="02040503050406030204" pitchFamily="18" charset="0"/>
                                  </a:rPr>
                                  <m:t>𝟏</m:t>
                                </m:r>
                                <m:sSup>
                                  <m:sSupPr>
                                    <m:ctrlPr>
                                      <a:rPr lang="en-IN" sz="2400" b="1" i="1">
                                        <a:latin typeface="Cambria Math" panose="02040503050406030204" pitchFamily="18" charset="0"/>
                                        <a:ea typeface="Cambria Math" panose="02040503050406030204" pitchFamily="18" charset="0"/>
                                      </a:rPr>
                                    </m:ctrlPr>
                                  </m:sSupPr>
                                  <m:e>
                                    <m:r>
                                      <a:rPr lang="en-IN" sz="2400" b="1">
                                        <a:latin typeface="Cambria Math" panose="02040503050406030204" pitchFamily="18" charset="0"/>
                                        <a:ea typeface="Cambria Math" panose="02040503050406030204" pitchFamily="18" charset="0"/>
                                      </a:rPr>
                                      <m:t>𝟎</m:t>
                                    </m:r>
                                  </m:e>
                                  <m:sup>
                                    <m:r>
                                      <a:rPr lang="en-IN" sz="2400" b="1">
                                        <a:latin typeface="Cambria Math" panose="02040503050406030204" pitchFamily="18" charset="0"/>
                                        <a:ea typeface="Cambria Math" panose="02040503050406030204" pitchFamily="18" charset="0"/>
                                      </a:rPr>
                                      <m:t>−</m:t>
                                    </m:r>
                                    <m:r>
                                      <a:rPr lang="en-IN" sz="2400" b="1">
                                        <a:latin typeface="Cambria Math" panose="02040503050406030204" pitchFamily="18" charset="0"/>
                                        <a:ea typeface="Cambria Math" panose="02040503050406030204" pitchFamily="18" charset="0"/>
                                      </a:rPr>
                                      <m:t>𝟏𝟗</m:t>
                                    </m:r>
                                  </m:sup>
                                </m:sSup>
                              </m:num>
                              <m:den>
                                <m:r>
                                  <a:rPr lang="en-US" sz="2400" b="1" i="0" smtClean="0">
                                    <a:latin typeface="Cambria Math" panose="02040503050406030204" pitchFamily="18" charset="0"/>
                                    <a:ea typeface="Cambria Math" panose="02040503050406030204" pitchFamily="18" charset="0"/>
                                  </a:rPr>
                                  <m:t>𝟏</m:t>
                                </m:r>
                                <m:r>
                                  <a:rPr lang="en-US" sz="2400" b="1" i="0" smtClean="0">
                                    <a:latin typeface="Cambria Math" panose="02040503050406030204" pitchFamily="18" charset="0"/>
                                    <a:ea typeface="Cambria Math" panose="02040503050406030204" pitchFamily="18" charset="0"/>
                                  </a:rPr>
                                  <m:t>.</m:t>
                                </m:r>
                                <m:r>
                                  <a:rPr lang="en-US" sz="2400" b="1" i="0" smtClean="0">
                                    <a:latin typeface="Cambria Math" panose="02040503050406030204" pitchFamily="18" charset="0"/>
                                    <a:ea typeface="Cambria Math" panose="02040503050406030204" pitchFamily="18" charset="0"/>
                                  </a:rPr>
                                  <m:t>𝟑𝟖</m:t>
                                </m:r>
                                <m:r>
                                  <a:rPr lang="en-US" sz="2400" b="1" i="0" smtClean="0">
                                    <a:latin typeface="Cambria Math" panose="02040503050406030204" pitchFamily="18" charset="0"/>
                                    <a:ea typeface="Cambria Math" panose="02040503050406030204" pitchFamily="18" charset="0"/>
                                  </a:rPr>
                                  <m:t>×</m:t>
                                </m:r>
                                <m:sSup>
                                  <m:sSupPr>
                                    <m:ctrlPr>
                                      <a:rPr lang="en-US" sz="2400" b="1" i="1" smtClean="0">
                                        <a:latin typeface="Cambria Math" panose="02040503050406030204" pitchFamily="18" charset="0"/>
                                        <a:ea typeface="Cambria Math" panose="02040503050406030204" pitchFamily="18" charset="0"/>
                                      </a:rPr>
                                    </m:ctrlPr>
                                  </m:sSupPr>
                                  <m:e>
                                    <m:r>
                                      <a:rPr lang="en-US" sz="2400" b="1" i="0" smtClean="0">
                                        <a:latin typeface="Cambria Math" panose="02040503050406030204" pitchFamily="18" charset="0"/>
                                        <a:ea typeface="Cambria Math" panose="02040503050406030204" pitchFamily="18" charset="0"/>
                                      </a:rPr>
                                      <m:t>𝟏𝟎</m:t>
                                    </m:r>
                                  </m:e>
                                  <m:sup>
                                    <m:r>
                                      <a:rPr lang="en-US" sz="2400" b="1" i="0" smtClean="0">
                                        <a:latin typeface="Cambria Math" panose="02040503050406030204" pitchFamily="18" charset="0"/>
                                        <a:ea typeface="Cambria Math" panose="02040503050406030204" pitchFamily="18" charset="0"/>
                                      </a:rPr>
                                      <m:t>−</m:t>
                                    </m:r>
                                    <m:r>
                                      <a:rPr lang="en-US" sz="2400" b="1" i="0" smtClean="0">
                                        <a:latin typeface="Cambria Math" panose="02040503050406030204" pitchFamily="18" charset="0"/>
                                        <a:ea typeface="Cambria Math" panose="02040503050406030204" pitchFamily="18" charset="0"/>
                                      </a:rPr>
                                      <m:t>𝟐𝟑</m:t>
                                    </m:r>
                                  </m:sup>
                                </m:sSup>
                                <m:r>
                                  <a:rPr lang="en-US" sz="2400" b="1" i="0" smtClean="0">
                                    <a:latin typeface="Cambria Math" panose="02040503050406030204" pitchFamily="18" charset="0"/>
                                    <a:ea typeface="Cambria Math" panose="02040503050406030204" pitchFamily="18" charset="0"/>
                                  </a:rPr>
                                  <m:t>×</m:t>
                                </m:r>
                                <m:r>
                                  <a:rPr lang="en-IN" sz="2400" b="1" i="0" smtClean="0">
                                    <a:latin typeface="Cambria Math" panose="02040503050406030204" pitchFamily="18" charset="0"/>
                                    <a:ea typeface="Cambria Math" panose="02040503050406030204" pitchFamily="18" charset="0"/>
                                  </a:rPr>
                                  <m:t>(</m:t>
                                </m:r>
                                <m:r>
                                  <a:rPr lang="en-IN" sz="2400" b="1" i="0" smtClean="0">
                                    <a:latin typeface="Cambria Math" panose="02040503050406030204" pitchFamily="18" charset="0"/>
                                    <a:ea typeface="Cambria Math" panose="02040503050406030204" pitchFamily="18" charset="0"/>
                                  </a:rPr>
                                  <m:t>𝟐𝟓𝟎</m:t>
                                </m:r>
                                <m:r>
                                  <a:rPr lang="en-IN" sz="2400" b="1" i="0" smtClean="0">
                                    <a:latin typeface="Cambria Math" panose="02040503050406030204" pitchFamily="18" charset="0"/>
                                    <a:ea typeface="Cambria Math" panose="02040503050406030204" pitchFamily="18" charset="0"/>
                                  </a:rPr>
                                  <m:t>+</m:t>
                                </m:r>
                                <m:r>
                                  <a:rPr lang="en-IN" sz="2400" b="1" i="0" smtClean="0">
                                    <a:latin typeface="Cambria Math" panose="02040503050406030204" pitchFamily="18" charset="0"/>
                                    <a:ea typeface="Cambria Math" panose="02040503050406030204" pitchFamily="18" charset="0"/>
                                  </a:rPr>
                                  <m:t>𝟐𝟕𝟑</m:t>
                                </m:r>
                                <m:r>
                                  <a:rPr lang="en-IN" sz="2400" b="1" i="0" smtClean="0">
                                    <a:latin typeface="Cambria Math" panose="02040503050406030204" pitchFamily="18" charset="0"/>
                                    <a:ea typeface="Cambria Math" panose="02040503050406030204" pitchFamily="18" charset="0"/>
                                  </a:rPr>
                                  <m:t>)</m:t>
                                </m:r>
                              </m:den>
                            </m:f>
                          </m:e>
                        </m:d>
                      </m:sup>
                    </m:sSup>
                  </m:oMath>
                </a14:m>
                <a:r>
                  <a:rPr lang="en-IN" sz="2400" b="1" dirty="0"/>
                  <a:t>=</a:t>
                </a:r>
                <a:r>
                  <a:rPr lang="en-IN" sz="2400" b="1" dirty="0">
                    <a:solidFill>
                      <a:srgbClr val="836967"/>
                    </a:solidFill>
                  </a:rPr>
                  <a:t> </a:t>
                </a:r>
                <a14:m>
                  <m:oMath xmlns:m="http://schemas.openxmlformats.org/officeDocument/2006/math">
                    <m:sSup>
                      <m:sSupPr>
                        <m:ctrlPr>
                          <a:rPr lang="en-IN" sz="2400" b="1" i="1">
                            <a:solidFill>
                              <a:srgbClr val="836967"/>
                            </a:solidFill>
                            <a:latin typeface="Cambria Math" panose="02040503050406030204" pitchFamily="18" charset="0"/>
                          </a:rPr>
                        </m:ctrlPr>
                      </m:sSupPr>
                      <m:e>
                        <m:r>
                          <a:rPr lang="en-IN" sz="2400" b="1" i="0">
                            <a:latin typeface="Cambria Math" panose="02040503050406030204" pitchFamily="18" charset="0"/>
                          </a:rPr>
                          <m:t>𝐞</m:t>
                        </m:r>
                      </m:e>
                      <m:sup>
                        <m:r>
                          <a:rPr lang="en-IN" sz="2400" b="1" i="0">
                            <a:latin typeface="Cambria Math" panose="02040503050406030204" pitchFamily="18" charset="0"/>
                          </a:rPr>
                          <m:t>−</m:t>
                        </m:r>
                        <m:d>
                          <m:dPr>
                            <m:ctrlPr>
                              <a:rPr lang="en-IN" sz="2400" b="1" i="1">
                                <a:latin typeface="Cambria Math" panose="02040503050406030204" pitchFamily="18" charset="0"/>
                              </a:rPr>
                            </m:ctrlPr>
                          </m:dPr>
                          <m:e>
                            <m:r>
                              <a:rPr lang="en-IN" sz="2400" b="1" i="0" smtClean="0">
                                <a:solidFill>
                                  <a:srgbClr val="836967"/>
                                </a:solidFill>
                                <a:latin typeface="Cambria Math" panose="02040503050406030204" pitchFamily="18" charset="0"/>
                              </a:rPr>
                              <m:t>𝟒𝟔</m:t>
                            </m:r>
                            <m:r>
                              <a:rPr lang="en-IN" sz="2400" b="1" i="0" smtClean="0">
                                <a:solidFill>
                                  <a:srgbClr val="836967"/>
                                </a:solidFill>
                                <a:latin typeface="Cambria Math" panose="02040503050406030204" pitchFamily="18" charset="0"/>
                              </a:rPr>
                              <m:t>.</m:t>
                            </m:r>
                            <m:r>
                              <a:rPr lang="en-IN" sz="2400" b="1" i="0" smtClean="0">
                                <a:solidFill>
                                  <a:srgbClr val="836967"/>
                                </a:solidFill>
                                <a:latin typeface="Cambria Math" panose="02040503050406030204" pitchFamily="18" charset="0"/>
                              </a:rPr>
                              <m:t>𝟕𝟑𝟔𝟒</m:t>
                            </m:r>
                          </m:e>
                        </m:d>
                      </m:sup>
                    </m:sSup>
                    <m:r>
                      <a:rPr lang="en-US" sz="2400" b="1" i="0" smtClean="0">
                        <a:latin typeface="Cambria Math" panose="02040503050406030204" pitchFamily="18" charset="0"/>
                        <a:ea typeface="Cambria Math" panose="02040503050406030204" pitchFamily="18" charset="0"/>
                      </a:rPr>
                      <m:t>=</m:t>
                    </m:r>
                    <m:r>
                      <a:rPr lang="en-IN" sz="2400" b="1" i="0" smtClean="0">
                        <a:latin typeface="Cambria Math" panose="02040503050406030204" pitchFamily="18" charset="0"/>
                        <a:ea typeface="Cambria Math" panose="02040503050406030204" pitchFamily="18" charset="0"/>
                      </a:rPr>
                      <m:t>𝟓</m:t>
                    </m:r>
                    <m:r>
                      <a:rPr lang="en-IN" sz="2400" b="1" i="0" smtClean="0">
                        <a:latin typeface="Cambria Math" panose="02040503050406030204" pitchFamily="18" charset="0"/>
                        <a:ea typeface="Cambria Math" panose="02040503050406030204" pitchFamily="18" charset="0"/>
                      </a:rPr>
                      <m:t>.</m:t>
                    </m:r>
                    <m:r>
                      <a:rPr lang="en-IN" sz="2400" b="1" i="0" smtClean="0">
                        <a:latin typeface="Cambria Math" panose="02040503050406030204" pitchFamily="18" charset="0"/>
                        <a:ea typeface="Cambria Math" panose="02040503050406030204" pitchFamily="18" charset="0"/>
                      </a:rPr>
                      <m:t>𝟎𝟒𝟐𝟑</m:t>
                    </m:r>
                    <m:r>
                      <a:rPr lang="en-US" sz="2400" b="1" i="0" smtClean="0">
                        <a:latin typeface="Cambria Math" panose="02040503050406030204" pitchFamily="18" charset="0"/>
                        <a:ea typeface="Cambria Math" panose="02040503050406030204" pitchFamily="18" charset="0"/>
                      </a:rPr>
                      <m:t>×</m:t>
                    </m:r>
                    <m:sSup>
                      <m:sSupPr>
                        <m:ctrlPr>
                          <a:rPr lang="en-US" sz="2400" b="1" i="1" smtClean="0">
                            <a:latin typeface="Cambria Math" panose="02040503050406030204" pitchFamily="18" charset="0"/>
                            <a:ea typeface="Cambria Math" panose="02040503050406030204" pitchFamily="18" charset="0"/>
                          </a:rPr>
                        </m:ctrlPr>
                      </m:sSupPr>
                      <m:e>
                        <m:r>
                          <a:rPr lang="en-US" sz="2400" b="1" i="0" smtClean="0">
                            <a:latin typeface="Cambria Math" panose="02040503050406030204" pitchFamily="18" charset="0"/>
                            <a:ea typeface="Cambria Math" panose="02040503050406030204" pitchFamily="18" charset="0"/>
                          </a:rPr>
                          <m:t>𝟏𝟎</m:t>
                        </m:r>
                      </m:e>
                      <m:sup>
                        <m:r>
                          <a:rPr lang="en-US" sz="2400" b="1" i="0" smtClean="0">
                            <a:latin typeface="Cambria Math" panose="02040503050406030204" pitchFamily="18" charset="0"/>
                            <a:ea typeface="Cambria Math" panose="02040503050406030204" pitchFamily="18" charset="0"/>
                          </a:rPr>
                          <m:t>−</m:t>
                        </m:r>
                        <m:r>
                          <a:rPr lang="en-IN" sz="2400" b="1" i="0" smtClean="0">
                            <a:latin typeface="Cambria Math" panose="02040503050406030204" pitchFamily="18" charset="0"/>
                            <a:ea typeface="Cambria Math" panose="02040503050406030204" pitchFamily="18" charset="0"/>
                          </a:rPr>
                          <m:t>𝟐𝟏</m:t>
                        </m:r>
                      </m:sup>
                    </m:sSup>
                  </m:oMath>
                </a14:m>
                <a:endParaRPr lang="en-IN" sz="2400" b="1" dirty="0"/>
              </a:p>
            </p:txBody>
          </p:sp>
        </mc:Choice>
        <mc:Fallback xmlns="">
          <p:sp>
            <p:nvSpPr>
              <p:cNvPr id="3" name="TextBox 2">
                <a:extLst>
                  <a:ext uri="{FF2B5EF4-FFF2-40B4-BE49-F238E27FC236}">
                    <a16:creationId xmlns:a16="http://schemas.microsoft.com/office/drawing/2014/main" id="{12D3A8AC-3279-FCA7-9D5A-3A65640B36CB}"/>
                  </a:ext>
                </a:extLst>
              </p:cNvPr>
              <p:cNvSpPr txBox="1">
                <a:spLocks noRot="1" noChangeAspect="1" noMove="1" noResize="1" noEditPoints="1" noAdjustHandles="1" noChangeArrowheads="1" noChangeShapeType="1" noTextEdit="1"/>
              </p:cNvSpPr>
              <p:nvPr/>
            </p:nvSpPr>
            <p:spPr>
              <a:xfrm>
                <a:off x="1285432" y="5043346"/>
                <a:ext cx="10291694" cy="760080"/>
              </a:xfrm>
              <a:prstGeom prst="rect">
                <a:avLst/>
              </a:prstGeom>
              <a:blipFill>
                <a:blip r:embed="rId2"/>
                <a:stretch>
                  <a:fillRect b="-56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A0C72B1-4AE9-0DAF-71D8-52DED3B36105}"/>
                  </a:ext>
                </a:extLst>
              </p:cNvPr>
              <p:cNvSpPr txBox="1"/>
              <p:nvPr/>
            </p:nvSpPr>
            <p:spPr>
              <a:xfrm>
                <a:off x="3180080" y="2691568"/>
                <a:ext cx="4495822" cy="7935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sz="2400" b="1" i="1" smtClean="0">
                              <a:latin typeface="Cambria Math" panose="02040503050406030204" pitchFamily="18" charset="0"/>
                            </a:rPr>
                          </m:ctrlPr>
                        </m:sSubPr>
                        <m:e>
                          <m:r>
                            <a:rPr lang="en-IN" sz="2400" b="1" i="0">
                              <a:latin typeface="Cambria Math" panose="02040503050406030204" pitchFamily="18" charset="0"/>
                            </a:rPr>
                            <m:t>𝐄</m:t>
                          </m:r>
                        </m:e>
                        <m:sub>
                          <m:r>
                            <a:rPr lang="en-IN" sz="2400" b="1" i="0">
                              <a:latin typeface="Cambria Math" panose="02040503050406030204" pitchFamily="18" charset="0"/>
                            </a:rPr>
                            <m:t>𝟐</m:t>
                          </m:r>
                        </m:sub>
                      </m:sSub>
                      <m:r>
                        <a:rPr lang="en-IN" sz="2400" b="1" i="0">
                          <a:latin typeface="Cambria Math" panose="02040503050406030204" pitchFamily="18" charset="0"/>
                        </a:rPr>
                        <m:t>−</m:t>
                      </m:r>
                      <m:sSub>
                        <m:sSubPr>
                          <m:ctrlPr>
                            <a:rPr lang="en-IN" sz="2400" b="1" i="1">
                              <a:latin typeface="Cambria Math" panose="02040503050406030204" pitchFamily="18" charset="0"/>
                            </a:rPr>
                          </m:ctrlPr>
                        </m:sSubPr>
                        <m:e>
                          <m:r>
                            <a:rPr lang="en-IN" sz="2400" b="1" i="0">
                              <a:latin typeface="Cambria Math" panose="02040503050406030204" pitchFamily="18" charset="0"/>
                            </a:rPr>
                            <m:t>𝐄</m:t>
                          </m:r>
                        </m:e>
                        <m:sub>
                          <m:r>
                            <a:rPr lang="en-IN" sz="2400" b="1" i="0">
                              <a:latin typeface="Cambria Math" panose="02040503050406030204" pitchFamily="18" charset="0"/>
                            </a:rPr>
                            <m:t>𝟏</m:t>
                          </m:r>
                        </m:sub>
                      </m:sSub>
                      <m:r>
                        <a:rPr lang="en-IN" sz="2400" b="1" i="1" smtClean="0">
                          <a:latin typeface="Cambria Math" panose="02040503050406030204" pitchFamily="18" charset="0"/>
                        </a:rPr>
                        <m:t>=</m:t>
                      </m:r>
                      <m:r>
                        <a:rPr lang="en-IN" sz="2400" b="1" i="0" smtClean="0">
                          <a:latin typeface="Cambria Math" panose="02040503050406030204" pitchFamily="18" charset="0"/>
                        </a:rPr>
                        <m:t>𝐡</m:t>
                      </m:r>
                      <m:r>
                        <a:rPr lang="en-IN" sz="2400" b="1" i="0" smtClean="0">
                          <a:latin typeface="Cambria Math" panose="02040503050406030204" pitchFamily="18" charset="0"/>
                          <a:ea typeface="Cambria Math" panose="02040503050406030204" pitchFamily="18" charset="0"/>
                        </a:rPr>
                        <m:t>𝛎</m:t>
                      </m:r>
                      <m:r>
                        <a:rPr lang="en-IN" sz="2400" b="1" i="0" smtClean="0">
                          <a:latin typeface="Cambria Math" panose="02040503050406030204" pitchFamily="18" charset="0"/>
                          <a:ea typeface="Cambria Math" panose="02040503050406030204" pitchFamily="18" charset="0"/>
                        </a:rPr>
                        <m:t>=</m:t>
                      </m:r>
                      <m:f>
                        <m:fPr>
                          <m:ctrlPr>
                            <a:rPr lang="en-IN" sz="2400" b="1" i="1">
                              <a:latin typeface="Cambria Math" panose="02040503050406030204" pitchFamily="18" charset="0"/>
                              <a:ea typeface="Cambria Math" panose="02040503050406030204" pitchFamily="18" charset="0"/>
                            </a:rPr>
                          </m:ctrlPr>
                        </m:fPr>
                        <m:num>
                          <m:r>
                            <a:rPr lang="en-IN" sz="2400" b="1" i="0">
                              <a:latin typeface="Cambria Math" panose="02040503050406030204" pitchFamily="18" charset="0"/>
                              <a:ea typeface="Cambria Math" panose="02040503050406030204" pitchFamily="18" charset="0"/>
                            </a:rPr>
                            <m:t>𝐡𝐜</m:t>
                          </m:r>
                        </m:num>
                        <m:den>
                          <m:r>
                            <a:rPr lang="en-IN" sz="2400" b="1" i="0">
                              <a:latin typeface="Cambria Math" panose="02040503050406030204" pitchFamily="18" charset="0"/>
                              <a:ea typeface="Cambria Math" panose="02040503050406030204" pitchFamily="18" charset="0"/>
                            </a:rPr>
                            <m:t>𝛌</m:t>
                          </m:r>
                        </m:den>
                      </m:f>
                    </m:oMath>
                  </m:oMathPara>
                </a14:m>
                <a:endParaRPr lang="en-IN" sz="2400" b="1" dirty="0"/>
              </a:p>
            </p:txBody>
          </p:sp>
        </mc:Choice>
        <mc:Fallback xmlns="">
          <p:sp>
            <p:nvSpPr>
              <p:cNvPr id="6" name="TextBox 5">
                <a:extLst>
                  <a:ext uri="{FF2B5EF4-FFF2-40B4-BE49-F238E27FC236}">
                    <a16:creationId xmlns:a16="http://schemas.microsoft.com/office/drawing/2014/main" id="{9A0C72B1-4AE9-0DAF-71D8-52DED3B36105}"/>
                  </a:ext>
                </a:extLst>
              </p:cNvPr>
              <p:cNvSpPr txBox="1">
                <a:spLocks noRot="1" noChangeAspect="1" noMove="1" noResize="1" noEditPoints="1" noAdjustHandles="1" noChangeArrowheads="1" noChangeShapeType="1" noTextEdit="1"/>
              </p:cNvSpPr>
              <p:nvPr/>
            </p:nvSpPr>
            <p:spPr>
              <a:xfrm>
                <a:off x="3180080" y="2691568"/>
                <a:ext cx="4495822" cy="793551"/>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98F1C6E-E41E-2562-722B-6FA6E7968C1D}"/>
                  </a:ext>
                </a:extLst>
              </p:cNvPr>
              <p:cNvSpPr txBox="1"/>
              <p:nvPr/>
            </p:nvSpPr>
            <p:spPr>
              <a:xfrm>
                <a:off x="3946698" y="2151826"/>
                <a:ext cx="3876502" cy="470000"/>
              </a:xfrm>
              <a:prstGeom prst="rect">
                <a:avLst/>
              </a:prstGeom>
              <a:noFill/>
            </p:spPr>
            <p:txBody>
              <a:bodyPr wrap="square">
                <a:spAutoFit/>
              </a:bodyPr>
              <a:lstStyle/>
              <a:p>
                <a14:m>
                  <m:oMath xmlns:m="http://schemas.openxmlformats.org/officeDocument/2006/math">
                    <m:r>
                      <a:rPr lang="en-IN" sz="2400" b="1" i="0" smtClean="0">
                        <a:latin typeface="Cambria Math" panose="02040503050406030204" pitchFamily="18" charset="0"/>
                        <a:ea typeface="Cambria Math" panose="02040503050406030204" pitchFamily="18" charset="0"/>
                      </a:rPr>
                      <m:t>𝛌</m:t>
                    </m:r>
                    <m:r>
                      <a:rPr lang="en-IN" sz="2400" b="1" i="1" smtClean="0">
                        <a:latin typeface="Cambria Math" panose="02040503050406030204" pitchFamily="18" charset="0"/>
                        <a:ea typeface="Cambria Math" panose="02040503050406030204" pitchFamily="18" charset="0"/>
                      </a:rPr>
                      <m:t>=</m:t>
                    </m:r>
                    <m:r>
                      <a:rPr lang="en-IN" sz="2400" b="1" i="1" smtClean="0">
                        <a:latin typeface="Cambria Math" panose="02040503050406030204" pitchFamily="18" charset="0"/>
                        <a:ea typeface="Cambria Math" panose="02040503050406030204" pitchFamily="18" charset="0"/>
                      </a:rPr>
                      <m:t>𝟓𝟖𝟗𝟑</m:t>
                    </m:r>
                    <m:r>
                      <a:rPr lang="en-IN" sz="2400" b="1" i="1" smtClean="0">
                        <a:latin typeface="Cambria Math" panose="02040503050406030204" pitchFamily="18" charset="0"/>
                        <a:ea typeface="Cambria Math" panose="02040503050406030204" pitchFamily="18" charset="0"/>
                      </a:rPr>
                      <m:t>×</m:t>
                    </m:r>
                    <m:r>
                      <a:rPr lang="en-IN" sz="2400" b="1" i="1" smtClean="0">
                        <a:latin typeface="Cambria Math" panose="02040503050406030204" pitchFamily="18" charset="0"/>
                        <a:ea typeface="Cambria Math" panose="02040503050406030204" pitchFamily="18" charset="0"/>
                      </a:rPr>
                      <m:t>𝟏</m:t>
                    </m:r>
                    <m:sSup>
                      <m:sSupPr>
                        <m:ctrlPr>
                          <a:rPr lang="en-IN" sz="2400" b="1" i="1" smtClean="0">
                            <a:latin typeface="Cambria Math" panose="02040503050406030204" pitchFamily="18" charset="0"/>
                            <a:ea typeface="Cambria Math" panose="02040503050406030204" pitchFamily="18" charset="0"/>
                          </a:rPr>
                        </m:ctrlPr>
                      </m:sSupPr>
                      <m:e>
                        <m:r>
                          <a:rPr lang="en-IN" sz="2400" b="1" i="1" smtClean="0">
                            <a:latin typeface="Cambria Math" panose="02040503050406030204" pitchFamily="18" charset="0"/>
                            <a:ea typeface="Cambria Math" panose="02040503050406030204" pitchFamily="18" charset="0"/>
                          </a:rPr>
                          <m:t>𝟎</m:t>
                        </m:r>
                      </m:e>
                      <m:sup>
                        <m:r>
                          <a:rPr lang="en-IN" sz="2400" b="1" i="1" smtClean="0">
                            <a:latin typeface="Cambria Math" panose="02040503050406030204" pitchFamily="18" charset="0"/>
                            <a:ea typeface="Cambria Math" panose="02040503050406030204" pitchFamily="18" charset="0"/>
                          </a:rPr>
                          <m:t>𝟏𝟎</m:t>
                        </m:r>
                      </m:sup>
                    </m:sSup>
                    <m:r>
                      <a:rPr lang="en-IN" sz="2400" b="1" i="1" smtClean="0">
                        <a:latin typeface="Cambria Math" panose="02040503050406030204" pitchFamily="18" charset="0"/>
                        <a:ea typeface="Cambria Math" panose="02040503050406030204" pitchFamily="18" charset="0"/>
                      </a:rPr>
                      <m:t> </m:t>
                    </m:r>
                    <m:r>
                      <a:rPr lang="en-IN" sz="2400" b="1" i="1" smtClean="0">
                        <a:latin typeface="Cambria Math" panose="02040503050406030204" pitchFamily="18" charset="0"/>
                        <a:ea typeface="Cambria Math" panose="02040503050406030204" pitchFamily="18" charset="0"/>
                      </a:rPr>
                      <m:t>𝒎</m:t>
                    </m:r>
                  </m:oMath>
                </a14:m>
                <a:r>
                  <a:rPr lang="en-IN" sz="2400" b="0" i="0" dirty="0">
                    <a:solidFill>
                      <a:srgbClr val="040C28"/>
                    </a:solidFill>
                    <a:effectLst/>
                  </a:rPr>
                  <a:t> </a:t>
                </a:r>
                <a:endParaRPr lang="en-IN" sz="2400" dirty="0"/>
              </a:p>
            </p:txBody>
          </p:sp>
        </mc:Choice>
        <mc:Fallback xmlns="">
          <p:sp>
            <p:nvSpPr>
              <p:cNvPr id="8" name="TextBox 7">
                <a:extLst>
                  <a:ext uri="{FF2B5EF4-FFF2-40B4-BE49-F238E27FC236}">
                    <a16:creationId xmlns:a16="http://schemas.microsoft.com/office/drawing/2014/main" id="{998F1C6E-E41E-2562-722B-6FA6E7968C1D}"/>
                  </a:ext>
                </a:extLst>
              </p:cNvPr>
              <p:cNvSpPr txBox="1">
                <a:spLocks noRot="1" noChangeAspect="1" noMove="1" noResize="1" noEditPoints="1" noAdjustHandles="1" noChangeArrowheads="1" noChangeShapeType="1" noTextEdit="1"/>
              </p:cNvSpPr>
              <p:nvPr/>
            </p:nvSpPr>
            <p:spPr>
              <a:xfrm>
                <a:off x="3946698" y="2151826"/>
                <a:ext cx="3876502" cy="470000"/>
              </a:xfrm>
              <a:prstGeom prst="rect">
                <a:avLst/>
              </a:prstGeom>
              <a:blipFill>
                <a:blip r:embed="rId4"/>
                <a:stretch>
                  <a:fillRect l="-47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432A320-0742-4BCB-70DF-BF3169F63EA9}"/>
                  </a:ext>
                </a:extLst>
              </p:cNvPr>
              <p:cNvSpPr txBox="1"/>
              <p:nvPr/>
            </p:nvSpPr>
            <p:spPr>
              <a:xfrm>
                <a:off x="1859279" y="3554861"/>
                <a:ext cx="9144001" cy="8430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sz="2400" b="1" i="1" smtClean="0">
                              <a:latin typeface="Cambria Math" panose="02040503050406030204" pitchFamily="18" charset="0"/>
                            </a:rPr>
                          </m:ctrlPr>
                        </m:sSubPr>
                        <m:e>
                          <m:r>
                            <a:rPr lang="en-IN" sz="2400" b="1" i="0">
                              <a:latin typeface="Cambria Math" panose="02040503050406030204" pitchFamily="18" charset="0"/>
                            </a:rPr>
                            <m:t>𝐄</m:t>
                          </m:r>
                        </m:e>
                        <m:sub>
                          <m:r>
                            <a:rPr lang="en-IN" sz="2400" b="1" i="0">
                              <a:latin typeface="Cambria Math" panose="02040503050406030204" pitchFamily="18" charset="0"/>
                            </a:rPr>
                            <m:t>𝟐</m:t>
                          </m:r>
                        </m:sub>
                      </m:sSub>
                      <m:r>
                        <a:rPr lang="en-IN" sz="2400" b="1" i="0">
                          <a:latin typeface="Cambria Math" panose="02040503050406030204" pitchFamily="18" charset="0"/>
                        </a:rPr>
                        <m:t>−</m:t>
                      </m:r>
                      <m:sSub>
                        <m:sSubPr>
                          <m:ctrlPr>
                            <a:rPr lang="en-IN" sz="2400" b="1" i="1">
                              <a:latin typeface="Cambria Math" panose="02040503050406030204" pitchFamily="18" charset="0"/>
                            </a:rPr>
                          </m:ctrlPr>
                        </m:sSubPr>
                        <m:e>
                          <m:r>
                            <a:rPr lang="en-IN" sz="2400" b="1" i="0">
                              <a:latin typeface="Cambria Math" panose="02040503050406030204" pitchFamily="18" charset="0"/>
                            </a:rPr>
                            <m:t>𝐄</m:t>
                          </m:r>
                        </m:e>
                        <m:sub>
                          <m:r>
                            <a:rPr lang="en-IN" sz="2400" b="1" i="0">
                              <a:latin typeface="Cambria Math" panose="02040503050406030204" pitchFamily="18" charset="0"/>
                            </a:rPr>
                            <m:t>𝟏</m:t>
                          </m:r>
                        </m:sub>
                      </m:sSub>
                      <m:r>
                        <a:rPr lang="en-IN" sz="2400" b="1" i="1" smtClean="0">
                          <a:latin typeface="Cambria Math" panose="02040503050406030204" pitchFamily="18" charset="0"/>
                        </a:rPr>
                        <m:t>=</m:t>
                      </m:r>
                      <m:f>
                        <m:fPr>
                          <m:ctrlPr>
                            <a:rPr lang="en-IN" sz="2400" b="1" i="1">
                              <a:latin typeface="Cambria Math" panose="02040503050406030204" pitchFamily="18" charset="0"/>
                              <a:ea typeface="Cambria Math" panose="02040503050406030204" pitchFamily="18" charset="0"/>
                            </a:rPr>
                          </m:ctrlPr>
                        </m:fPr>
                        <m:num>
                          <m:r>
                            <a:rPr lang="en-IN" sz="2400" b="1" i="0" smtClean="0">
                              <a:latin typeface="Cambria Math" panose="02040503050406030204" pitchFamily="18" charset="0"/>
                              <a:ea typeface="Cambria Math" panose="02040503050406030204" pitchFamily="18" charset="0"/>
                            </a:rPr>
                            <m:t>𝟔</m:t>
                          </m:r>
                          <m:r>
                            <a:rPr lang="en-IN" sz="2400" b="1" i="0" smtClean="0">
                              <a:latin typeface="Cambria Math" panose="02040503050406030204" pitchFamily="18" charset="0"/>
                              <a:ea typeface="Cambria Math" panose="02040503050406030204" pitchFamily="18" charset="0"/>
                            </a:rPr>
                            <m:t>.</m:t>
                          </m:r>
                          <m:r>
                            <a:rPr lang="en-IN" sz="2400" b="1" i="0" smtClean="0">
                              <a:latin typeface="Cambria Math" panose="02040503050406030204" pitchFamily="18" charset="0"/>
                              <a:ea typeface="Cambria Math" panose="02040503050406030204" pitchFamily="18" charset="0"/>
                            </a:rPr>
                            <m:t>𝟔𝟐𝟔</m:t>
                          </m:r>
                          <m:r>
                            <a:rPr lang="en-IN" sz="2400" b="1" i="0" smtClean="0">
                              <a:latin typeface="Cambria Math" panose="02040503050406030204" pitchFamily="18" charset="0"/>
                              <a:ea typeface="Cambria Math" panose="02040503050406030204" pitchFamily="18" charset="0"/>
                            </a:rPr>
                            <m:t>×</m:t>
                          </m:r>
                          <m:r>
                            <a:rPr lang="en-IN" sz="2400" b="1" i="0" smtClean="0">
                              <a:latin typeface="Cambria Math" panose="02040503050406030204" pitchFamily="18" charset="0"/>
                              <a:ea typeface="Cambria Math" panose="02040503050406030204" pitchFamily="18" charset="0"/>
                            </a:rPr>
                            <m:t>𝟏</m:t>
                          </m:r>
                          <m:sSup>
                            <m:sSupPr>
                              <m:ctrlPr>
                                <a:rPr lang="en-IN" sz="2400" b="1" i="1" smtClean="0">
                                  <a:latin typeface="Cambria Math" panose="02040503050406030204" pitchFamily="18" charset="0"/>
                                  <a:ea typeface="Cambria Math" panose="02040503050406030204" pitchFamily="18" charset="0"/>
                                </a:rPr>
                              </m:ctrlPr>
                            </m:sSupPr>
                            <m:e>
                              <m:r>
                                <a:rPr lang="en-IN" sz="2400" b="1" i="0" smtClean="0">
                                  <a:latin typeface="Cambria Math" panose="02040503050406030204" pitchFamily="18" charset="0"/>
                                  <a:ea typeface="Cambria Math" panose="02040503050406030204" pitchFamily="18" charset="0"/>
                                </a:rPr>
                                <m:t>𝟎</m:t>
                              </m:r>
                            </m:e>
                            <m:sup>
                              <m:r>
                                <a:rPr lang="en-IN" sz="2400" b="1" i="0" smtClean="0">
                                  <a:latin typeface="Cambria Math" panose="02040503050406030204" pitchFamily="18" charset="0"/>
                                  <a:ea typeface="Cambria Math" panose="02040503050406030204" pitchFamily="18" charset="0"/>
                                </a:rPr>
                                <m:t>−</m:t>
                              </m:r>
                              <m:r>
                                <a:rPr lang="en-IN" sz="2400" b="1" i="0" smtClean="0">
                                  <a:latin typeface="Cambria Math" panose="02040503050406030204" pitchFamily="18" charset="0"/>
                                  <a:ea typeface="Cambria Math" panose="02040503050406030204" pitchFamily="18" charset="0"/>
                                </a:rPr>
                                <m:t>𝟑𝟒</m:t>
                              </m:r>
                            </m:sup>
                          </m:sSup>
                          <m:r>
                            <a:rPr lang="en-IN" sz="2400" b="1" i="0" smtClean="0">
                              <a:latin typeface="Cambria Math" panose="02040503050406030204" pitchFamily="18" charset="0"/>
                              <a:ea typeface="Cambria Math" panose="02040503050406030204" pitchFamily="18" charset="0"/>
                            </a:rPr>
                            <m:t>×</m:t>
                          </m:r>
                          <m:r>
                            <a:rPr lang="en-IN" sz="2400" b="1" i="0" smtClean="0">
                              <a:latin typeface="Cambria Math" panose="02040503050406030204" pitchFamily="18" charset="0"/>
                              <a:ea typeface="Cambria Math" panose="02040503050406030204" pitchFamily="18" charset="0"/>
                            </a:rPr>
                            <m:t>𝟑</m:t>
                          </m:r>
                          <m:r>
                            <a:rPr lang="en-IN" sz="2400" b="1" i="0" smtClean="0">
                              <a:latin typeface="Cambria Math" panose="02040503050406030204" pitchFamily="18" charset="0"/>
                              <a:ea typeface="Cambria Math" panose="02040503050406030204" pitchFamily="18" charset="0"/>
                            </a:rPr>
                            <m:t>×</m:t>
                          </m:r>
                          <m:r>
                            <a:rPr lang="en-IN" sz="2400" b="1" i="0" smtClean="0">
                              <a:latin typeface="Cambria Math" panose="02040503050406030204" pitchFamily="18" charset="0"/>
                              <a:ea typeface="Cambria Math" panose="02040503050406030204" pitchFamily="18" charset="0"/>
                            </a:rPr>
                            <m:t>𝟏</m:t>
                          </m:r>
                          <m:sSup>
                            <m:sSupPr>
                              <m:ctrlPr>
                                <a:rPr lang="en-IN" sz="2400" b="1" i="1" smtClean="0">
                                  <a:latin typeface="Cambria Math" panose="02040503050406030204" pitchFamily="18" charset="0"/>
                                  <a:ea typeface="Cambria Math" panose="02040503050406030204" pitchFamily="18" charset="0"/>
                                </a:rPr>
                              </m:ctrlPr>
                            </m:sSupPr>
                            <m:e>
                              <m:r>
                                <a:rPr lang="en-IN" sz="2400" b="1" i="0" smtClean="0">
                                  <a:latin typeface="Cambria Math" panose="02040503050406030204" pitchFamily="18" charset="0"/>
                                  <a:ea typeface="Cambria Math" panose="02040503050406030204" pitchFamily="18" charset="0"/>
                                </a:rPr>
                                <m:t>𝟎</m:t>
                              </m:r>
                            </m:e>
                            <m:sup>
                              <m:r>
                                <a:rPr lang="en-IN" sz="2400" b="1" i="0" smtClean="0">
                                  <a:latin typeface="Cambria Math" panose="02040503050406030204" pitchFamily="18" charset="0"/>
                                  <a:ea typeface="Cambria Math" panose="02040503050406030204" pitchFamily="18" charset="0"/>
                                </a:rPr>
                                <m:t>𝟖</m:t>
                              </m:r>
                            </m:sup>
                          </m:sSup>
                        </m:num>
                        <m:den>
                          <m:r>
                            <a:rPr lang="en-IN" sz="2400" b="1" i="1">
                              <a:latin typeface="Cambria Math" panose="02040503050406030204" pitchFamily="18" charset="0"/>
                              <a:ea typeface="Cambria Math" panose="02040503050406030204" pitchFamily="18" charset="0"/>
                            </a:rPr>
                            <m:t>𝟓𝟖𝟗𝟑</m:t>
                          </m:r>
                          <m:r>
                            <a:rPr lang="en-IN" sz="2400" b="1" i="1">
                              <a:latin typeface="Cambria Math" panose="02040503050406030204" pitchFamily="18" charset="0"/>
                              <a:ea typeface="Cambria Math" panose="02040503050406030204" pitchFamily="18" charset="0"/>
                            </a:rPr>
                            <m:t>×</m:t>
                          </m:r>
                          <m:r>
                            <a:rPr lang="en-IN" sz="2400" b="1" i="1">
                              <a:latin typeface="Cambria Math" panose="02040503050406030204" pitchFamily="18" charset="0"/>
                              <a:ea typeface="Cambria Math" panose="02040503050406030204" pitchFamily="18" charset="0"/>
                            </a:rPr>
                            <m:t>𝟏</m:t>
                          </m:r>
                          <m:sSup>
                            <m:sSupPr>
                              <m:ctrlPr>
                                <a:rPr lang="en-IN" sz="2400" b="1" i="1">
                                  <a:latin typeface="Cambria Math" panose="02040503050406030204" pitchFamily="18" charset="0"/>
                                  <a:ea typeface="Cambria Math" panose="02040503050406030204" pitchFamily="18" charset="0"/>
                                </a:rPr>
                              </m:ctrlPr>
                            </m:sSupPr>
                            <m:e>
                              <m:r>
                                <a:rPr lang="en-IN" sz="2400" b="1" i="1">
                                  <a:latin typeface="Cambria Math" panose="02040503050406030204" pitchFamily="18" charset="0"/>
                                  <a:ea typeface="Cambria Math" panose="02040503050406030204" pitchFamily="18" charset="0"/>
                                </a:rPr>
                                <m:t>𝟎</m:t>
                              </m:r>
                            </m:e>
                            <m:sup>
                              <m:r>
                                <a:rPr lang="en-IN" sz="2400" b="1" i="1">
                                  <a:latin typeface="Cambria Math" panose="02040503050406030204" pitchFamily="18" charset="0"/>
                                  <a:ea typeface="Cambria Math" panose="02040503050406030204" pitchFamily="18" charset="0"/>
                                </a:rPr>
                                <m:t>𝟏𝟎</m:t>
                              </m:r>
                            </m:sup>
                          </m:sSup>
                        </m:den>
                      </m:f>
                      <m:r>
                        <a:rPr lang="en-IN" sz="2400" b="1" i="0" smtClean="0">
                          <a:latin typeface="Cambria Math" panose="02040503050406030204" pitchFamily="18" charset="0"/>
                          <a:ea typeface="Cambria Math" panose="02040503050406030204" pitchFamily="18" charset="0"/>
                        </a:rPr>
                        <m:t>=</m:t>
                      </m:r>
                      <m:r>
                        <a:rPr lang="en-IN" sz="2400" b="1" i="0" smtClean="0">
                          <a:latin typeface="Cambria Math" panose="02040503050406030204" pitchFamily="18" charset="0"/>
                          <a:ea typeface="Cambria Math" panose="02040503050406030204" pitchFamily="18" charset="0"/>
                        </a:rPr>
                        <m:t>𝟑</m:t>
                      </m:r>
                      <m:r>
                        <a:rPr lang="en-IN" sz="2400" b="1" i="0" smtClean="0">
                          <a:latin typeface="Cambria Math" panose="02040503050406030204" pitchFamily="18" charset="0"/>
                          <a:ea typeface="Cambria Math" panose="02040503050406030204" pitchFamily="18" charset="0"/>
                        </a:rPr>
                        <m:t>.</m:t>
                      </m:r>
                      <m:r>
                        <a:rPr lang="en-IN" sz="2400" b="1" i="0" smtClean="0">
                          <a:latin typeface="Cambria Math" panose="02040503050406030204" pitchFamily="18" charset="0"/>
                          <a:ea typeface="Cambria Math" panose="02040503050406030204" pitchFamily="18" charset="0"/>
                        </a:rPr>
                        <m:t>𝟑𝟕𝟑</m:t>
                      </m:r>
                      <m:r>
                        <a:rPr lang="en-IN" sz="2400" b="1" i="0" smtClean="0">
                          <a:latin typeface="Cambria Math" panose="02040503050406030204" pitchFamily="18" charset="0"/>
                          <a:ea typeface="Cambria Math" panose="02040503050406030204" pitchFamily="18" charset="0"/>
                        </a:rPr>
                        <m:t>×</m:t>
                      </m:r>
                      <m:r>
                        <a:rPr lang="en-IN" sz="2400" b="1" i="0" smtClean="0">
                          <a:latin typeface="Cambria Math" panose="02040503050406030204" pitchFamily="18" charset="0"/>
                          <a:ea typeface="Cambria Math" panose="02040503050406030204" pitchFamily="18" charset="0"/>
                        </a:rPr>
                        <m:t>𝟏</m:t>
                      </m:r>
                      <m:sSup>
                        <m:sSupPr>
                          <m:ctrlPr>
                            <a:rPr lang="en-IN" sz="2400" b="1" i="1" smtClean="0">
                              <a:latin typeface="Cambria Math" panose="02040503050406030204" pitchFamily="18" charset="0"/>
                              <a:ea typeface="Cambria Math" panose="02040503050406030204" pitchFamily="18" charset="0"/>
                            </a:rPr>
                          </m:ctrlPr>
                        </m:sSupPr>
                        <m:e>
                          <m:r>
                            <a:rPr lang="en-IN" sz="2400" b="1" i="0" smtClean="0">
                              <a:latin typeface="Cambria Math" panose="02040503050406030204" pitchFamily="18" charset="0"/>
                              <a:ea typeface="Cambria Math" panose="02040503050406030204" pitchFamily="18" charset="0"/>
                            </a:rPr>
                            <m:t>𝟎</m:t>
                          </m:r>
                        </m:e>
                        <m:sup>
                          <m:r>
                            <a:rPr lang="en-IN" sz="2400" b="1" i="0" smtClean="0">
                              <a:latin typeface="Cambria Math" panose="02040503050406030204" pitchFamily="18" charset="0"/>
                              <a:ea typeface="Cambria Math" panose="02040503050406030204" pitchFamily="18" charset="0"/>
                            </a:rPr>
                            <m:t>−</m:t>
                          </m:r>
                          <m:r>
                            <a:rPr lang="en-IN" sz="2400" b="1" i="0" smtClean="0">
                              <a:latin typeface="Cambria Math" panose="02040503050406030204" pitchFamily="18" charset="0"/>
                              <a:ea typeface="Cambria Math" panose="02040503050406030204" pitchFamily="18" charset="0"/>
                            </a:rPr>
                            <m:t>𝟏𝟗</m:t>
                          </m:r>
                        </m:sup>
                      </m:sSup>
                      <m:r>
                        <a:rPr lang="en-IN" sz="2400" b="1" i="0" smtClean="0">
                          <a:latin typeface="Cambria Math" panose="02040503050406030204" pitchFamily="18" charset="0"/>
                          <a:ea typeface="Cambria Math" panose="02040503050406030204" pitchFamily="18" charset="0"/>
                        </a:rPr>
                        <m:t> </m:t>
                      </m:r>
                      <m:r>
                        <a:rPr lang="en-IN" sz="2400" b="1" i="0" smtClean="0">
                          <a:latin typeface="Cambria Math" panose="02040503050406030204" pitchFamily="18" charset="0"/>
                          <a:ea typeface="Cambria Math" panose="02040503050406030204" pitchFamily="18" charset="0"/>
                        </a:rPr>
                        <m:t>𝐉</m:t>
                      </m:r>
                    </m:oMath>
                  </m:oMathPara>
                </a14:m>
                <a:endParaRPr lang="en-IN" sz="2400" b="1" dirty="0"/>
              </a:p>
            </p:txBody>
          </p:sp>
        </mc:Choice>
        <mc:Fallback xmlns="">
          <p:sp>
            <p:nvSpPr>
              <p:cNvPr id="9" name="TextBox 8">
                <a:extLst>
                  <a:ext uri="{FF2B5EF4-FFF2-40B4-BE49-F238E27FC236}">
                    <a16:creationId xmlns:a16="http://schemas.microsoft.com/office/drawing/2014/main" id="{F432A320-0742-4BCB-70DF-BF3169F63EA9}"/>
                  </a:ext>
                </a:extLst>
              </p:cNvPr>
              <p:cNvSpPr txBox="1">
                <a:spLocks noRot="1" noChangeAspect="1" noMove="1" noResize="1" noEditPoints="1" noAdjustHandles="1" noChangeArrowheads="1" noChangeShapeType="1" noTextEdit="1"/>
              </p:cNvSpPr>
              <p:nvPr/>
            </p:nvSpPr>
            <p:spPr>
              <a:xfrm>
                <a:off x="1859279" y="3554861"/>
                <a:ext cx="9144001" cy="843051"/>
              </a:xfrm>
              <a:prstGeom prst="rect">
                <a:avLst/>
              </a:prstGeom>
              <a:blipFill>
                <a:blip r:embed="rId5"/>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163710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B411C5-7401-4420-C86E-F4A734B20A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A2B712-519F-8181-F0E5-A341C4D295F4}"/>
              </a:ext>
            </a:extLst>
          </p:cNvPr>
          <p:cNvSpPr>
            <a:spLocks noGrp="1"/>
          </p:cNvSpPr>
          <p:nvPr>
            <p:ph type="title"/>
          </p:nvPr>
        </p:nvSpPr>
        <p:spPr>
          <a:xfrm>
            <a:off x="838201" y="-92075"/>
            <a:ext cx="8264703" cy="1135903"/>
          </a:xfrm>
        </p:spPr>
        <p:txBody>
          <a:bodyPr>
            <a:noAutofit/>
          </a:bodyPr>
          <a:lstStyle/>
          <a:p>
            <a:r>
              <a:rPr lang="en-IN" sz="3200" b="1" dirty="0">
                <a:solidFill>
                  <a:srgbClr val="0000FF"/>
                </a:solidFill>
                <a:latin typeface="Calibri" panose="020F0502020204030204" pitchFamily="34" charset="0"/>
              </a:rPr>
              <a:t>N</a:t>
            </a:r>
            <a:r>
              <a:rPr lang="en-IN" sz="3200" b="1" i="0" u="none" strike="noStrike" baseline="0" dirty="0">
                <a:solidFill>
                  <a:srgbClr val="0000FF"/>
                </a:solidFill>
                <a:latin typeface="Calibri" panose="020F0502020204030204" pitchFamily="34" charset="0"/>
              </a:rPr>
              <a:t>umerical Problems</a:t>
            </a:r>
            <a:endParaRPr lang="en-IN" sz="3200" b="1" dirty="0">
              <a:latin typeface="+mn-lt"/>
            </a:endParaRPr>
          </a:p>
        </p:txBody>
      </p:sp>
      <p:sp>
        <p:nvSpPr>
          <p:cNvPr id="4" name="Rectangle 3">
            <a:extLst>
              <a:ext uri="{FF2B5EF4-FFF2-40B4-BE49-F238E27FC236}">
                <a16:creationId xmlns:a16="http://schemas.microsoft.com/office/drawing/2014/main" id="{54DB02CB-762A-0937-28A3-DC568F586A89}"/>
              </a:ext>
            </a:extLst>
          </p:cNvPr>
          <p:cNvSpPr/>
          <p:nvPr/>
        </p:nvSpPr>
        <p:spPr>
          <a:xfrm>
            <a:off x="670560" y="935541"/>
            <a:ext cx="11521440" cy="830997"/>
          </a:xfrm>
          <a:prstGeom prst="rect">
            <a:avLst/>
          </a:prstGeom>
        </p:spPr>
        <p:txBody>
          <a:bodyPr wrap="square">
            <a:spAutoFit/>
          </a:bodyPr>
          <a:lstStyle/>
          <a:p>
            <a:r>
              <a:rPr lang="en-US" sz="2400" dirty="0">
                <a:solidFill>
                  <a:srgbClr val="FF0000"/>
                </a:solidFill>
              </a:rPr>
              <a:t>The ratio of population of two energy levels is 1.059 × 10</a:t>
            </a:r>
            <a:r>
              <a:rPr lang="en-US" sz="2400" baseline="30000" dirty="0">
                <a:solidFill>
                  <a:srgbClr val="FF0000"/>
                </a:solidFill>
              </a:rPr>
              <a:t>-30</a:t>
            </a:r>
            <a:r>
              <a:rPr lang="en-US" sz="2400" dirty="0">
                <a:solidFill>
                  <a:srgbClr val="FF0000"/>
                </a:solidFill>
              </a:rPr>
              <a:t>. Find the wavelength of light emitted at 330K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636503B-646A-05AD-E897-F7F32F0F1B38}"/>
                  </a:ext>
                </a:extLst>
              </p:cNvPr>
              <p:cNvSpPr txBox="1"/>
              <p:nvPr/>
            </p:nvSpPr>
            <p:spPr>
              <a:xfrm>
                <a:off x="494285" y="2149016"/>
                <a:ext cx="6096000" cy="847476"/>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f>
                        <m:fPr>
                          <m:ctrlPr>
                            <a:rPr lang="en-IN" sz="2400" i="1" smtClean="0">
                              <a:solidFill>
                                <a:srgbClr val="836967"/>
                              </a:solidFill>
                              <a:latin typeface="Cambria Math" panose="02040503050406030204" pitchFamily="18" charset="0"/>
                            </a:rPr>
                          </m:ctrlPr>
                        </m:fPr>
                        <m:num>
                          <m:sSub>
                            <m:sSubPr>
                              <m:ctrlPr>
                                <a:rPr lang="en-IN" sz="2400" i="1">
                                  <a:solidFill>
                                    <a:srgbClr val="836967"/>
                                  </a:solidFill>
                                  <a:latin typeface="Cambria Math" panose="02040503050406030204" pitchFamily="18" charset="0"/>
                                </a:rPr>
                              </m:ctrlPr>
                            </m:sSubPr>
                            <m:e>
                              <m:r>
                                <a:rPr lang="en-IN" sz="2400" b="0" i="0">
                                  <a:latin typeface="Cambria Math" panose="02040503050406030204" pitchFamily="18" charset="0"/>
                                </a:rPr>
                                <m:t> </m:t>
                              </m:r>
                              <m:r>
                                <m:rPr>
                                  <m:sty m:val="p"/>
                                </m:rPr>
                                <a:rPr lang="en-IN" sz="2400" b="0" i="0">
                                  <a:latin typeface="Cambria Math" panose="02040503050406030204" pitchFamily="18" charset="0"/>
                                </a:rPr>
                                <m:t>N</m:t>
                              </m:r>
                            </m:e>
                            <m:sub>
                              <m:r>
                                <a:rPr lang="en-IN" sz="2400" b="0" i="0" smtClean="0">
                                  <a:latin typeface="Cambria Math" panose="02040503050406030204" pitchFamily="18" charset="0"/>
                                </a:rPr>
                                <m:t>2</m:t>
                              </m:r>
                            </m:sub>
                          </m:sSub>
                        </m:num>
                        <m:den>
                          <m:sSub>
                            <m:sSubPr>
                              <m:ctrlPr>
                                <a:rPr lang="en-IN" sz="2400" i="1">
                                  <a:solidFill>
                                    <a:srgbClr val="836967"/>
                                  </a:solidFill>
                                  <a:latin typeface="Cambria Math" panose="02040503050406030204" pitchFamily="18" charset="0"/>
                                </a:rPr>
                              </m:ctrlPr>
                            </m:sSubPr>
                            <m:e>
                              <m:r>
                                <a:rPr lang="en-IN" sz="2400" b="0" i="0">
                                  <a:latin typeface="Cambria Math" panose="02040503050406030204" pitchFamily="18" charset="0"/>
                                </a:rPr>
                                <m:t> </m:t>
                              </m:r>
                              <m:r>
                                <m:rPr>
                                  <m:sty m:val="p"/>
                                </m:rPr>
                                <a:rPr lang="en-IN" sz="2400" b="0" i="0">
                                  <a:latin typeface="Cambria Math" panose="02040503050406030204" pitchFamily="18" charset="0"/>
                                </a:rPr>
                                <m:t>N</m:t>
                              </m:r>
                            </m:e>
                            <m:sub>
                              <m:r>
                                <a:rPr lang="en-IN" sz="2400" b="0" i="0" smtClean="0">
                                  <a:latin typeface="Cambria Math" panose="02040503050406030204" pitchFamily="18" charset="0"/>
                                </a:rPr>
                                <m:t>1</m:t>
                              </m:r>
                            </m:sub>
                          </m:sSub>
                        </m:den>
                      </m:f>
                      <m:r>
                        <a:rPr lang="en-IN" sz="2400" b="0" i="0">
                          <a:latin typeface="Cambria Math" panose="02040503050406030204" pitchFamily="18" charset="0"/>
                        </a:rPr>
                        <m:t>=</m:t>
                      </m:r>
                      <m:sSup>
                        <m:sSupPr>
                          <m:ctrlPr>
                            <a:rPr lang="en-IN" sz="2400" i="1">
                              <a:solidFill>
                                <a:srgbClr val="836967"/>
                              </a:solidFill>
                              <a:latin typeface="Cambria Math" panose="02040503050406030204" pitchFamily="18" charset="0"/>
                            </a:rPr>
                          </m:ctrlPr>
                        </m:sSupPr>
                        <m:e>
                          <m:r>
                            <m:rPr>
                              <m:sty m:val="p"/>
                            </m:rPr>
                            <a:rPr lang="en-IN" sz="2400" b="0" i="0">
                              <a:latin typeface="Cambria Math" panose="02040503050406030204" pitchFamily="18" charset="0"/>
                            </a:rPr>
                            <m:t>e</m:t>
                          </m:r>
                        </m:e>
                        <m:sup>
                          <m:r>
                            <a:rPr lang="en-IN" sz="2400" b="0" i="0" smtClean="0">
                              <a:latin typeface="Cambria Math" panose="02040503050406030204" pitchFamily="18" charset="0"/>
                            </a:rPr>
                            <m:t>−</m:t>
                          </m:r>
                          <m:d>
                            <m:dPr>
                              <m:ctrlPr>
                                <a:rPr lang="en-IN" sz="2400" i="1" smtClean="0">
                                  <a:latin typeface="Cambria Math" panose="02040503050406030204" pitchFamily="18" charset="0"/>
                                </a:rPr>
                              </m:ctrlPr>
                            </m:dPr>
                            <m:e>
                              <m:f>
                                <m:fPr>
                                  <m:ctrlPr>
                                    <a:rPr lang="en-IN" sz="2400" i="1">
                                      <a:solidFill>
                                        <a:srgbClr val="836967"/>
                                      </a:solidFill>
                                      <a:latin typeface="Cambria Math" panose="02040503050406030204" pitchFamily="18" charset="0"/>
                                    </a:rPr>
                                  </m:ctrlPr>
                                </m:fPr>
                                <m:num>
                                  <m:r>
                                    <m:rPr>
                                      <m:sty m:val="p"/>
                                    </m:rPr>
                                    <a:rPr lang="el-GR" sz="2400" i="1" smtClean="0">
                                      <a:latin typeface="Cambria Math" panose="02040503050406030204" pitchFamily="18" charset="0"/>
                                      <a:ea typeface="Cambria Math" panose="02040503050406030204" pitchFamily="18" charset="0"/>
                                    </a:rPr>
                                    <m:t>Δ</m:t>
                                  </m:r>
                                  <m:r>
                                    <a:rPr lang="en-IN" sz="2400" b="0" i="1" smtClean="0">
                                      <a:latin typeface="Cambria Math" panose="02040503050406030204" pitchFamily="18" charset="0"/>
                                      <a:ea typeface="Cambria Math" panose="02040503050406030204" pitchFamily="18" charset="0"/>
                                    </a:rPr>
                                    <m:t>𝐸</m:t>
                                  </m:r>
                                </m:num>
                                <m:den>
                                  <m:r>
                                    <m:rPr>
                                      <m:sty m:val="p"/>
                                    </m:rPr>
                                    <a:rPr lang="en-IN" sz="2400" b="0" i="0">
                                      <a:latin typeface="Cambria Math" panose="02040503050406030204" pitchFamily="18" charset="0"/>
                                    </a:rPr>
                                    <m:t>KT</m:t>
                                  </m:r>
                                </m:den>
                              </m:f>
                            </m:e>
                          </m:d>
                        </m:sup>
                      </m:sSup>
                    </m:oMath>
                  </m:oMathPara>
                </a14:m>
                <a:endParaRPr lang="en-IN" sz="2400" dirty="0"/>
              </a:p>
            </p:txBody>
          </p:sp>
        </mc:Choice>
        <mc:Fallback xmlns="">
          <p:sp>
            <p:nvSpPr>
              <p:cNvPr id="6" name="TextBox 5">
                <a:extLst>
                  <a:ext uri="{FF2B5EF4-FFF2-40B4-BE49-F238E27FC236}">
                    <a16:creationId xmlns:a16="http://schemas.microsoft.com/office/drawing/2014/main" id="{C636503B-646A-05AD-E897-F7F32F0F1B38}"/>
                  </a:ext>
                </a:extLst>
              </p:cNvPr>
              <p:cNvSpPr txBox="1">
                <a:spLocks noRot="1" noChangeAspect="1" noMove="1" noResize="1" noEditPoints="1" noAdjustHandles="1" noChangeArrowheads="1" noChangeShapeType="1" noTextEdit="1"/>
              </p:cNvSpPr>
              <p:nvPr/>
            </p:nvSpPr>
            <p:spPr>
              <a:xfrm>
                <a:off x="494285" y="2149016"/>
                <a:ext cx="6096000" cy="847476"/>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73473F2-A186-437B-E699-2BBE81B49AD1}"/>
                  </a:ext>
                </a:extLst>
              </p:cNvPr>
              <p:cNvSpPr txBox="1"/>
              <p:nvPr/>
            </p:nvSpPr>
            <p:spPr>
              <a:xfrm>
                <a:off x="335280" y="3108599"/>
                <a:ext cx="6096000" cy="9221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l-GR" sz="2400" i="1" smtClean="0">
                          <a:latin typeface="Cambria Math" panose="02040503050406030204" pitchFamily="18" charset="0"/>
                          <a:ea typeface="Cambria Math" panose="02040503050406030204" pitchFamily="18" charset="0"/>
                        </a:rPr>
                        <m:t>Δ</m:t>
                      </m:r>
                      <m:r>
                        <a:rPr lang="en-IN" sz="2400" b="0" i="1" smtClean="0">
                          <a:latin typeface="Cambria Math" panose="02040503050406030204" pitchFamily="18" charset="0"/>
                          <a:ea typeface="Cambria Math" panose="02040503050406030204" pitchFamily="18" charset="0"/>
                        </a:rPr>
                        <m:t>𝐸</m:t>
                      </m:r>
                      <m:r>
                        <a:rPr lang="en-IN" sz="2400" b="0" i="1" smtClean="0">
                          <a:latin typeface="Cambria Math" panose="02040503050406030204" pitchFamily="18" charset="0"/>
                          <a:ea typeface="Cambria Math" panose="02040503050406030204" pitchFamily="18" charset="0"/>
                        </a:rPr>
                        <m:t>=−</m:t>
                      </m:r>
                      <m:r>
                        <a:rPr lang="en-IN" sz="2400" b="0" i="1" smtClean="0">
                          <a:latin typeface="Cambria Math" panose="02040503050406030204" pitchFamily="18" charset="0"/>
                          <a:ea typeface="Cambria Math" panose="02040503050406030204" pitchFamily="18" charset="0"/>
                        </a:rPr>
                        <m:t>𝐾𝑇</m:t>
                      </m:r>
                      <m:r>
                        <a:rPr lang="en-IN" sz="2400" b="0" i="1" smtClean="0">
                          <a:latin typeface="Cambria Math" panose="02040503050406030204" pitchFamily="18" charset="0"/>
                          <a:ea typeface="Cambria Math" panose="02040503050406030204" pitchFamily="18" charset="0"/>
                        </a:rPr>
                        <m:t> </m:t>
                      </m:r>
                      <m:r>
                        <a:rPr lang="en-IN" sz="2400" b="0" i="1" smtClean="0">
                          <a:latin typeface="Cambria Math" panose="02040503050406030204" pitchFamily="18" charset="0"/>
                          <a:ea typeface="Cambria Math" panose="02040503050406030204" pitchFamily="18" charset="0"/>
                        </a:rPr>
                        <m:t>𝑙𝑛</m:t>
                      </m:r>
                      <m:d>
                        <m:dPr>
                          <m:ctrlPr>
                            <a:rPr lang="en-IN" sz="2400" b="0" i="1" smtClean="0">
                              <a:latin typeface="Cambria Math" panose="02040503050406030204" pitchFamily="18" charset="0"/>
                              <a:ea typeface="Cambria Math" panose="02040503050406030204" pitchFamily="18" charset="0"/>
                            </a:rPr>
                          </m:ctrlPr>
                        </m:dPr>
                        <m:e>
                          <m:f>
                            <m:fPr>
                              <m:ctrlPr>
                                <a:rPr lang="en-IN" sz="2400" i="1">
                                  <a:solidFill>
                                    <a:srgbClr val="836967"/>
                                  </a:solidFill>
                                  <a:latin typeface="Cambria Math" panose="02040503050406030204" pitchFamily="18" charset="0"/>
                                </a:rPr>
                              </m:ctrlPr>
                            </m:fPr>
                            <m:num>
                              <m:sSub>
                                <m:sSubPr>
                                  <m:ctrlPr>
                                    <a:rPr lang="en-IN" sz="2400" i="1">
                                      <a:solidFill>
                                        <a:srgbClr val="836967"/>
                                      </a:solidFill>
                                      <a:latin typeface="Cambria Math" panose="02040503050406030204" pitchFamily="18" charset="0"/>
                                    </a:rPr>
                                  </m:ctrlPr>
                                </m:sSubPr>
                                <m:e>
                                  <m:r>
                                    <a:rPr lang="en-IN" sz="2400">
                                      <a:latin typeface="Cambria Math" panose="02040503050406030204" pitchFamily="18" charset="0"/>
                                    </a:rPr>
                                    <m:t> </m:t>
                                  </m:r>
                                  <m:r>
                                    <m:rPr>
                                      <m:sty m:val="p"/>
                                    </m:rPr>
                                    <a:rPr lang="en-IN" sz="2400">
                                      <a:latin typeface="Cambria Math" panose="02040503050406030204" pitchFamily="18" charset="0"/>
                                    </a:rPr>
                                    <m:t>N</m:t>
                                  </m:r>
                                </m:e>
                                <m:sub>
                                  <m:r>
                                    <a:rPr lang="en-IN" sz="2400">
                                      <a:latin typeface="Cambria Math" panose="02040503050406030204" pitchFamily="18" charset="0"/>
                                    </a:rPr>
                                    <m:t>2</m:t>
                                  </m:r>
                                </m:sub>
                              </m:sSub>
                            </m:num>
                            <m:den>
                              <m:sSub>
                                <m:sSubPr>
                                  <m:ctrlPr>
                                    <a:rPr lang="en-IN" sz="2400" i="1">
                                      <a:solidFill>
                                        <a:srgbClr val="836967"/>
                                      </a:solidFill>
                                      <a:latin typeface="Cambria Math" panose="02040503050406030204" pitchFamily="18" charset="0"/>
                                    </a:rPr>
                                  </m:ctrlPr>
                                </m:sSubPr>
                                <m:e>
                                  <m:r>
                                    <a:rPr lang="en-IN" sz="2400">
                                      <a:latin typeface="Cambria Math" panose="02040503050406030204" pitchFamily="18" charset="0"/>
                                    </a:rPr>
                                    <m:t> </m:t>
                                  </m:r>
                                  <m:r>
                                    <m:rPr>
                                      <m:sty m:val="p"/>
                                    </m:rPr>
                                    <a:rPr lang="en-IN" sz="2400">
                                      <a:latin typeface="Cambria Math" panose="02040503050406030204" pitchFamily="18" charset="0"/>
                                    </a:rPr>
                                    <m:t>N</m:t>
                                  </m:r>
                                </m:e>
                                <m:sub>
                                  <m:r>
                                    <a:rPr lang="en-IN" sz="2400">
                                      <a:latin typeface="Cambria Math" panose="02040503050406030204" pitchFamily="18" charset="0"/>
                                    </a:rPr>
                                    <m:t>1</m:t>
                                  </m:r>
                                </m:sub>
                              </m:sSub>
                            </m:den>
                          </m:f>
                        </m:e>
                      </m:d>
                    </m:oMath>
                  </m:oMathPara>
                </a14:m>
                <a:endParaRPr lang="en-IN" sz="2400" dirty="0"/>
              </a:p>
            </p:txBody>
          </p:sp>
        </mc:Choice>
        <mc:Fallback xmlns="">
          <p:sp>
            <p:nvSpPr>
              <p:cNvPr id="12" name="TextBox 11">
                <a:extLst>
                  <a:ext uri="{FF2B5EF4-FFF2-40B4-BE49-F238E27FC236}">
                    <a16:creationId xmlns:a16="http://schemas.microsoft.com/office/drawing/2014/main" id="{273473F2-A186-437B-E699-2BBE81B49AD1}"/>
                  </a:ext>
                </a:extLst>
              </p:cNvPr>
              <p:cNvSpPr txBox="1">
                <a:spLocks noRot="1" noChangeAspect="1" noMove="1" noResize="1" noEditPoints="1" noAdjustHandles="1" noChangeArrowheads="1" noChangeShapeType="1" noTextEdit="1"/>
              </p:cNvSpPr>
              <p:nvPr/>
            </p:nvSpPr>
            <p:spPr>
              <a:xfrm>
                <a:off x="335280" y="3108599"/>
                <a:ext cx="6096000" cy="922176"/>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6FB909B-908B-AFA1-1609-1E58BFCFF408}"/>
                  </a:ext>
                </a:extLst>
              </p:cNvPr>
              <p:cNvSpPr txBox="1"/>
              <p:nvPr/>
            </p:nvSpPr>
            <p:spPr>
              <a:xfrm>
                <a:off x="5237017" y="3312405"/>
                <a:ext cx="6096000" cy="461665"/>
              </a:xfrm>
              <a:prstGeom prst="rect">
                <a:avLst/>
              </a:prstGeom>
              <a:noFill/>
            </p:spPr>
            <p:txBody>
              <a:bodyPr wrap="square">
                <a:spAutoFit/>
              </a:bodyPr>
              <a:lstStyle/>
              <a:p>
                <a14:m>
                  <m:oMath xmlns:m="http://schemas.openxmlformats.org/officeDocument/2006/math">
                    <m:r>
                      <a:rPr lang="en-IN" sz="2400" b="0" i="1" smtClean="0">
                        <a:latin typeface="Cambria Math" panose="02040503050406030204" pitchFamily="18" charset="0"/>
                        <a:ea typeface="Cambria Math" panose="02040503050406030204" pitchFamily="18" charset="0"/>
                      </a:rPr>
                      <m:t>𝐾</m:t>
                    </m:r>
                  </m:oMath>
                </a14:m>
                <a:r>
                  <a:rPr lang="en-IN" sz="2400" dirty="0"/>
                  <a:t>=1.38 × 10</a:t>
                </a:r>
                <a:r>
                  <a:rPr lang="en-IN" sz="2400" baseline="30000" dirty="0"/>
                  <a:t>-23</a:t>
                </a:r>
                <a:r>
                  <a:rPr lang="en-IN" sz="2400" dirty="0"/>
                  <a:t> m</a:t>
                </a:r>
                <a:r>
                  <a:rPr lang="en-IN" sz="2400" baseline="30000" dirty="0"/>
                  <a:t>2</a:t>
                </a:r>
                <a:r>
                  <a:rPr lang="en-IN" sz="2400" dirty="0"/>
                  <a:t> kg s</a:t>
                </a:r>
                <a:r>
                  <a:rPr lang="en-IN" sz="2400" baseline="30000" dirty="0"/>
                  <a:t>-2</a:t>
                </a:r>
                <a:r>
                  <a:rPr lang="en-IN" sz="2400" dirty="0"/>
                  <a:t> K</a:t>
                </a:r>
                <a:r>
                  <a:rPr lang="en-IN" sz="2400" baseline="30000" dirty="0"/>
                  <a:t>-1</a:t>
                </a:r>
                <a:endParaRPr lang="en-IN" sz="2400" dirty="0"/>
              </a:p>
            </p:txBody>
          </p:sp>
        </mc:Choice>
        <mc:Fallback xmlns="">
          <p:sp>
            <p:nvSpPr>
              <p:cNvPr id="14" name="TextBox 13">
                <a:extLst>
                  <a:ext uri="{FF2B5EF4-FFF2-40B4-BE49-F238E27FC236}">
                    <a16:creationId xmlns:a16="http://schemas.microsoft.com/office/drawing/2014/main" id="{96FB909B-908B-AFA1-1609-1E58BFCFF408}"/>
                  </a:ext>
                </a:extLst>
              </p:cNvPr>
              <p:cNvSpPr txBox="1">
                <a:spLocks noRot="1" noChangeAspect="1" noMove="1" noResize="1" noEditPoints="1" noAdjustHandles="1" noChangeArrowheads="1" noChangeShapeType="1" noTextEdit="1"/>
              </p:cNvSpPr>
              <p:nvPr/>
            </p:nvSpPr>
            <p:spPr>
              <a:xfrm>
                <a:off x="5237017" y="3312405"/>
                <a:ext cx="6096000" cy="461665"/>
              </a:xfrm>
              <a:prstGeom prst="rect">
                <a:avLst/>
              </a:prstGeom>
              <a:blipFill>
                <a:blip r:embed="rId4"/>
                <a:stretch>
                  <a:fillRect l="-200" t="-10526" b="-2894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FF7FA60-2F04-BABE-5E5E-9DB98832DB67}"/>
                  </a:ext>
                </a:extLst>
              </p:cNvPr>
              <p:cNvSpPr txBox="1"/>
              <p:nvPr/>
            </p:nvSpPr>
            <p:spPr>
              <a:xfrm>
                <a:off x="670560" y="4138641"/>
                <a:ext cx="6096000" cy="5067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l-GR" sz="2400" i="1" smtClean="0">
                          <a:latin typeface="Cambria Math" panose="02040503050406030204" pitchFamily="18" charset="0"/>
                          <a:ea typeface="Cambria Math" panose="02040503050406030204" pitchFamily="18" charset="0"/>
                        </a:rPr>
                        <m:t>Δ</m:t>
                      </m:r>
                      <m:r>
                        <a:rPr lang="en-IN" sz="2400" b="0" i="1" smtClean="0">
                          <a:latin typeface="Cambria Math" panose="02040503050406030204" pitchFamily="18" charset="0"/>
                          <a:ea typeface="Cambria Math" panose="02040503050406030204" pitchFamily="18" charset="0"/>
                        </a:rPr>
                        <m:t>𝐸</m:t>
                      </m:r>
                      <m:r>
                        <a:rPr lang="en-IN" sz="2400" b="0" i="1" smtClean="0">
                          <a:latin typeface="Cambria Math" panose="02040503050406030204" pitchFamily="18" charset="0"/>
                          <a:ea typeface="Cambria Math" panose="02040503050406030204" pitchFamily="18" charset="0"/>
                        </a:rPr>
                        <m:t>=−</m:t>
                      </m:r>
                      <m:r>
                        <m:rPr>
                          <m:nor/>
                        </m:rPr>
                        <a:rPr lang="en-IN" sz="2400" dirty="0"/>
                        <m:t>1.38 × 10</m:t>
                      </m:r>
                      <m:r>
                        <m:rPr>
                          <m:nor/>
                        </m:rPr>
                        <a:rPr lang="en-IN" sz="2400" baseline="30000" dirty="0"/>
                        <m:t>−23</m:t>
                      </m:r>
                      <m:r>
                        <m:rPr>
                          <m:nor/>
                        </m:rPr>
                        <a:rPr lang="en-IN" sz="2400" dirty="0"/>
                        <m:t> ×</m:t>
                      </m:r>
                      <m:r>
                        <m:rPr>
                          <m:nor/>
                        </m:rPr>
                        <a:rPr lang="en-IN" sz="2400" b="0" i="0" dirty="0" smtClean="0"/>
                        <m:t> </m:t>
                      </m:r>
                      <m:r>
                        <a:rPr lang="en-IN" sz="2400" b="0" i="1" smtClean="0">
                          <a:latin typeface="Cambria Math" panose="02040503050406030204" pitchFamily="18" charset="0"/>
                          <a:ea typeface="Cambria Math" panose="02040503050406030204" pitchFamily="18" charset="0"/>
                        </a:rPr>
                        <m:t>330</m:t>
                      </m:r>
                      <m:r>
                        <m:rPr>
                          <m:nor/>
                        </m:rPr>
                        <a:rPr lang="en-IN" sz="2400" b="0" i="0" smtClean="0">
                          <a:latin typeface="Cambria Math" panose="02040503050406030204" pitchFamily="18" charset="0"/>
                          <a:ea typeface="Cambria Math" panose="02040503050406030204" pitchFamily="18" charset="0"/>
                        </a:rPr>
                        <m:t> </m:t>
                      </m:r>
                      <m:r>
                        <m:rPr>
                          <m:nor/>
                        </m:rPr>
                        <a:rPr lang="en-IN" sz="2400" dirty="0"/>
                        <m:t>×</m:t>
                      </m:r>
                      <m:r>
                        <a:rPr lang="en-IN" sz="2400" b="0" i="1" dirty="0" smtClean="0">
                          <a:latin typeface="Cambria Math" panose="02040503050406030204" pitchFamily="18" charset="0"/>
                        </a:rPr>
                        <m:t> </m:t>
                      </m:r>
                      <m:r>
                        <a:rPr lang="en-IN" sz="2400" b="0" i="1" smtClean="0">
                          <a:latin typeface="Cambria Math" panose="02040503050406030204" pitchFamily="18" charset="0"/>
                          <a:ea typeface="Cambria Math" panose="02040503050406030204" pitchFamily="18" charset="0"/>
                        </a:rPr>
                        <m:t>𝑙𝑛</m:t>
                      </m:r>
                      <m:d>
                        <m:dPr>
                          <m:ctrlPr>
                            <a:rPr lang="en-IN" sz="2400" b="0" i="1" smtClean="0">
                              <a:latin typeface="Cambria Math" panose="02040503050406030204" pitchFamily="18" charset="0"/>
                              <a:ea typeface="Cambria Math" panose="02040503050406030204" pitchFamily="18" charset="0"/>
                            </a:rPr>
                          </m:ctrlPr>
                        </m:dPr>
                        <m:e>
                          <m:r>
                            <a:rPr lang="en-IN" sz="2400" b="0" i="1" smtClean="0">
                              <a:solidFill>
                                <a:srgbClr val="836967"/>
                              </a:solidFill>
                              <a:latin typeface="Cambria Math" panose="02040503050406030204" pitchFamily="18" charset="0"/>
                            </a:rPr>
                            <m:t>1.059</m:t>
                          </m:r>
                          <m:r>
                            <m:rPr>
                              <m:nor/>
                            </m:rPr>
                            <a:rPr lang="en-IN" sz="2400" dirty="0"/>
                            <m:t>×</m:t>
                          </m:r>
                          <m:sSup>
                            <m:sSupPr>
                              <m:ctrlPr>
                                <a:rPr lang="en-IN" sz="2400" b="0" i="1" dirty="0" smtClean="0">
                                  <a:latin typeface="Cambria Math" panose="02040503050406030204" pitchFamily="18" charset="0"/>
                                </a:rPr>
                              </m:ctrlPr>
                            </m:sSupPr>
                            <m:e>
                              <m:r>
                                <a:rPr lang="en-IN" sz="2400" b="0" i="1" dirty="0" smtClean="0">
                                  <a:latin typeface="Cambria Math" panose="02040503050406030204" pitchFamily="18" charset="0"/>
                                </a:rPr>
                                <m:t>10</m:t>
                              </m:r>
                            </m:e>
                            <m:sup>
                              <m:r>
                                <a:rPr lang="en-IN" sz="2400" b="0" i="1" dirty="0" smtClean="0">
                                  <a:latin typeface="Cambria Math" panose="02040503050406030204" pitchFamily="18" charset="0"/>
                                </a:rPr>
                                <m:t>−30</m:t>
                              </m:r>
                            </m:sup>
                          </m:sSup>
                        </m:e>
                      </m:d>
                    </m:oMath>
                  </m:oMathPara>
                </a14:m>
                <a:endParaRPr lang="en-IN" sz="2400" dirty="0"/>
              </a:p>
            </p:txBody>
          </p:sp>
        </mc:Choice>
        <mc:Fallback xmlns="">
          <p:sp>
            <p:nvSpPr>
              <p:cNvPr id="15" name="TextBox 14">
                <a:extLst>
                  <a:ext uri="{FF2B5EF4-FFF2-40B4-BE49-F238E27FC236}">
                    <a16:creationId xmlns:a16="http://schemas.microsoft.com/office/drawing/2014/main" id="{8FF7FA60-2F04-BABE-5E5E-9DB98832DB67}"/>
                  </a:ext>
                </a:extLst>
              </p:cNvPr>
              <p:cNvSpPr txBox="1">
                <a:spLocks noRot="1" noChangeAspect="1" noMove="1" noResize="1" noEditPoints="1" noAdjustHandles="1" noChangeArrowheads="1" noChangeShapeType="1" noTextEdit="1"/>
              </p:cNvSpPr>
              <p:nvPr/>
            </p:nvSpPr>
            <p:spPr>
              <a:xfrm>
                <a:off x="670560" y="4138641"/>
                <a:ext cx="6096000" cy="506742"/>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E777A32-87A9-6439-AAB7-FC4DB0877C43}"/>
                  </a:ext>
                </a:extLst>
              </p:cNvPr>
              <p:cNvSpPr txBox="1"/>
              <p:nvPr/>
            </p:nvSpPr>
            <p:spPr>
              <a:xfrm>
                <a:off x="670560" y="4756583"/>
                <a:ext cx="60960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l-GR" sz="2400" i="1" smtClean="0">
                          <a:latin typeface="Cambria Math" panose="02040503050406030204" pitchFamily="18" charset="0"/>
                          <a:ea typeface="Cambria Math" panose="02040503050406030204" pitchFamily="18" charset="0"/>
                        </a:rPr>
                        <m:t>Δ</m:t>
                      </m:r>
                      <m:r>
                        <a:rPr lang="en-IN" sz="2400" b="0" i="1" smtClean="0">
                          <a:latin typeface="Cambria Math" panose="02040503050406030204" pitchFamily="18" charset="0"/>
                          <a:ea typeface="Cambria Math" panose="02040503050406030204" pitchFamily="18" charset="0"/>
                        </a:rPr>
                        <m:t>𝐸</m:t>
                      </m:r>
                      <m:r>
                        <a:rPr lang="en-IN" sz="2400" b="0" i="1" smtClean="0">
                          <a:latin typeface="Cambria Math" panose="02040503050406030204" pitchFamily="18" charset="0"/>
                          <a:ea typeface="Cambria Math" panose="02040503050406030204" pitchFamily="18" charset="0"/>
                        </a:rPr>
                        <m:t>=3.14</m:t>
                      </m:r>
                      <m:r>
                        <m:rPr>
                          <m:nor/>
                        </m:rPr>
                        <a:rPr lang="en-IN" sz="2400" dirty="0"/>
                        <m:t>× 10</m:t>
                      </m:r>
                      <m:r>
                        <m:rPr>
                          <m:nor/>
                        </m:rPr>
                        <a:rPr lang="en-IN" sz="2400" baseline="30000" dirty="0"/>
                        <m:t>−</m:t>
                      </m:r>
                      <m:r>
                        <m:rPr>
                          <m:nor/>
                        </m:rPr>
                        <a:rPr lang="en-IN" sz="2400" b="0" i="0" baseline="30000" dirty="0" smtClean="0"/>
                        <m:t>19</m:t>
                      </m:r>
                      <m:r>
                        <m:rPr>
                          <m:nor/>
                        </m:rPr>
                        <a:rPr lang="en-IN" sz="2400" dirty="0"/>
                        <m:t> </m:t>
                      </m:r>
                      <m:r>
                        <m:rPr>
                          <m:nor/>
                        </m:rPr>
                        <a:rPr lang="en-IN" sz="2400" b="0" i="0" dirty="0" smtClean="0"/>
                        <m:t>J</m:t>
                      </m:r>
                    </m:oMath>
                  </m:oMathPara>
                </a14:m>
                <a:endParaRPr lang="en-IN" sz="2400" dirty="0"/>
              </a:p>
            </p:txBody>
          </p:sp>
        </mc:Choice>
        <mc:Fallback xmlns="">
          <p:sp>
            <p:nvSpPr>
              <p:cNvPr id="16" name="TextBox 15">
                <a:extLst>
                  <a:ext uri="{FF2B5EF4-FFF2-40B4-BE49-F238E27FC236}">
                    <a16:creationId xmlns:a16="http://schemas.microsoft.com/office/drawing/2014/main" id="{0E777A32-87A9-6439-AAB7-FC4DB0877C43}"/>
                  </a:ext>
                </a:extLst>
              </p:cNvPr>
              <p:cNvSpPr txBox="1">
                <a:spLocks noRot="1" noChangeAspect="1" noMove="1" noResize="1" noEditPoints="1" noAdjustHandles="1" noChangeArrowheads="1" noChangeShapeType="1" noTextEdit="1"/>
              </p:cNvSpPr>
              <p:nvPr/>
            </p:nvSpPr>
            <p:spPr>
              <a:xfrm>
                <a:off x="670560" y="4756583"/>
                <a:ext cx="6096000" cy="461665"/>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C5E3E09-2067-C831-7F8D-D43570385D79}"/>
                  </a:ext>
                </a:extLst>
              </p:cNvPr>
              <p:cNvSpPr txBox="1"/>
              <p:nvPr/>
            </p:nvSpPr>
            <p:spPr>
              <a:xfrm>
                <a:off x="670560" y="5345809"/>
                <a:ext cx="6096000" cy="11628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l-GR" sz="2400" i="1" smtClean="0">
                          <a:latin typeface="Cambria Math" panose="02040503050406030204" pitchFamily="18" charset="0"/>
                          <a:ea typeface="Cambria Math" panose="02040503050406030204" pitchFamily="18" charset="0"/>
                        </a:rPr>
                        <m:t>Δ</m:t>
                      </m:r>
                      <m:r>
                        <a:rPr lang="en-IN" sz="2400" b="0" i="1" smtClean="0">
                          <a:latin typeface="Cambria Math" panose="02040503050406030204" pitchFamily="18" charset="0"/>
                          <a:ea typeface="Cambria Math" panose="02040503050406030204" pitchFamily="18" charset="0"/>
                        </a:rPr>
                        <m:t>𝐸</m:t>
                      </m:r>
                      <m:r>
                        <a:rPr lang="en-IN" sz="2400" b="0" i="1" smtClean="0">
                          <a:latin typeface="Cambria Math" panose="02040503050406030204" pitchFamily="18" charset="0"/>
                          <a:ea typeface="Cambria Math" panose="02040503050406030204" pitchFamily="18" charset="0"/>
                        </a:rPr>
                        <m:t>=</m:t>
                      </m:r>
                      <m:f>
                        <m:fPr>
                          <m:ctrlPr>
                            <a:rPr lang="en-IN" sz="2400" b="0" i="1" smtClean="0">
                              <a:latin typeface="Cambria Math" panose="02040503050406030204" pitchFamily="18" charset="0"/>
                              <a:ea typeface="Cambria Math" panose="02040503050406030204" pitchFamily="18" charset="0"/>
                            </a:rPr>
                          </m:ctrlPr>
                        </m:fPr>
                        <m:num>
                          <m:r>
                            <a:rPr lang="en-IN" sz="2400" b="0" i="1" smtClean="0">
                              <a:latin typeface="Cambria Math" panose="02040503050406030204" pitchFamily="18" charset="0"/>
                              <a:ea typeface="Cambria Math" panose="02040503050406030204" pitchFamily="18" charset="0"/>
                            </a:rPr>
                            <m:t>h𝑐</m:t>
                          </m:r>
                        </m:num>
                        <m:den>
                          <m:r>
                            <a:rPr lang="en-IN" sz="2400" b="0" i="1" smtClean="0">
                              <a:latin typeface="Cambria Math" panose="02040503050406030204" pitchFamily="18" charset="0"/>
                              <a:ea typeface="Cambria Math" panose="02040503050406030204" pitchFamily="18" charset="0"/>
                            </a:rPr>
                            <m:t>𝜆</m:t>
                          </m:r>
                        </m:den>
                      </m:f>
                    </m:oMath>
                  </m:oMathPara>
                </a14:m>
                <a:endParaRPr lang="en-IN" sz="24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IN" sz="2400" i="1">
                          <a:latin typeface="Cambria Math" panose="02040503050406030204" pitchFamily="18" charset="0"/>
                          <a:ea typeface="Cambria Math" panose="02040503050406030204" pitchFamily="18" charset="0"/>
                        </a:rPr>
                        <m:t>𝜆</m:t>
                      </m:r>
                      <m:r>
                        <a:rPr lang="en-IN" sz="2400" i="1">
                          <a:latin typeface="Cambria Math" panose="02040503050406030204" pitchFamily="18" charset="0"/>
                          <a:ea typeface="Cambria Math" panose="02040503050406030204" pitchFamily="18" charset="0"/>
                        </a:rPr>
                        <m:t>=6.33×</m:t>
                      </m:r>
                      <m:sSup>
                        <m:sSupPr>
                          <m:ctrlPr>
                            <a:rPr lang="en-IN" sz="2400" b="0" i="1" smtClean="0">
                              <a:latin typeface="Cambria Math" panose="02040503050406030204" pitchFamily="18" charset="0"/>
                              <a:ea typeface="Cambria Math" panose="02040503050406030204" pitchFamily="18" charset="0"/>
                            </a:rPr>
                          </m:ctrlPr>
                        </m:sSupPr>
                        <m:e>
                          <m:r>
                            <a:rPr lang="en-IN" sz="2400" b="0" i="1" smtClean="0">
                              <a:latin typeface="Cambria Math" panose="02040503050406030204" pitchFamily="18" charset="0"/>
                              <a:ea typeface="Cambria Math" panose="02040503050406030204" pitchFamily="18" charset="0"/>
                            </a:rPr>
                            <m:t>10</m:t>
                          </m:r>
                        </m:e>
                        <m:sup>
                          <m:r>
                            <a:rPr lang="en-IN" sz="2400" b="0" i="1" smtClean="0">
                              <a:latin typeface="Cambria Math" panose="02040503050406030204" pitchFamily="18" charset="0"/>
                              <a:ea typeface="Cambria Math" panose="02040503050406030204" pitchFamily="18" charset="0"/>
                            </a:rPr>
                            <m:t>−7</m:t>
                          </m:r>
                        </m:sup>
                      </m:sSup>
                      <m:r>
                        <a:rPr lang="en-IN" sz="2400" b="0" i="1" smtClean="0">
                          <a:latin typeface="Cambria Math" panose="02040503050406030204" pitchFamily="18" charset="0"/>
                          <a:ea typeface="Cambria Math" panose="02040503050406030204" pitchFamily="18" charset="0"/>
                        </a:rPr>
                        <m:t>𝑚</m:t>
                      </m:r>
                    </m:oMath>
                  </m:oMathPara>
                </a14:m>
                <a:endParaRPr lang="en-IN" sz="2400" dirty="0"/>
              </a:p>
            </p:txBody>
          </p:sp>
        </mc:Choice>
        <mc:Fallback xmlns="">
          <p:sp>
            <p:nvSpPr>
              <p:cNvPr id="17" name="TextBox 16">
                <a:extLst>
                  <a:ext uri="{FF2B5EF4-FFF2-40B4-BE49-F238E27FC236}">
                    <a16:creationId xmlns:a16="http://schemas.microsoft.com/office/drawing/2014/main" id="{4C5E3E09-2067-C831-7F8D-D43570385D79}"/>
                  </a:ext>
                </a:extLst>
              </p:cNvPr>
              <p:cNvSpPr txBox="1">
                <a:spLocks noRot="1" noChangeAspect="1" noMove="1" noResize="1" noEditPoints="1" noAdjustHandles="1" noChangeArrowheads="1" noChangeShapeType="1" noTextEdit="1"/>
              </p:cNvSpPr>
              <p:nvPr/>
            </p:nvSpPr>
            <p:spPr>
              <a:xfrm>
                <a:off x="670560" y="5345809"/>
                <a:ext cx="6096000" cy="1162882"/>
              </a:xfrm>
              <a:prstGeom prst="rect">
                <a:avLst/>
              </a:prstGeom>
              <a:blipFill>
                <a:blip r:embed="rId7"/>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2734940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4" grpId="0"/>
      <p:bldP spid="15" grpId="0"/>
      <p:bldP spid="16" grpId="0"/>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EA2D0-7F6B-ED97-2B8D-32C4FAE61B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339833-F953-554A-8EE2-364C02575757}"/>
              </a:ext>
            </a:extLst>
          </p:cNvPr>
          <p:cNvSpPr>
            <a:spLocks noGrp="1"/>
          </p:cNvSpPr>
          <p:nvPr>
            <p:ph type="title"/>
          </p:nvPr>
        </p:nvSpPr>
        <p:spPr>
          <a:xfrm>
            <a:off x="838201" y="-92075"/>
            <a:ext cx="8264703" cy="1135903"/>
          </a:xfrm>
        </p:spPr>
        <p:txBody>
          <a:bodyPr>
            <a:noAutofit/>
          </a:bodyPr>
          <a:lstStyle/>
          <a:p>
            <a:r>
              <a:rPr lang="en-IN" sz="3200" b="1" dirty="0">
                <a:solidFill>
                  <a:srgbClr val="0000FF"/>
                </a:solidFill>
                <a:latin typeface="Calibri" panose="020F0502020204030204" pitchFamily="34" charset="0"/>
              </a:rPr>
              <a:t>N</a:t>
            </a:r>
            <a:r>
              <a:rPr lang="en-IN" sz="3200" b="1" i="0" u="none" strike="noStrike" baseline="0" dirty="0">
                <a:solidFill>
                  <a:srgbClr val="0000FF"/>
                </a:solidFill>
                <a:latin typeface="Calibri" panose="020F0502020204030204" pitchFamily="34" charset="0"/>
              </a:rPr>
              <a:t>umerical Problems</a:t>
            </a:r>
            <a:endParaRPr lang="en-IN" sz="3200" b="1" dirty="0">
              <a:latin typeface="+mn-lt"/>
            </a:endParaRPr>
          </a:p>
        </p:txBody>
      </p:sp>
      <p:sp>
        <p:nvSpPr>
          <p:cNvPr id="4" name="Rectangle 3">
            <a:extLst>
              <a:ext uri="{FF2B5EF4-FFF2-40B4-BE49-F238E27FC236}">
                <a16:creationId xmlns:a16="http://schemas.microsoft.com/office/drawing/2014/main" id="{A0947623-B6F1-FED2-A858-37E8FCB1C325}"/>
              </a:ext>
            </a:extLst>
          </p:cNvPr>
          <p:cNvSpPr/>
          <p:nvPr/>
        </p:nvSpPr>
        <p:spPr>
          <a:xfrm>
            <a:off x="670560" y="935541"/>
            <a:ext cx="11050385" cy="830997"/>
          </a:xfrm>
          <a:prstGeom prst="rect">
            <a:avLst/>
          </a:prstGeom>
        </p:spPr>
        <p:txBody>
          <a:bodyPr wrap="square">
            <a:spAutoFit/>
          </a:bodyPr>
          <a:lstStyle/>
          <a:p>
            <a:r>
              <a:rPr lang="en-US" sz="2400" dirty="0">
                <a:solidFill>
                  <a:srgbClr val="FF0000"/>
                </a:solidFill>
              </a:rPr>
              <a:t>A laser beam emits an output power of 3 </a:t>
            </a:r>
            <a:r>
              <a:rPr lang="en-US" sz="2400" dirty="0" err="1">
                <a:solidFill>
                  <a:srgbClr val="FF0000"/>
                </a:solidFill>
              </a:rPr>
              <a:t>mW</a:t>
            </a:r>
            <a:r>
              <a:rPr lang="en-US" sz="2400" dirty="0">
                <a:solidFill>
                  <a:srgbClr val="FF0000"/>
                </a:solidFill>
              </a:rPr>
              <a:t> . If it is focused to a spot of radius 20 𝜇𝑚, on the retina calculate the intensity of the laser beam.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689EFED-D02E-D2EB-5F2C-0ACDDB5CB876}"/>
                  </a:ext>
                </a:extLst>
              </p:cNvPr>
              <p:cNvSpPr txBox="1"/>
              <p:nvPr/>
            </p:nvSpPr>
            <p:spPr>
              <a:xfrm>
                <a:off x="2064653" y="2515109"/>
                <a:ext cx="8262198" cy="7933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IN" sz="2400" b="0" i="0" smtClean="0">
                          <a:latin typeface="Cambria Math" panose="02040503050406030204" pitchFamily="18" charset="0"/>
                        </a:rPr>
                        <m:t>Intensity</m:t>
                      </m:r>
                      <m:r>
                        <a:rPr lang="en-IN" sz="2400" b="0" i="0" smtClean="0">
                          <a:latin typeface="Cambria Math" panose="02040503050406030204" pitchFamily="18" charset="0"/>
                        </a:rPr>
                        <m:t>=</m:t>
                      </m:r>
                      <m:f>
                        <m:fPr>
                          <m:ctrlPr>
                            <a:rPr lang="en-IN" sz="2400" i="1" smtClean="0">
                              <a:latin typeface="Cambria Math" panose="02040503050406030204" pitchFamily="18" charset="0"/>
                            </a:rPr>
                          </m:ctrlPr>
                        </m:fPr>
                        <m:num>
                          <m:r>
                            <m:rPr>
                              <m:sty m:val="p"/>
                            </m:rPr>
                            <a:rPr lang="en-IN" sz="2400" b="0" i="0" smtClean="0">
                              <a:latin typeface="Cambria Math" panose="02040503050406030204" pitchFamily="18" charset="0"/>
                            </a:rPr>
                            <m:t>Power</m:t>
                          </m:r>
                        </m:num>
                        <m:den>
                          <m:r>
                            <m:rPr>
                              <m:sty m:val="p"/>
                            </m:rPr>
                            <a:rPr lang="en-IN" sz="2400" b="0" i="0" smtClean="0">
                              <a:latin typeface="Cambria Math" panose="02040503050406030204" pitchFamily="18" charset="0"/>
                            </a:rPr>
                            <m:t>Area</m:t>
                          </m:r>
                        </m:den>
                      </m:f>
                      <m:r>
                        <a:rPr lang="en-IN" sz="2400" b="0" i="0" smtClean="0">
                          <a:latin typeface="Cambria Math" panose="02040503050406030204" pitchFamily="18" charset="0"/>
                        </a:rPr>
                        <m:t>=</m:t>
                      </m:r>
                      <m:f>
                        <m:fPr>
                          <m:ctrlPr>
                            <a:rPr lang="en-IN" sz="2400" i="1" smtClean="0">
                              <a:latin typeface="Cambria Math" panose="02040503050406030204" pitchFamily="18" charset="0"/>
                            </a:rPr>
                          </m:ctrlPr>
                        </m:fPr>
                        <m:num>
                          <m:r>
                            <a:rPr lang="en-IN" sz="2400" b="0" i="0" smtClean="0">
                              <a:latin typeface="Cambria Math" panose="02040503050406030204" pitchFamily="18" charset="0"/>
                            </a:rPr>
                            <m:t>3×</m:t>
                          </m:r>
                          <m:sSup>
                            <m:sSupPr>
                              <m:ctrlPr>
                                <a:rPr lang="en-IN" sz="2400" i="1" smtClean="0">
                                  <a:latin typeface="Cambria Math" panose="02040503050406030204" pitchFamily="18" charset="0"/>
                                </a:rPr>
                              </m:ctrlPr>
                            </m:sSupPr>
                            <m:e>
                              <m:r>
                                <a:rPr lang="en-IN" sz="2400" b="0" i="0" smtClean="0">
                                  <a:latin typeface="Cambria Math" panose="02040503050406030204" pitchFamily="18" charset="0"/>
                                </a:rPr>
                                <m:t>10</m:t>
                              </m:r>
                            </m:e>
                            <m:sup>
                              <m:r>
                                <a:rPr lang="en-IN" sz="2400" b="0" i="0" smtClean="0">
                                  <a:latin typeface="Cambria Math" panose="02040503050406030204" pitchFamily="18" charset="0"/>
                                </a:rPr>
                                <m:t>−3</m:t>
                              </m:r>
                            </m:sup>
                          </m:sSup>
                        </m:num>
                        <m:den>
                          <m:r>
                            <m:rPr>
                              <m:sty m:val="p"/>
                            </m:rPr>
                            <a:rPr lang="el-GR" sz="2400" b="0" i="0" smtClean="0">
                              <a:latin typeface="Cambria Math" panose="02040503050406030204" pitchFamily="18" charset="0"/>
                              <a:ea typeface="Cambria Math" panose="02040503050406030204" pitchFamily="18" charset="0"/>
                            </a:rPr>
                            <m:t>π</m:t>
                          </m:r>
                          <m:r>
                            <a:rPr lang="en-IN" sz="2400" b="0" i="0" smtClean="0">
                              <a:latin typeface="Cambria Math" panose="02040503050406030204" pitchFamily="18" charset="0"/>
                              <a:ea typeface="Cambria Math" panose="02040503050406030204" pitchFamily="18" charset="0"/>
                            </a:rPr>
                            <m:t>×</m:t>
                          </m:r>
                          <m:sSup>
                            <m:sSupPr>
                              <m:ctrlPr>
                                <a:rPr lang="en-IN" sz="2400" i="1" smtClean="0">
                                  <a:latin typeface="Cambria Math" panose="02040503050406030204" pitchFamily="18" charset="0"/>
                                  <a:ea typeface="Cambria Math" panose="02040503050406030204" pitchFamily="18" charset="0"/>
                                </a:rPr>
                              </m:ctrlPr>
                            </m:sSupPr>
                            <m:e>
                              <m:d>
                                <m:dPr>
                                  <m:ctrlPr>
                                    <a:rPr lang="en-IN" sz="2400" i="1" smtClean="0">
                                      <a:latin typeface="Cambria Math" panose="02040503050406030204" pitchFamily="18" charset="0"/>
                                      <a:ea typeface="Cambria Math" panose="02040503050406030204" pitchFamily="18" charset="0"/>
                                    </a:rPr>
                                  </m:ctrlPr>
                                </m:dPr>
                                <m:e>
                                  <m:r>
                                    <a:rPr lang="en-IN" sz="2400" b="0" i="0">
                                      <a:latin typeface="Cambria Math" panose="02040503050406030204" pitchFamily="18" charset="0"/>
                                    </a:rPr>
                                    <m:t>20×</m:t>
                                  </m:r>
                                  <m:sSup>
                                    <m:sSupPr>
                                      <m:ctrlPr>
                                        <a:rPr lang="en-IN" sz="2400" i="1">
                                          <a:latin typeface="Cambria Math" panose="02040503050406030204" pitchFamily="18" charset="0"/>
                                        </a:rPr>
                                      </m:ctrlPr>
                                    </m:sSupPr>
                                    <m:e>
                                      <m:r>
                                        <a:rPr lang="en-IN" sz="2400" b="0" i="0">
                                          <a:latin typeface="Cambria Math" panose="02040503050406030204" pitchFamily="18" charset="0"/>
                                        </a:rPr>
                                        <m:t>10</m:t>
                                      </m:r>
                                    </m:e>
                                    <m:sup>
                                      <m:r>
                                        <a:rPr lang="en-IN" sz="2400" b="0" i="0">
                                          <a:latin typeface="Cambria Math" panose="02040503050406030204" pitchFamily="18" charset="0"/>
                                        </a:rPr>
                                        <m:t>−6</m:t>
                                      </m:r>
                                    </m:sup>
                                  </m:sSup>
                                </m:e>
                              </m:d>
                            </m:e>
                            <m:sup>
                              <m:r>
                                <a:rPr lang="en-IN" sz="2400" b="0" i="0" smtClean="0">
                                  <a:latin typeface="Cambria Math" panose="02040503050406030204" pitchFamily="18" charset="0"/>
                                  <a:ea typeface="Cambria Math" panose="02040503050406030204" pitchFamily="18" charset="0"/>
                                </a:rPr>
                                <m:t>2</m:t>
                              </m:r>
                            </m:sup>
                          </m:sSup>
                        </m:den>
                      </m:f>
                      <m:r>
                        <a:rPr lang="en-IN" sz="2400" b="0" i="0" smtClean="0">
                          <a:latin typeface="Cambria Math" panose="02040503050406030204" pitchFamily="18" charset="0"/>
                        </a:rPr>
                        <m:t>=</m:t>
                      </m:r>
                      <m:r>
                        <a:rPr lang="en-IN" sz="2400" b="1" i="0" smtClean="0">
                          <a:latin typeface="Cambria Math" panose="02040503050406030204" pitchFamily="18" charset="0"/>
                        </a:rPr>
                        <m:t>𝟐</m:t>
                      </m:r>
                      <m:r>
                        <a:rPr lang="en-IN" sz="2400" b="1" i="0" smtClean="0">
                          <a:latin typeface="Cambria Math" panose="02040503050406030204" pitchFamily="18" charset="0"/>
                        </a:rPr>
                        <m:t>.</m:t>
                      </m:r>
                      <m:r>
                        <a:rPr lang="en-IN" sz="2400" b="1" i="0" smtClean="0">
                          <a:latin typeface="Cambria Math" panose="02040503050406030204" pitchFamily="18" charset="0"/>
                        </a:rPr>
                        <m:t>𝟑𝟖𝟕</m:t>
                      </m:r>
                      <m:r>
                        <a:rPr lang="en-IN" sz="2400" b="1" i="0" smtClean="0">
                          <a:latin typeface="Cambria Math" panose="02040503050406030204" pitchFamily="18" charset="0"/>
                        </a:rPr>
                        <m:t>×</m:t>
                      </m:r>
                      <m:sSup>
                        <m:sSupPr>
                          <m:ctrlPr>
                            <a:rPr lang="en-IN" sz="2400" b="1" i="1" smtClean="0">
                              <a:latin typeface="Cambria Math" panose="02040503050406030204" pitchFamily="18" charset="0"/>
                            </a:rPr>
                          </m:ctrlPr>
                        </m:sSupPr>
                        <m:e>
                          <m:r>
                            <a:rPr lang="en-IN" sz="2400" b="1" i="0" smtClean="0">
                              <a:latin typeface="Cambria Math" panose="02040503050406030204" pitchFamily="18" charset="0"/>
                            </a:rPr>
                            <m:t>𝟏𝟎</m:t>
                          </m:r>
                        </m:e>
                        <m:sup>
                          <m:r>
                            <a:rPr lang="en-IN" sz="2400" b="1" i="0" smtClean="0">
                              <a:latin typeface="Cambria Math" panose="02040503050406030204" pitchFamily="18" charset="0"/>
                            </a:rPr>
                            <m:t>𝟔</m:t>
                          </m:r>
                        </m:sup>
                      </m:sSup>
                      <m:r>
                        <a:rPr lang="en-IN" sz="2400" b="1" i="0" smtClean="0">
                          <a:latin typeface="Cambria Math" panose="02040503050406030204" pitchFamily="18" charset="0"/>
                        </a:rPr>
                        <m:t> </m:t>
                      </m:r>
                      <m:r>
                        <a:rPr lang="en-IN" sz="2400" b="1" i="0" smtClean="0">
                          <a:latin typeface="Cambria Math" panose="02040503050406030204" pitchFamily="18" charset="0"/>
                        </a:rPr>
                        <m:t>𝐖</m:t>
                      </m:r>
                      <m:sSup>
                        <m:sSupPr>
                          <m:ctrlPr>
                            <a:rPr lang="en-IN" sz="2400" b="1" i="1" smtClean="0">
                              <a:latin typeface="Cambria Math" panose="02040503050406030204" pitchFamily="18" charset="0"/>
                            </a:rPr>
                          </m:ctrlPr>
                        </m:sSupPr>
                        <m:e>
                          <m:r>
                            <a:rPr lang="en-IN" sz="2400" b="1" i="0" smtClean="0">
                              <a:latin typeface="Cambria Math" panose="02040503050406030204" pitchFamily="18" charset="0"/>
                            </a:rPr>
                            <m:t>𝐦</m:t>
                          </m:r>
                        </m:e>
                        <m:sup>
                          <m:r>
                            <a:rPr lang="en-IN" sz="2400" b="1" i="0" smtClean="0">
                              <a:latin typeface="Cambria Math" panose="02040503050406030204" pitchFamily="18" charset="0"/>
                            </a:rPr>
                            <m:t>−</m:t>
                          </m:r>
                          <m:r>
                            <a:rPr lang="en-IN" sz="2400" b="1" i="0" smtClean="0">
                              <a:latin typeface="Cambria Math" panose="02040503050406030204" pitchFamily="18" charset="0"/>
                            </a:rPr>
                            <m:t>𝟐</m:t>
                          </m:r>
                        </m:sup>
                      </m:sSup>
                    </m:oMath>
                  </m:oMathPara>
                </a14:m>
                <a:endParaRPr lang="en-IN" sz="2400" b="1" dirty="0"/>
              </a:p>
            </p:txBody>
          </p:sp>
        </mc:Choice>
        <mc:Fallback xmlns="">
          <p:sp>
            <p:nvSpPr>
              <p:cNvPr id="3" name="TextBox 2">
                <a:extLst>
                  <a:ext uri="{FF2B5EF4-FFF2-40B4-BE49-F238E27FC236}">
                    <a16:creationId xmlns:a16="http://schemas.microsoft.com/office/drawing/2014/main" id="{5689EFED-D02E-D2EB-5F2C-0ACDDB5CB876}"/>
                  </a:ext>
                </a:extLst>
              </p:cNvPr>
              <p:cNvSpPr txBox="1">
                <a:spLocks noRot="1" noChangeAspect="1" noMove="1" noResize="1" noEditPoints="1" noAdjustHandles="1" noChangeArrowheads="1" noChangeShapeType="1" noTextEdit="1"/>
              </p:cNvSpPr>
              <p:nvPr/>
            </p:nvSpPr>
            <p:spPr>
              <a:xfrm>
                <a:off x="2064653" y="2515109"/>
                <a:ext cx="8262198" cy="793359"/>
              </a:xfrm>
              <a:prstGeom prst="rect">
                <a:avLst/>
              </a:prstGeom>
              <a:blipFill>
                <a:blip r:embed="rId3"/>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84958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B1213-E03B-52C9-ECD5-521777BD14F1}"/>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5A15E3D8-D122-4C47-2945-0CD4A44817EB}"/>
              </a:ext>
            </a:extLst>
          </p:cNvPr>
          <p:cNvSpPr txBox="1">
            <a:spLocks/>
          </p:cNvSpPr>
          <p:nvPr/>
        </p:nvSpPr>
        <p:spPr>
          <a:xfrm>
            <a:off x="0" y="1828800"/>
            <a:ext cx="12192000" cy="336295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effectLst>
                  <a:outerShdw blurRad="38100" dist="38100" dir="2700000" algn="tl">
                    <a:srgbClr val="000000">
                      <a:alpha val="43137"/>
                    </a:srgbClr>
                  </a:outerShdw>
                </a:effectLst>
                <a:latin typeface="+mn-lt"/>
              </a:rPr>
              <a:t>Relation between Einstein’s coefficients and energy density of radiation </a:t>
            </a:r>
            <a:endParaRPr lang="en-IN" sz="4000" b="1" dirty="0">
              <a:solidFill>
                <a:schemeClr val="bg1"/>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3937900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32E6A-28AB-F457-63EB-8044EC22DF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F823D3-FF92-8AF9-B2C6-57C8132640A4}"/>
              </a:ext>
            </a:extLst>
          </p:cNvPr>
          <p:cNvSpPr>
            <a:spLocks noGrp="1"/>
          </p:cNvSpPr>
          <p:nvPr>
            <p:ph type="title"/>
          </p:nvPr>
        </p:nvSpPr>
        <p:spPr>
          <a:xfrm>
            <a:off x="838201" y="-92075"/>
            <a:ext cx="9192490" cy="1135903"/>
          </a:xfrm>
        </p:spPr>
        <p:txBody>
          <a:bodyPr>
            <a:noAutofit/>
          </a:bodyPr>
          <a:lstStyle/>
          <a:p>
            <a:r>
              <a:rPr lang="en-US" sz="2200" b="1" i="0" u="none" strike="noStrike" baseline="0" dirty="0">
                <a:solidFill>
                  <a:srgbClr val="0000FF"/>
                </a:solidFill>
                <a:latin typeface="Calibri" panose="020F0502020204030204" pitchFamily="34" charset="0"/>
              </a:rPr>
              <a:t>Relation between Einstein’s coefficients and energy density of radiation </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0F52C5A1-1513-5E6C-C39D-6F8DD9100A6C}"/>
                  </a:ext>
                </a:extLst>
              </p:cNvPr>
              <p:cNvSpPr txBox="1">
                <a:spLocks/>
              </p:cNvSpPr>
              <p:nvPr/>
            </p:nvSpPr>
            <p:spPr>
              <a:xfrm>
                <a:off x="838201" y="1043828"/>
                <a:ext cx="10508672" cy="5259471"/>
              </a:xfrm>
              <a:prstGeom prst="rect">
                <a:avLst/>
              </a:prstGeom>
            </p:spPr>
            <p:txBody>
              <a:bodyPr anchor="ct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lnSpc>
                    <a:spcPct val="115000"/>
                  </a:lnSpc>
                  <a:spcBef>
                    <a:spcPts val="300"/>
                  </a:spcBef>
                  <a:spcAft>
                    <a:spcPts val="800"/>
                  </a:spcAft>
                </a:pPr>
                <a:r>
                  <a:rPr lang="en-US" sz="2400" dirty="0">
                    <a:solidFill>
                      <a:schemeClr val="tx1"/>
                    </a:solidFill>
                    <a:effectLst/>
                    <a:ea typeface="Calibri" panose="020F0502020204030204" pitchFamily="34" charset="0"/>
                    <a:cs typeface="Calibri" panose="020F0502020204030204" pitchFamily="34" charset="0"/>
                  </a:rPr>
                  <a:t>The rate of stimulated absorption depends on the density of atom (N</a:t>
                </a:r>
                <a:r>
                  <a:rPr lang="en-US" sz="2400" baseline="-25000" dirty="0">
                    <a:solidFill>
                      <a:schemeClr val="tx1"/>
                    </a:solidFill>
                    <a:effectLst/>
                    <a:ea typeface="Calibri" panose="020F0502020204030204" pitchFamily="34" charset="0"/>
                    <a:cs typeface="Calibri" panose="020F0502020204030204" pitchFamily="34" charset="0"/>
                  </a:rPr>
                  <a:t>1</a:t>
                </a:r>
                <a:r>
                  <a:rPr lang="en-US" sz="2400" dirty="0">
                    <a:solidFill>
                      <a:schemeClr val="tx1"/>
                    </a:solidFill>
                    <a:effectLst/>
                    <a:ea typeface="Calibri" panose="020F0502020204030204" pitchFamily="34" charset="0"/>
                    <a:cs typeface="Calibri" panose="020F0502020204030204" pitchFamily="34" charset="0"/>
                  </a:rPr>
                  <a:t>) and the photon density, </a:t>
                </a:r>
                <a14:m>
                  <m:oMath xmlns:m="http://schemas.openxmlformats.org/officeDocument/2006/math">
                    <m:sSub>
                      <m:sSubPr>
                        <m:ctrlPr>
                          <a:rPr lang="en-IN"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en-US" sz="2400" b="0" i="0">
                            <a:solidFill>
                              <a:schemeClr val="tx1"/>
                            </a:solidFill>
                            <a:effectLst/>
                            <a:latin typeface="Cambria Math" panose="02040503050406030204" pitchFamily="18" charset="0"/>
                            <a:ea typeface="Calibri" panose="020F0502020204030204" pitchFamily="34" charset="0"/>
                            <a:cs typeface="Calibri" panose="020F0502020204030204" pitchFamily="34" charset="0"/>
                          </a:rPr>
                          <m:t>U</m:t>
                        </m:r>
                      </m:e>
                      <m:sub>
                        <m:r>
                          <m:rPr>
                            <m:sty m:val="p"/>
                          </m:rPr>
                          <a:rPr lang="en-US" sz="2400" b="0" i="0">
                            <a:solidFill>
                              <a:schemeClr val="tx1"/>
                            </a:solidFill>
                            <a:effectLst/>
                            <a:latin typeface="Cambria Math" panose="02040503050406030204" pitchFamily="18" charset="0"/>
                            <a:ea typeface="Calibri" panose="020F0502020204030204" pitchFamily="34" charset="0"/>
                            <a:cs typeface="Calibri" panose="020F0502020204030204" pitchFamily="34" charset="0"/>
                          </a:rPr>
                          <m:t>ν</m:t>
                        </m:r>
                      </m:sub>
                    </m:sSub>
                    <m:r>
                      <a:rPr lang="en-US" sz="2400" b="0" i="0">
                        <a:solidFill>
                          <a:schemeClr val="tx1"/>
                        </a:solidFill>
                        <a:effectLst/>
                        <a:latin typeface="Cambria Math" panose="02040503050406030204" pitchFamily="18" charset="0"/>
                        <a:ea typeface="Calibri" panose="020F0502020204030204" pitchFamily="34" charset="0"/>
                        <a:cs typeface="Calibri" panose="020F0502020204030204" pitchFamily="34" charset="0"/>
                      </a:rPr>
                      <m:t>.</m:t>
                    </m:r>
                  </m:oMath>
                </a14:m>
                <a:endParaRPr lang="en-IN" sz="2400" dirty="0">
                  <a:solidFill>
                    <a:schemeClr val="tx1"/>
                  </a:solidFill>
                  <a:effectLst/>
                  <a:ea typeface="Calibri" panose="020F0502020204030204" pitchFamily="34" charset="0"/>
                  <a:cs typeface="Tunga" panose="020B0502040204020203" pitchFamily="34" charset="0"/>
                </a:endParaRPr>
              </a:p>
              <a:p>
                <a:pPr marL="857250" algn="r">
                  <a:lnSpc>
                    <a:spcPct val="107000"/>
                  </a:lnSpc>
                  <a:spcBef>
                    <a:spcPts val="300"/>
                  </a:spcBef>
                  <a:spcAft>
                    <a:spcPts val="800"/>
                  </a:spcAft>
                </a:pPr>
                <a14:m>
                  <m:oMath xmlns:m="http://schemas.openxmlformats.org/officeDocument/2006/math">
                    <m:sSub>
                      <m:sSubPr>
                        <m:ctrlPr>
                          <a:rPr lang="en-IN"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ctrlPr>
                      </m:sSubPr>
                      <m:e>
                        <m:sSup>
                          <m:sSupPr>
                            <m:ctrlPr>
                              <a:rPr lang="en-IN"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ctrlPr>
                          </m:sSupPr>
                          <m:e>
                            <m:r>
                              <m:rPr>
                                <m:sty m:val="p"/>
                              </m:rPr>
                              <a:rPr lang="en-US" sz="2400" b="0" i="0">
                                <a:solidFill>
                                  <a:schemeClr val="tx1"/>
                                </a:solidFill>
                                <a:effectLst/>
                                <a:latin typeface="Cambria Math" panose="02040503050406030204" pitchFamily="18" charset="0"/>
                                <a:ea typeface="Calibri" panose="020F0502020204030204" pitchFamily="34" charset="0"/>
                                <a:cs typeface="Calibri" panose="020F0502020204030204" pitchFamily="34" charset="0"/>
                              </a:rPr>
                              <m:t>R</m:t>
                            </m:r>
                          </m:e>
                          <m:sup>
                            <m:r>
                              <a:rPr lang="en-US" sz="2400" b="0" i="0">
                                <a:solidFill>
                                  <a:schemeClr val="tx1"/>
                                </a:solidFill>
                                <a:effectLst/>
                                <a:latin typeface="Cambria Math" panose="02040503050406030204" pitchFamily="18" charset="0"/>
                                <a:ea typeface="Calibri" panose="020F0502020204030204" pitchFamily="34" charset="0"/>
                                <a:cs typeface="Calibri" panose="020F0502020204030204" pitchFamily="34" charset="0"/>
                              </a:rPr>
                              <m:t>∗</m:t>
                            </m:r>
                          </m:sup>
                        </m:sSup>
                      </m:e>
                      <m:sub>
                        <m:r>
                          <a:rPr lang="en-US" sz="2400" b="0" i="0">
                            <a:solidFill>
                              <a:schemeClr val="tx1"/>
                            </a:solidFill>
                            <a:effectLst/>
                            <a:latin typeface="Cambria Math" panose="02040503050406030204" pitchFamily="18" charset="0"/>
                            <a:ea typeface="Calibri" panose="020F0502020204030204" pitchFamily="34" charset="0"/>
                            <a:cs typeface="Calibri" panose="020F0502020204030204" pitchFamily="34" charset="0"/>
                          </a:rPr>
                          <m:t>12</m:t>
                        </m:r>
                      </m:sub>
                    </m:sSub>
                    <m:r>
                      <a:rPr lang="en-US" sz="2400" b="0" i="0">
                        <a:solidFill>
                          <a:schemeClr val="tx1"/>
                        </a:solidFill>
                        <a:effectLst/>
                        <a:latin typeface="Cambria Math" panose="02040503050406030204" pitchFamily="18" charset="0"/>
                        <a:ea typeface="Calibri" panose="020F0502020204030204" pitchFamily="34" charset="0"/>
                        <a:cs typeface="Calibri" panose="020F0502020204030204" pitchFamily="34" charset="0"/>
                      </a:rPr>
                      <m:t>=</m:t>
                    </m:r>
                    <m:sSub>
                      <m:sSubPr>
                        <m:ctrlPr>
                          <a:rPr lang="en-IN" sz="2400" i="1">
                            <a:solidFill>
                              <a:schemeClr val="tx1"/>
                            </a:solidFill>
                            <a:effectLst/>
                            <a:latin typeface="Cambria Math" panose="02040503050406030204" pitchFamily="18" charset="0"/>
                            <a:ea typeface="Times New Roman" panose="02020603050405020304" pitchFamily="18" charset="0"/>
                            <a:cs typeface="Calibri" panose="020F0502020204030204" pitchFamily="34" charset="0"/>
                          </a:rPr>
                        </m:ctrlPr>
                      </m:sSubPr>
                      <m:e>
                        <m:r>
                          <m:rPr>
                            <m:sty m:val="p"/>
                          </m:rPr>
                          <a:rPr lang="en-US" sz="2400" b="0" i="0">
                            <a:solidFill>
                              <a:schemeClr val="tx1"/>
                            </a:solidFill>
                            <a:effectLst/>
                            <a:latin typeface="Cambria Math" panose="02040503050406030204" pitchFamily="18" charset="0"/>
                            <a:ea typeface="Times New Roman" panose="02020603050405020304" pitchFamily="18" charset="0"/>
                            <a:cs typeface="Calibri" panose="020F0502020204030204" pitchFamily="34" charset="0"/>
                          </a:rPr>
                          <m:t>B</m:t>
                        </m:r>
                      </m:e>
                      <m:sub>
                        <m:r>
                          <a:rPr lang="en-US" sz="2400" b="0" i="0">
                            <a:solidFill>
                              <a:schemeClr val="tx1"/>
                            </a:solidFill>
                            <a:effectLst/>
                            <a:latin typeface="Cambria Math" panose="02040503050406030204" pitchFamily="18" charset="0"/>
                            <a:ea typeface="Times New Roman" panose="02020603050405020304" pitchFamily="18" charset="0"/>
                            <a:cs typeface="Calibri" panose="020F0502020204030204" pitchFamily="34" charset="0"/>
                          </a:rPr>
                          <m:t>12</m:t>
                        </m:r>
                      </m:sub>
                    </m:sSub>
                    <m:sSub>
                      <m:sSubPr>
                        <m:ctrlPr>
                          <a:rPr lang="en-IN"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ctrlPr>
                      </m:sSubPr>
                      <m:e>
                        <m:r>
                          <a:rPr lang="en-US" sz="2400" b="0" i="0">
                            <a:solidFill>
                              <a:schemeClr val="tx1"/>
                            </a:solidFill>
                            <a:effectLst/>
                            <a:latin typeface="Cambria Math" panose="02040503050406030204" pitchFamily="18" charset="0"/>
                            <a:ea typeface="Calibri" panose="020F0502020204030204" pitchFamily="34" charset="0"/>
                            <a:cs typeface="Calibri" panose="020F0502020204030204" pitchFamily="34" charset="0"/>
                          </a:rPr>
                          <m:t> </m:t>
                        </m:r>
                        <m:r>
                          <m:rPr>
                            <m:sty m:val="p"/>
                          </m:rPr>
                          <a:rPr lang="en-US" sz="2400" b="0" i="0">
                            <a:solidFill>
                              <a:schemeClr val="tx1"/>
                            </a:solidFill>
                            <a:effectLst/>
                            <a:latin typeface="Cambria Math" panose="02040503050406030204" pitchFamily="18" charset="0"/>
                            <a:ea typeface="Calibri" panose="020F0502020204030204" pitchFamily="34" charset="0"/>
                            <a:cs typeface="Calibri" panose="020F0502020204030204" pitchFamily="34" charset="0"/>
                          </a:rPr>
                          <m:t>N</m:t>
                        </m:r>
                      </m:e>
                      <m:sub>
                        <m:r>
                          <a:rPr lang="en-US" sz="2400" b="0" i="0">
                            <a:solidFill>
                              <a:schemeClr val="tx1"/>
                            </a:solidFill>
                            <a:effectLst/>
                            <a:latin typeface="Cambria Math" panose="02040503050406030204" pitchFamily="18" charset="0"/>
                            <a:ea typeface="Calibri" panose="020F0502020204030204" pitchFamily="34" charset="0"/>
                            <a:cs typeface="Calibri" panose="020F0502020204030204" pitchFamily="34" charset="0"/>
                          </a:rPr>
                          <m:t>1</m:t>
                        </m:r>
                      </m:sub>
                    </m:sSub>
                    <m:r>
                      <a:rPr lang="en-US" sz="2400" b="0" i="0">
                        <a:solidFill>
                          <a:schemeClr val="tx1"/>
                        </a:solidFill>
                        <a:effectLst/>
                        <a:latin typeface="Cambria Math" panose="02040503050406030204" pitchFamily="18" charset="0"/>
                        <a:ea typeface="Calibri" panose="020F0502020204030204" pitchFamily="34" charset="0"/>
                        <a:cs typeface="Calibri" panose="020F0502020204030204" pitchFamily="34" charset="0"/>
                      </a:rPr>
                      <m:t> </m:t>
                    </m:r>
                    <m:sSub>
                      <m:sSubPr>
                        <m:ctrlPr>
                          <a:rPr lang="en-IN"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en-US" sz="2400" b="0" i="0">
                            <a:solidFill>
                              <a:schemeClr val="tx1"/>
                            </a:solidFill>
                            <a:effectLst/>
                            <a:latin typeface="Cambria Math" panose="02040503050406030204" pitchFamily="18" charset="0"/>
                            <a:ea typeface="Calibri" panose="020F0502020204030204" pitchFamily="34" charset="0"/>
                            <a:cs typeface="Calibri" panose="020F0502020204030204" pitchFamily="34" charset="0"/>
                          </a:rPr>
                          <m:t>U</m:t>
                        </m:r>
                      </m:e>
                      <m:sub>
                        <m:r>
                          <m:rPr>
                            <m:sty m:val="p"/>
                          </m:rPr>
                          <a:rPr lang="en-US" sz="2400" b="0" i="0">
                            <a:solidFill>
                              <a:schemeClr val="tx1"/>
                            </a:solidFill>
                            <a:effectLst/>
                            <a:latin typeface="Cambria Math" panose="02040503050406030204" pitchFamily="18" charset="0"/>
                            <a:ea typeface="Calibri" panose="020F0502020204030204" pitchFamily="34" charset="0"/>
                            <a:cs typeface="Calibri" panose="020F0502020204030204" pitchFamily="34" charset="0"/>
                          </a:rPr>
                          <m:t>ν</m:t>
                        </m:r>
                      </m:sub>
                    </m:sSub>
                  </m:oMath>
                </a14:m>
                <a:r>
                  <a:rPr lang="en-US" sz="2400" dirty="0">
                    <a:solidFill>
                      <a:schemeClr val="tx1"/>
                    </a:solidFill>
                    <a:effectLst/>
                    <a:ea typeface="Times New Roman" panose="02020603050405020304" pitchFamily="18" charset="0"/>
                    <a:cs typeface="Calibri" panose="020F0502020204030204" pitchFamily="34" charset="0"/>
                  </a:rPr>
                  <a:t> 	                                                 (1)</a:t>
                </a:r>
                <a:endParaRPr lang="en-IN" sz="2400" dirty="0">
                  <a:solidFill>
                    <a:schemeClr val="tx1"/>
                  </a:solidFill>
                  <a:effectLst/>
                  <a:ea typeface="Calibri" panose="020F0502020204030204" pitchFamily="34" charset="0"/>
                  <a:cs typeface="Tunga" panose="020B0502040204020203" pitchFamily="34" charset="0"/>
                </a:endParaRPr>
              </a:p>
              <a:p>
                <a:pPr algn="just">
                  <a:lnSpc>
                    <a:spcPct val="115000"/>
                  </a:lnSpc>
                  <a:spcBef>
                    <a:spcPts val="300"/>
                  </a:spcBef>
                  <a:spcAft>
                    <a:spcPts val="800"/>
                  </a:spcAft>
                </a:pPr>
                <a:r>
                  <a:rPr lang="en-US" sz="2400" dirty="0">
                    <a:solidFill>
                      <a:schemeClr val="tx1"/>
                    </a:solidFill>
                    <a:effectLst/>
                    <a:ea typeface="Calibri" panose="020F0502020204030204" pitchFamily="34" charset="0"/>
                    <a:cs typeface="Calibri" panose="020F0502020204030204" pitchFamily="34" charset="0"/>
                  </a:rPr>
                  <a:t>The rate of spontaneous emission depends only on the density of atoms (N</a:t>
                </a:r>
                <a:r>
                  <a:rPr lang="en-US" sz="2400" baseline="-25000" dirty="0">
                    <a:solidFill>
                      <a:schemeClr val="tx1"/>
                    </a:solidFill>
                    <a:effectLst/>
                    <a:ea typeface="Calibri" panose="020F0502020204030204" pitchFamily="34" charset="0"/>
                    <a:cs typeface="Calibri" panose="020F0502020204030204" pitchFamily="34" charset="0"/>
                  </a:rPr>
                  <a:t>2</a:t>
                </a:r>
                <a:r>
                  <a:rPr lang="en-US" sz="2400" dirty="0">
                    <a:solidFill>
                      <a:schemeClr val="tx1"/>
                    </a:solidFill>
                    <a:effectLst/>
                    <a:ea typeface="Calibri" panose="020F0502020204030204" pitchFamily="34" charset="0"/>
                    <a:cs typeface="Calibri" panose="020F0502020204030204" pitchFamily="34" charset="0"/>
                  </a:rPr>
                  <a:t>) in the higher energy state (E</a:t>
                </a:r>
                <a:r>
                  <a:rPr lang="en-US" sz="2400" baseline="-25000" dirty="0">
                    <a:solidFill>
                      <a:schemeClr val="tx1"/>
                    </a:solidFill>
                    <a:effectLst/>
                    <a:ea typeface="Calibri" panose="020F0502020204030204" pitchFamily="34" charset="0"/>
                    <a:cs typeface="Calibri" panose="020F0502020204030204" pitchFamily="34" charset="0"/>
                  </a:rPr>
                  <a:t>2</a:t>
                </a:r>
                <a:r>
                  <a:rPr lang="en-US" sz="2400" dirty="0">
                    <a:solidFill>
                      <a:schemeClr val="tx1"/>
                    </a:solidFill>
                    <a:effectLst/>
                    <a:ea typeface="Calibri" panose="020F0502020204030204" pitchFamily="34" charset="0"/>
                    <a:cs typeface="Calibri" panose="020F0502020204030204" pitchFamily="34" charset="0"/>
                  </a:rPr>
                  <a:t>)</a:t>
                </a:r>
                <a:endParaRPr lang="en-IN" sz="2400" dirty="0">
                  <a:solidFill>
                    <a:schemeClr val="tx1"/>
                  </a:solidFill>
                  <a:effectLst/>
                  <a:ea typeface="Calibri" panose="020F0502020204030204" pitchFamily="34" charset="0"/>
                  <a:cs typeface="Tunga" panose="020B0502040204020203" pitchFamily="34" charset="0"/>
                </a:endParaRPr>
              </a:p>
              <a:p>
                <a:pPr marL="857250" algn="r">
                  <a:lnSpc>
                    <a:spcPct val="115000"/>
                  </a:lnSpc>
                  <a:spcBef>
                    <a:spcPts val="300"/>
                  </a:spcBef>
                  <a:spcAft>
                    <a:spcPts val="800"/>
                  </a:spcAft>
                </a:pPr>
                <a14:m>
                  <m:oMath xmlns:m="http://schemas.openxmlformats.org/officeDocument/2006/math">
                    <m:sSub>
                      <m:sSubPr>
                        <m:ctrlPr>
                          <a:rPr lang="en-IN"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en-US" sz="2400" b="0" i="0">
                            <a:solidFill>
                              <a:schemeClr val="tx1"/>
                            </a:solidFill>
                            <a:effectLst/>
                            <a:latin typeface="Cambria Math" panose="02040503050406030204" pitchFamily="18" charset="0"/>
                            <a:ea typeface="Calibri" panose="020F0502020204030204" pitchFamily="34" charset="0"/>
                            <a:cs typeface="Calibri" panose="020F0502020204030204" pitchFamily="34" charset="0"/>
                          </a:rPr>
                          <m:t>R</m:t>
                        </m:r>
                      </m:e>
                      <m:sub>
                        <m:r>
                          <a:rPr lang="en-US" sz="2400" b="0" i="0">
                            <a:solidFill>
                              <a:schemeClr val="tx1"/>
                            </a:solidFill>
                            <a:effectLst/>
                            <a:latin typeface="Cambria Math" panose="02040503050406030204" pitchFamily="18" charset="0"/>
                            <a:ea typeface="Calibri" panose="020F0502020204030204" pitchFamily="34" charset="0"/>
                            <a:cs typeface="Calibri" panose="020F0502020204030204" pitchFamily="34" charset="0"/>
                          </a:rPr>
                          <m:t>21</m:t>
                        </m:r>
                      </m:sub>
                    </m:sSub>
                    <m:r>
                      <a:rPr lang="en-US" sz="2400" b="0" i="0">
                        <a:solidFill>
                          <a:schemeClr val="tx1"/>
                        </a:solidFill>
                        <a:effectLst/>
                        <a:latin typeface="Cambria Math" panose="02040503050406030204" pitchFamily="18" charset="0"/>
                        <a:ea typeface="Calibri" panose="020F0502020204030204" pitchFamily="34" charset="0"/>
                        <a:cs typeface="Calibri" panose="020F0502020204030204" pitchFamily="34" charset="0"/>
                      </a:rPr>
                      <m:t>=</m:t>
                    </m:r>
                    <m:sSub>
                      <m:sSubPr>
                        <m:ctrlPr>
                          <a:rPr lang="en-IN" sz="2400" i="1">
                            <a:solidFill>
                              <a:schemeClr val="tx1"/>
                            </a:solidFill>
                            <a:effectLst/>
                            <a:latin typeface="Cambria Math" panose="02040503050406030204" pitchFamily="18" charset="0"/>
                            <a:ea typeface="Times New Roman" panose="02020603050405020304" pitchFamily="18" charset="0"/>
                            <a:cs typeface="Calibri" panose="020F0502020204030204" pitchFamily="34" charset="0"/>
                          </a:rPr>
                        </m:ctrlPr>
                      </m:sSubPr>
                      <m:e>
                        <m:r>
                          <m:rPr>
                            <m:sty m:val="p"/>
                          </m:rPr>
                          <a:rPr lang="en-US" sz="2400" b="0" i="0">
                            <a:solidFill>
                              <a:schemeClr val="tx1"/>
                            </a:solidFill>
                            <a:effectLst/>
                            <a:latin typeface="Cambria Math" panose="02040503050406030204" pitchFamily="18" charset="0"/>
                            <a:ea typeface="Times New Roman" panose="02020603050405020304" pitchFamily="18" charset="0"/>
                            <a:cs typeface="Calibri" panose="020F0502020204030204" pitchFamily="34" charset="0"/>
                          </a:rPr>
                          <m:t>A</m:t>
                        </m:r>
                      </m:e>
                      <m:sub>
                        <m:r>
                          <a:rPr lang="en-US" sz="2400" b="0" i="0">
                            <a:solidFill>
                              <a:schemeClr val="tx1"/>
                            </a:solidFill>
                            <a:effectLst/>
                            <a:latin typeface="Cambria Math" panose="02040503050406030204" pitchFamily="18" charset="0"/>
                            <a:ea typeface="Times New Roman" panose="02020603050405020304" pitchFamily="18" charset="0"/>
                            <a:cs typeface="Calibri" panose="020F0502020204030204" pitchFamily="34" charset="0"/>
                          </a:rPr>
                          <m:t>21</m:t>
                        </m:r>
                      </m:sub>
                    </m:sSub>
                    <m:sSub>
                      <m:sSubPr>
                        <m:ctrlPr>
                          <a:rPr lang="en-IN"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ctrlPr>
                      </m:sSubPr>
                      <m:e>
                        <m:r>
                          <a:rPr lang="en-US" sz="2400" b="0" i="0">
                            <a:solidFill>
                              <a:schemeClr val="tx1"/>
                            </a:solidFill>
                            <a:effectLst/>
                            <a:latin typeface="Cambria Math" panose="02040503050406030204" pitchFamily="18" charset="0"/>
                            <a:ea typeface="Calibri" panose="020F0502020204030204" pitchFamily="34" charset="0"/>
                            <a:cs typeface="Calibri" panose="020F0502020204030204" pitchFamily="34" charset="0"/>
                          </a:rPr>
                          <m:t> </m:t>
                        </m:r>
                        <m:r>
                          <m:rPr>
                            <m:sty m:val="p"/>
                          </m:rPr>
                          <a:rPr lang="en-US" sz="2400" b="0" i="0">
                            <a:solidFill>
                              <a:schemeClr val="tx1"/>
                            </a:solidFill>
                            <a:effectLst/>
                            <a:latin typeface="Cambria Math" panose="02040503050406030204" pitchFamily="18" charset="0"/>
                            <a:ea typeface="Calibri" panose="020F0502020204030204" pitchFamily="34" charset="0"/>
                            <a:cs typeface="Calibri" panose="020F0502020204030204" pitchFamily="34" charset="0"/>
                          </a:rPr>
                          <m:t>N</m:t>
                        </m:r>
                      </m:e>
                      <m:sub>
                        <m:r>
                          <a:rPr lang="en-US" sz="2400" b="0" i="0">
                            <a:solidFill>
                              <a:schemeClr val="tx1"/>
                            </a:solidFill>
                            <a:effectLst/>
                            <a:latin typeface="Cambria Math" panose="02040503050406030204" pitchFamily="18" charset="0"/>
                            <a:ea typeface="Calibri" panose="020F0502020204030204" pitchFamily="34" charset="0"/>
                            <a:cs typeface="Calibri" panose="020F0502020204030204" pitchFamily="34" charset="0"/>
                          </a:rPr>
                          <m:t>2</m:t>
                        </m:r>
                      </m:sub>
                    </m:sSub>
                  </m:oMath>
                </a14:m>
                <a:r>
                  <a:rPr lang="en-US" sz="2400" dirty="0">
                    <a:solidFill>
                      <a:schemeClr val="tx1"/>
                    </a:solidFill>
                    <a:effectLst/>
                    <a:ea typeface="Times New Roman" panose="02020603050405020304" pitchFamily="18" charset="0"/>
                    <a:cs typeface="Calibri" panose="020F0502020204030204" pitchFamily="34" charset="0"/>
                  </a:rPr>
                  <a:t> 		                                             (2)</a:t>
                </a:r>
                <a:endParaRPr lang="en-IN" sz="2400" dirty="0">
                  <a:solidFill>
                    <a:schemeClr val="tx1"/>
                  </a:solidFill>
                  <a:effectLst/>
                  <a:ea typeface="Calibri" panose="020F0502020204030204" pitchFamily="34" charset="0"/>
                  <a:cs typeface="Tunga" panose="020B0502040204020203" pitchFamily="34" charset="0"/>
                </a:endParaRPr>
              </a:p>
              <a:p>
                <a:pPr algn="just">
                  <a:lnSpc>
                    <a:spcPct val="115000"/>
                  </a:lnSpc>
                  <a:spcBef>
                    <a:spcPts val="300"/>
                  </a:spcBef>
                  <a:spcAft>
                    <a:spcPts val="800"/>
                  </a:spcAft>
                </a:pPr>
                <a:r>
                  <a:rPr lang="en-US" sz="2400" dirty="0">
                    <a:solidFill>
                      <a:schemeClr val="tx1"/>
                    </a:solidFill>
                    <a:effectLst/>
                    <a:ea typeface="Calibri" panose="020F0502020204030204" pitchFamily="34" charset="0"/>
                    <a:cs typeface="Calibri" panose="020F0502020204030204" pitchFamily="34" charset="0"/>
                  </a:rPr>
                  <a:t>The rate of stimulated emission depends on the density of atoms (N</a:t>
                </a:r>
                <a:r>
                  <a:rPr lang="en-US" sz="2400" baseline="-25000" dirty="0">
                    <a:solidFill>
                      <a:schemeClr val="tx1"/>
                    </a:solidFill>
                    <a:effectLst/>
                    <a:ea typeface="Calibri" panose="020F0502020204030204" pitchFamily="34" charset="0"/>
                    <a:cs typeface="Calibri" panose="020F0502020204030204" pitchFamily="34" charset="0"/>
                  </a:rPr>
                  <a:t>2</a:t>
                </a:r>
                <a:r>
                  <a:rPr lang="en-US" sz="2400" dirty="0">
                    <a:solidFill>
                      <a:schemeClr val="tx1"/>
                    </a:solidFill>
                    <a:effectLst/>
                    <a:ea typeface="Calibri" panose="020F0502020204030204" pitchFamily="34" charset="0"/>
                    <a:cs typeface="Calibri" panose="020F0502020204030204" pitchFamily="34" charset="0"/>
                  </a:rPr>
                  <a:t>) in the excited state (E</a:t>
                </a:r>
                <a:r>
                  <a:rPr lang="en-US" sz="2400" baseline="-25000" dirty="0">
                    <a:solidFill>
                      <a:schemeClr val="tx1"/>
                    </a:solidFill>
                    <a:effectLst/>
                    <a:ea typeface="Calibri" panose="020F0502020204030204" pitchFamily="34" charset="0"/>
                    <a:cs typeface="Calibri" panose="020F0502020204030204" pitchFamily="34" charset="0"/>
                  </a:rPr>
                  <a:t>2</a:t>
                </a:r>
                <a:r>
                  <a:rPr lang="en-US" sz="2400" dirty="0">
                    <a:solidFill>
                      <a:schemeClr val="tx1"/>
                    </a:solidFill>
                    <a:effectLst/>
                    <a:ea typeface="Calibri" panose="020F0502020204030204" pitchFamily="34" charset="0"/>
                    <a:cs typeface="Calibri" panose="020F0502020204030204" pitchFamily="34" charset="0"/>
                  </a:rPr>
                  <a:t>) and the photon density, </a:t>
                </a:r>
                <a14:m>
                  <m:oMath xmlns:m="http://schemas.openxmlformats.org/officeDocument/2006/math">
                    <m:sSub>
                      <m:sSubPr>
                        <m:ctrlPr>
                          <a:rPr lang="en-IN" sz="2400" i="1">
                            <a:solidFill>
                              <a:schemeClr val="tx1"/>
                            </a:solidFill>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en-US" sz="2400" b="0" i="0">
                            <a:solidFill>
                              <a:schemeClr val="tx1"/>
                            </a:solidFill>
                            <a:effectLst/>
                            <a:latin typeface="Cambria Math" panose="02040503050406030204" pitchFamily="18" charset="0"/>
                            <a:ea typeface="Calibri" panose="020F0502020204030204" pitchFamily="34" charset="0"/>
                            <a:cs typeface="Calibri" panose="020F0502020204030204" pitchFamily="34" charset="0"/>
                          </a:rPr>
                          <m:t>U</m:t>
                        </m:r>
                      </m:e>
                      <m:sub>
                        <m:r>
                          <m:rPr>
                            <m:sty m:val="p"/>
                          </m:rPr>
                          <a:rPr lang="en-US" sz="2400" b="0" i="0">
                            <a:solidFill>
                              <a:schemeClr val="tx1"/>
                            </a:solidFill>
                            <a:effectLst/>
                            <a:latin typeface="Cambria Math" panose="02040503050406030204" pitchFamily="18" charset="0"/>
                            <a:ea typeface="Calibri" panose="020F0502020204030204" pitchFamily="34" charset="0"/>
                            <a:cs typeface="Calibri" panose="020F0502020204030204" pitchFamily="34" charset="0"/>
                          </a:rPr>
                          <m:t>ν</m:t>
                        </m:r>
                      </m:sub>
                    </m:sSub>
                  </m:oMath>
                </a14:m>
                <a:endParaRPr lang="en-IN" sz="2400" dirty="0">
                  <a:solidFill>
                    <a:schemeClr val="tx1"/>
                  </a:solidFill>
                  <a:effectLst/>
                  <a:ea typeface="Calibri" panose="020F0502020204030204" pitchFamily="34" charset="0"/>
                  <a:cs typeface="Calibri" panose="020F0502020204030204" pitchFamily="34" charset="0"/>
                </a:endParaRPr>
              </a:p>
              <a:p>
                <a:pPr algn="r">
                  <a:lnSpc>
                    <a:spcPct val="115000"/>
                  </a:lnSpc>
                  <a:spcBef>
                    <a:spcPts val="300"/>
                  </a:spcBef>
                  <a:spcAft>
                    <a:spcPts val="800"/>
                  </a:spcAft>
                </a:pPr>
                <a14:m>
                  <m:oMath xmlns:m="http://schemas.openxmlformats.org/officeDocument/2006/math">
                    <m:sSub>
                      <m:sSubPr>
                        <m:ctrlPr>
                          <a:rPr lang="en-IN" sz="2400" i="1">
                            <a:solidFill>
                              <a:schemeClr val="tx1"/>
                            </a:solidFill>
                            <a:latin typeface="Cambria Math" panose="02040503050406030204" pitchFamily="18" charset="0"/>
                          </a:rPr>
                        </m:ctrlPr>
                      </m:sSubPr>
                      <m:e>
                        <m:sSup>
                          <m:sSupPr>
                            <m:ctrlPr>
                              <a:rPr lang="en-IN" sz="2400" i="1">
                                <a:solidFill>
                                  <a:schemeClr val="tx1"/>
                                </a:solidFill>
                                <a:latin typeface="Cambria Math" panose="02040503050406030204" pitchFamily="18" charset="0"/>
                              </a:rPr>
                            </m:ctrlPr>
                          </m:sSupPr>
                          <m:e>
                            <m:r>
                              <m:rPr>
                                <m:sty m:val="p"/>
                              </m:rPr>
                              <a:rPr lang="en-US" sz="2400" b="0" i="0">
                                <a:solidFill>
                                  <a:schemeClr val="tx1"/>
                                </a:solidFill>
                                <a:latin typeface="Cambria Math" panose="02040503050406030204" pitchFamily="18" charset="0"/>
                              </a:rPr>
                              <m:t>R</m:t>
                            </m:r>
                          </m:e>
                          <m:sup>
                            <m:r>
                              <a:rPr lang="en-US" sz="2400" b="0" i="0">
                                <a:solidFill>
                                  <a:schemeClr val="tx1"/>
                                </a:solidFill>
                                <a:latin typeface="Cambria Math" panose="02040503050406030204" pitchFamily="18" charset="0"/>
                              </a:rPr>
                              <m:t>∗</m:t>
                            </m:r>
                          </m:sup>
                        </m:sSup>
                      </m:e>
                      <m:sub>
                        <m:r>
                          <a:rPr lang="en-US" sz="2400" b="0" i="0">
                            <a:solidFill>
                              <a:schemeClr val="tx1"/>
                            </a:solidFill>
                            <a:latin typeface="Cambria Math" panose="02040503050406030204" pitchFamily="18" charset="0"/>
                          </a:rPr>
                          <m:t>21</m:t>
                        </m:r>
                      </m:sub>
                    </m:sSub>
                    <m:r>
                      <a:rPr lang="en-US" sz="2400" b="0" i="0">
                        <a:solidFill>
                          <a:schemeClr val="tx1"/>
                        </a:solidFill>
                        <a:latin typeface="Cambria Math" panose="02040503050406030204" pitchFamily="18" charset="0"/>
                      </a:rPr>
                      <m:t>=</m:t>
                    </m:r>
                    <m:sSub>
                      <m:sSubPr>
                        <m:ctrlPr>
                          <a:rPr lang="en-IN" sz="2400" i="1">
                            <a:solidFill>
                              <a:schemeClr val="tx1"/>
                            </a:solidFill>
                            <a:latin typeface="Cambria Math" panose="02040503050406030204" pitchFamily="18" charset="0"/>
                          </a:rPr>
                        </m:ctrlPr>
                      </m:sSubPr>
                      <m:e>
                        <m:r>
                          <m:rPr>
                            <m:sty m:val="p"/>
                          </m:rPr>
                          <a:rPr lang="en-US" sz="2400" b="0" i="0">
                            <a:solidFill>
                              <a:schemeClr val="tx1"/>
                            </a:solidFill>
                            <a:latin typeface="Cambria Math" panose="02040503050406030204" pitchFamily="18" charset="0"/>
                          </a:rPr>
                          <m:t>B</m:t>
                        </m:r>
                      </m:e>
                      <m:sub>
                        <m:r>
                          <a:rPr lang="en-US" sz="2400" b="0" i="0">
                            <a:solidFill>
                              <a:schemeClr val="tx1"/>
                            </a:solidFill>
                            <a:latin typeface="Cambria Math" panose="02040503050406030204" pitchFamily="18" charset="0"/>
                          </a:rPr>
                          <m:t>21</m:t>
                        </m:r>
                      </m:sub>
                    </m:sSub>
                    <m:sSub>
                      <m:sSubPr>
                        <m:ctrlPr>
                          <a:rPr lang="en-IN" sz="2400" i="1">
                            <a:solidFill>
                              <a:schemeClr val="tx1"/>
                            </a:solidFill>
                            <a:latin typeface="Cambria Math" panose="02040503050406030204" pitchFamily="18" charset="0"/>
                          </a:rPr>
                        </m:ctrlPr>
                      </m:sSubPr>
                      <m:e>
                        <m:r>
                          <a:rPr lang="en-US" sz="2400" b="0" i="0">
                            <a:solidFill>
                              <a:schemeClr val="tx1"/>
                            </a:solidFill>
                            <a:latin typeface="Cambria Math" panose="02040503050406030204" pitchFamily="18" charset="0"/>
                          </a:rPr>
                          <m:t> </m:t>
                        </m:r>
                        <m:r>
                          <m:rPr>
                            <m:sty m:val="p"/>
                          </m:rPr>
                          <a:rPr lang="en-US" sz="2400" b="0" i="0">
                            <a:solidFill>
                              <a:schemeClr val="tx1"/>
                            </a:solidFill>
                            <a:latin typeface="Cambria Math" panose="02040503050406030204" pitchFamily="18" charset="0"/>
                          </a:rPr>
                          <m:t>N</m:t>
                        </m:r>
                      </m:e>
                      <m:sub>
                        <m:r>
                          <a:rPr lang="en-US" sz="2400" b="0" i="0">
                            <a:solidFill>
                              <a:schemeClr val="tx1"/>
                            </a:solidFill>
                            <a:latin typeface="Cambria Math" panose="02040503050406030204" pitchFamily="18" charset="0"/>
                          </a:rPr>
                          <m:t>2</m:t>
                        </m:r>
                      </m:sub>
                    </m:sSub>
                    <m:sSub>
                      <m:sSubPr>
                        <m:ctrlPr>
                          <a:rPr lang="en-IN" sz="2400" i="1">
                            <a:solidFill>
                              <a:schemeClr val="tx1"/>
                            </a:solidFill>
                            <a:latin typeface="Cambria Math" panose="02040503050406030204" pitchFamily="18" charset="0"/>
                          </a:rPr>
                        </m:ctrlPr>
                      </m:sSubPr>
                      <m:e>
                        <m:r>
                          <m:rPr>
                            <m:sty m:val="p"/>
                          </m:rPr>
                          <a:rPr lang="en-US" sz="2400" b="0" i="0">
                            <a:solidFill>
                              <a:schemeClr val="tx1"/>
                            </a:solidFill>
                            <a:latin typeface="Cambria Math" panose="02040503050406030204" pitchFamily="18" charset="0"/>
                          </a:rPr>
                          <m:t>U</m:t>
                        </m:r>
                      </m:e>
                      <m:sub>
                        <m:r>
                          <m:rPr>
                            <m:sty m:val="p"/>
                          </m:rPr>
                          <a:rPr lang="en-US" sz="2400" b="0" i="0">
                            <a:solidFill>
                              <a:schemeClr val="tx1"/>
                            </a:solidFill>
                            <a:latin typeface="Cambria Math" panose="02040503050406030204" pitchFamily="18" charset="0"/>
                          </a:rPr>
                          <m:t>ν</m:t>
                        </m:r>
                      </m:sub>
                    </m:sSub>
                  </m:oMath>
                </a14:m>
                <a:r>
                  <a:rPr lang="en-US" sz="2400" dirty="0">
                    <a:solidFill>
                      <a:schemeClr val="tx1"/>
                    </a:solidFill>
                  </a:rPr>
                  <a:t> 	                                         (3)</a:t>
                </a:r>
                <a:endParaRPr lang="en-IN" sz="2400" dirty="0">
                  <a:solidFill>
                    <a:schemeClr val="tx1"/>
                  </a:solidFill>
                  <a:effectLst/>
                  <a:ea typeface="Calibri" panose="020F0502020204030204" pitchFamily="34" charset="0"/>
                  <a:cs typeface="Tunga" panose="020B0502040204020203" pitchFamily="34" charset="0"/>
                </a:endParaRPr>
              </a:p>
            </p:txBody>
          </p:sp>
        </mc:Choice>
        <mc:Fallback xmlns="">
          <p:sp>
            <p:nvSpPr>
              <p:cNvPr id="4" name="Content Placeholder 2">
                <a:extLst>
                  <a:ext uri="{FF2B5EF4-FFF2-40B4-BE49-F238E27FC236}">
                    <a16:creationId xmlns:a16="http://schemas.microsoft.com/office/drawing/2014/main" id="{0F52C5A1-1513-5E6C-C39D-6F8DD9100A6C}"/>
                  </a:ext>
                </a:extLst>
              </p:cNvPr>
              <p:cNvSpPr txBox="1">
                <a:spLocks noRot="1" noChangeAspect="1" noMove="1" noResize="1" noEditPoints="1" noAdjustHandles="1" noChangeArrowheads="1" noChangeShapeType="1" noTextEdit="1"/>
              </p:cNvSpPr>
              <p:nvPr/>
            </p:nvSpPr>
            <p:spPr>
              <a:xfrm>
                <a:off x="838201" y="1043828"/>
                <a:ext cx="10508672" cy="5259471"/>
              </a:xfrm>
              <a:prstGeom prst="rect">
                <a:avLst/>
              </a:prstGeom>
              <a:blipFill>
                <a:blip r:embed="rId2"/>
                <a:stretch>
                  <a:fillRect l="-929" r="-929"/>
                </a:stretch>
              </a:blipFill>
            </p:spPr>
            <p:txBody>
              <a:bodyPr/>
              <a:lstStyle/>
              <a:p>
                <a:r>
                  <a:rPr lang="en-IN">
                    <a:noFill/>
                  </a:rPr>
                  <a:t> </a:t>
                </a:r>
              </a:p>
            </p:txBody>
          </p:sp>
        </mc:Fallback>
      </mc:AlternateContent>
    </p:spTree>
    <p:extLst>
      <p:ext uri="{BB962C8B-B14F-4D97-AF65-F5344CB8AC3E}">
        <p14:creationId xmlns:p14="http://schemas.microsoft.com/office/powerpoint/2010/main" val="25459015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92A39D-B5E5-F93C-4C41-B9630FFA1D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A929D9-35C9-F4CC-BE87-BD191459301D}"/>
              </a:ext>
            </a:extLst>
          </p:cNvPr>
          <p:cNvSpPr>
            <a:spLocks noGrp="1"/>
          </p:cNvSpPr>
          <p:nvPr>
            <p:ph type="title"/>
          </p:nvPr>
        </p:nvSpPr>
        <p:spPr>
          <a:xfrm>
            <a:off x="838201" y="-92075"/>
            <a:ext cx="9192490" cy="1135903"/>
          </a:xfrm>
        </p:spPr>
        <p:txBody>
          <a:bodyPr>
            <a:noAutofit/>
          </a:bodyPr>
          <a:lstStyle/>
          <a:p>
            <a:r>
              <a:rPr lang="en-US" sz="2200" b="1" i="0" u="none" strike="noStrike" baseline="0" dirty="0">
                <a:solidFill>
                  <a:srgbClr val="0000FF"/>
                </a:solidFill>
                <a:latin typeface="Calibri" panose="020F0502020204030204" pitchFamily="34" charset="0"/>
              </a:rPr>
              <a:t>Relation between Einstein’s coefficients and energy density of radiation </a:t>
            </a:r>
          </a:p>
        </p:txBody>
      </p:sp>
      <p:sp>
        <p:nvSpPr>
          <p:cNvPr id="4" name="Content Placeholder 2">
            <a:extLst>
              <a:ext uri="{FF2B5EF4-FFF2-40B4-BE49-F238E27FC236}">
                <a16:creationId xmlns:a16="http://schemas.microsoft.com/office/drawing/2014/main" id="{4EA1CDB1-D6AC-4EDC-475C-44168305A6E7}"/>
              </a:ext>
            </a:extLst>
          </p:cNvPr>
          <p:cNvSpPr txBox="1">
            <a:spLocks/>
          </p:cNvSpPr>
          <p:nvPr/>
        </p:nvSpPr>
        <p:spPr>
          <a:xfrm>
            <a:off x="838201" y="1043828"/>
            <a:ext cx="10508672" cy="5259471"/>
          </a:xfrm>
          <a:prstGeom prst="rect">
            <a:avLst/>
          </a:prstGeom>
        </p:spPr>
        <p:txBody>
          <a:bodyPr anchor="ct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lnSpc>
                <a:spcPct val="115000"/>
              </a:lnSpc>
              <a:spcBef>
                <a:spcPts val="300"/>
              </a:spcBef>
              <a:spcAft>
                <a:spcPts val="800"/>
              </a:spcAft>
            </a:pPr>
            <a:endParaRPr lang="en-IN" sz="2400" dirty="0">
              <a:solidFill>
                <a:schemeClr val="tx1"/>
              </a:solidFill>
              <a:effectLst/>
              <a:ea typeface="Calibri" panose="020F0502020204030204" pitchFamily="34" charset="0"/>
              <a:cs typeface="Tunga" panose="020B0502040204020203"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144B226-1710-E40D-66B9-96C65143796C}"/>
                  </a:ext>
                </a:extLst>
              </p:cNvPr>
              <p:cNvSpPr txBox="1"/>
              <p:nvPr/>
            </p:nvSpPr>
            <p:spPr>
              <a:xfrm>
                <a:off x="544945" y="848149"/>
                <a:ext cx="10917382" cy="5578065"/>
              </a:xfrm>
              <a:prstGeom prst="rect">
                <a:avLst/>
              </a:prstGeom>
              <a:noFill/>
            </p:spPr>
            <p:txBody>
              <a:bodyPr wrap="square">
                <a:spAutoFit/>
              </a:bodyPr>
              <a:lstStyle/>
              <a:p>
                <a:pPr indent="274320" algn="just">
                  <a:lnSpc>
                    <a:spcPct val="115000"/>
                  </a:lnSpc>
                  <a:spcBef>
                    <a:spcPts val="300"/>
                  </a:spcBef>
                  <a:spcAft>
                    <a:spcPts val="800"/>
                  </a:spcAft>
                </a:pPr>
                <a:r>
                  <a:rPr lang="en-US" sz="2400" dirty="0">
                    <a:effectLst/>
                    <a:ea typeface="Calibri" panose="020F0502020204030204" pitchFamily="34" charset="0"/>
                    <a:cs typeface="Calibri" panose="020F0502020204030204" pitchFamily="34" charset="0"/>
                  </a:rPr>
                  <a:t>At thermal equilibrium condition for the system, </a:t>
                </a:r>
                <a:endParaRPr lang="en-IN" sz="2400" dirty="0">
                  <a:ea typeface="Calibri" panose="020F0502020204030204" pitchFamily="34" charset="0"/>
                  <a:cs typeface="Calibri" panose="020F0502020204030204" pitchFamily="34" charset="0"/>
                </a:endParaRPr>
              </a:p>
              <a:p>
                <a:pPr indent="274320" algn="just">
                  <a:lnSpc>
                    <a:spcPct val="115000"/>
                  </a:lnSpc>
                  <a:spcBef>
                    <a:spcPts val="300"/>
                  </a:spcBef>
                  <a:spcAft>
                    <a:spcPts val="800"/>
                  </a:spcAft>
                </a:pPr>
                <a14:m>
                  <m:oMathPara xmlns:m="http://schemas.openxmlformats.org/officeDocument/2006/math">
                    <m:oMathParaPr>
                      <m:jc m:val="centerGroup"/>
                    </m:oMathParaPr>
                    <m:oMath xmlns:m="http://schemas.openxmlformats.org/officeDocument/2006/math">
                      <m:d>
                        <m:dPr>
                          <m:begChr m:val=""/>
                          <m:ctrlPr>
                            <a:rPr lang="en-IN" sz="2400" i="1">
                              <a:latin typeface="Cambria Math" panose="02040503050406030204" pitchFamily="18" charset="0"/>
                              <a:ea typeface="Calibri" panose="020F0502020204030204" pitchFamily="34" charset="0"/>
                              <a:cs typeface="Calibri" panose="020F0502020204030204" pitchFamily="34" charset="0"/>
                            </a:rPr>
                          </m:ctrlPr>
                        </m:dPr>
                        <m:e>
                          <m:r>
                            <a:rPr lang="en-US" sz="2400" i="0" smtClean="0">
                              <a:latin typeface="Cambria Math" panose="02040503050406030204" pitchFamily="18" charset="0"/>
                              <a:ea typeface="Calibri" panose="020F0502020204030204" pitchFamily="34" charset="0"/>
                              <a:cs typeface="Calibri" panose="020F0502020204030204" pitchFamily="34" charset="0"/>
                            </a:rPr>
                            <m:t> </m:t>
                          </m:r>
                          <m:sSub>
                            <m:sSubPr>
                              <m:ctrlPr>
                                <a:rPr lang="en-IN" sz="2400" i="1">
                                  <a:latin typeface="Cambria Math" panose="02040503050406030204" pitchFamily="18" charset="0"/>
                                  <a:ea typeface="Calibri" panose="020F0502020204030204" pitchFamily="34" charset="0"/>
                                  <a:cs typeface="Calibri" panose="020F0502020204030204" pitchFamily="34" charset="0"/>
                                </a:rPr>
                              </m:ctrlPr>
                            </m:sSubPr>
                            <m:e>
                              <m:sSup>
                                <m:sSupPr>
                                  <m:ctrlPr>
                                    <a:rPr lang="en-IN" sz="2400" i="1">
                                      <a:latin typeface="Cambria Math" panose="02040503050406030204" pitchFamily="18" charset="0"/>
                                      <a:ea typeface="Calibri" panose="020F0502020204030204" pitchFamily="34" charset="0"/>
                                      <a:cs typeface="Calibri" panose="020F0502020204030204" pitchFamily="34" charset="0"/>
                                    </a:rPr>
                                  </m:ctrlPr>
                                </m:sSupPr>
                                <m:e>
                                  <m:d>
                                    <m:dPr>
                                      <m:endChr m:val=""/>
                                      <m:ctrlPr>
                                        <a:rPr lang="en-IN" sz="2400" i="1">
                                          <a:latin typeface="Cambria Math" panose="02040503050406030204" pitchFamily="18" charset="0"/>
                                          <a:ea typeface="Calibri" panose="020F0502020204030204" pitchFamily="34" charset="0"/>
                                          <a:cs typeface="Calibri" panose="020F0502020204030204" pitchFamily="34" charset="0"/>
                                        </a:rPr>
                                      </m:ctrlPr>
                                    </m:dPr>
                                    <m:e>
                                      <m:r>
                                        <m:rPr>
                                          <m:sty m:val="p"/>
                                        </m:rPr>
                                        <a:rPr lang="en-US" sz="2400" i="0" smtClean="0">
                                          <a:latin typeface="Cambria Math" panose="02040503050406030204" pitchFamily="18" charset="0"/>
                                          <a:ea typeface="Calibri" panose="020F0502020204030204" pitchFamily="34" charset="0"/>
                                          <a:cs typeface="Calibri" panose="020F0502020204030204" pitchFamily="34" charset="0"/>
                                        </a:rPr>
                                        <m:t>R</m:t>
                                      </m:r>
                                    </m:e>
                                  </m:d>
                                </m:e>
                                <m:sup>
                                  <m:r>
                                    <a:rPr lang="en-US" sz="2400" i="0" smtClean="0">
                                      <a:latin typeface="Cambria Math" panose="02040503050406030204" pitchFamily="18" charset="0"/>
                                      <a:ea typeface="Calibri" panose="020F0502020204030204" pitchFamily="34" charset="0"/>
                                      <a:cs typeface="Calibri" panose="020F0502020204030204" pitchFamily="34" charset="0"/>
                                    </a:rPr>
                                    <m:t>∗</m:t>
                                  </m:r>
                                </m:sup>
                              </m:sSup>
                            </m:e>
                            <m:sub>
                              <m:r>
                                <a:rPr lang="en-US" sz="2400" i="0" smtClean="0">
                                  <a:latin typeface="Cambria Math" panose="02040503050406030204" pitchFamily="18" charset="0"/>
                                  <a:ea typeface="Calibri" panose="020F0502020204030204" pitchFamily="34" charset="0"/>
                                  <a:cs typeface="Calibri" panose="020F0502020204030204" pitchFamily="34" charset="0"/>
                                </a:rPr>
                                <m:t>12</m:t>
                              </m:r>
                            </m:sub>
                          </m:sSub>
                        </m:e>
                      </m:d>
                      <m:r>
                        <a:rPr lang="en-US" sz="2400" i="0" smtClean="0">
                          <a:latin typeface="Cambria Math" panose="02040503050406030204" pitchFamily="18" charset="0"/>
                          <a:ea typeface="Calibri" panose="020F0502020204030204" pitchFamily="34" charset="0"/>
                          <a:cs typeface="Calibri" panose="020F0502020204030204" pitchFamily="34" charset="0"/>
                        </a:rPr>
                        <m:t>=</m:t>
                      </m:r>
                      <m:d>
                        <m:dPr>
                          <m:ctrlPr>
                            <a:rPr lang="en-IN" sz="2400" i="1">
                              <a:latin typeface="Cambria Math" panose="02040503050406030204" pitchFamily="18" charset="0"/>
                              <a:ea typeface="Calibri" panose="020F0502020204030204" pitchFamily="34" charset="0"/>
                              <a:cs typeface="Calibri" panose="020F0502020204030204" pitchFamily="34" charset="0"/>
                            </a:rPr>
                          </m:ctrlPr>
                        </m:dPr>
                        <m:e>
                          <m:sSub>
                            <m:sSubPr>
                              <m:ctrlPr>
                                <a:rPr lang="en-IN" sz="2400" i="1">
                                  <a:latin typeface="Cambria Math" panose="02040503050406030204" pitchFamily="18" charset="0"/>
                                  <a:ea typeface="Calibri" panose="020F0502020204030204" pitchFamily="34" charset="0"/>
                                  <a:cs typeface="Calibri" panose="020F0502020204030204" pitchFamily="34" charset="0"/>
                                </a:rPr>
                              </m:ctrlPr>
                            </m:sSubPr>
                            <m:e>
                              <m:r>
                                <m:rPr>
                                  <m:sty m:val="p"/>
                                </m:rPr>
                                <a:rPr lang="en-US" sz="2400" i="0" smtClean="0">
                                  <a:latin typeface="Cambria Math" panose="02040503050406030204" pitchFamily="18" charset="0"/>
                                  <a:ea typeface="Calibri" panose="020F0502020204030204" pitchFamily="34" charset="0"/>
                                  <a:cs typeface="Calibri" panose="020F0502020204030204" pitchFamily="34" charset="0"/>
                                </a:rPr>
                                <m:t>R</m:t>
                              </m:r>
                            </m:e>
                            <m:sub>
                              <m:r>
                                <a:rPr lang="en-US" sz="2400" i="0" smtClean="0">
                                  <a:latin typeface="Cambria Math" panose="02040503050406030204" pitchFamily="18" charset="0"/>
                                  <a:ea typeface="Calibri" panose="020F0502020204030204" pitchFamily="34" charset="0"/>
                                  <a:cs typeface="Calibri" panose="020F0502020204030204" pitchFamily="34" charset="0"/>
                                </a:rPr>
                                <m:t>21</m:t>
                              </m:r>
                            </m:sub>
                          </m:sSub>
                        </m:e>
                      </m:d>
                      <m:r>
                        <a:rPr lang="en-US" sz="2400" i="0" smtClean="0">
                          <a:latin typeface="Cambria Math" panose="02040503050406030204" pitchFamily="18" charset="0"/>
                          <a:ea typeface="Calibri" panose="020F0502020204030204" pitchFamily="34" charset="0"/>
                          <a:cs typeface="Calibri" panose="020F0502020204030204" pitchFamily="34" charset="0"/>
                        </a:rPr>
                        <m:t>+</m:t>
                      </m:r>
                      <m:d>
                        <m:dPr>
                          <m:ctrlPr>
                            <a:rPr lang="en-IN" sz="2400" i="1">
                              <a:latin typeface="Cambria Math" panose="02040503050406030204" pitchFamily="18" charset="0"/>
                              <a:ea typeface="Calibri" panose="020F0502020204030204" pitchFamily="34" charset="0"/>
                              <a:cs typeface="Calibri" panose="020F0502020204030204" pitchFamily="34" charset="0"/>
                            </a:rPr>
                          </m:ctrlPr>
                        </m:dPr>
                        <m:e>
                          <m:sSub>
                            <m:sSubPr>
                              <m:ctrlPr>
                                <a:rPr lang="en-IN" sz="2400" i="1">
                                  <a:latin typeface="Cambria Math" panose="02040503050406030204" pitchFamily="18" charset="0"/>
                                  <a:ea typeface="Calibri" panose="020F0502020204030204" pitchFamily="34" charset="0"/>
                                  <a:cs typeface="Calibri" panose="020F0502020204030204" pitchFamily="34" charset="0"/>
                                </a:rPr>
                              </m:ctrlPr>
                            </m:sSubPr>
                            <m:e>
                              <m:sSup>
                                <m:sSupPr>
                                  <m:ctrlPr>
                                    <a:rPr lang="en-IN" sz="2400" i="1">
                                      <a:latin typeface="Cambria Math" panose="02040503050406030204" pitchFamily="18" charset="0"/>
                                      <a:ea typeface="Calibri" panose="020F0502020204030204" pitchFamily="34" charset="0"/>
                                      <a:cs typeface="Calibri" panose="020F0502020204030204" pitchFamily="34" charset="0"/>
                                    </a:rPr>
                                  </m:ctrlPr>
                                </m:sSupPr>
                                <m:e>
                                  <m:r>
                                    <m:rPr>
                                      <m:sty m:val="p"/>
                                    </m:rPr>
                                    <a:rPr lang="en-US" sz="2400" i="0" smtClean="0">
                                      <a:latin typeface="Cambria Math" panose="02040503050406030204" pitchFamily="18" charset="0"/>
                                      <a:ea typeface="Calibri" panose="020F0502020204030204" pitchFamily="34" charset="0"/>
                                      <a:cs typeface="Calibri" panose="020F0502020204030204" pitchFamily="34" charset="0"/>
                                    </a:rPr>
                                    <m:t>R</m:t>
                                  </m:r>
                                </m:e>
                                <m:sup>
                                  <m:r>
                                    <a:rPr lang="en-US" sz="2400" i="0" smtClean="0">
                                      <a:latin typeface="Cambria Math" panose="02040503050406030204" pitchFamily="18" charset="0"/>
                                      <a:ea typeface="Calibri" panose="020F0502020204030204" pitchFamily="34" charset="0"/>
                                      <a:cs typeface="Calibri" panose="020F0502020204030204" pitchFamily="34" charset="0"/>
                                    </a:rPr>
                                    <m:t>∗</m:t>
                                  </m:r>
                                </m:sup>
                              </m:sSup>
                            </m:e>
                            <m:sub>
                              <m:r>
                                <a:rPr lang="en-US" sz="2400" i="0" smtClean="0">
                                  <a:latin typeface="Cambria Math" panose="02040503050406030204" pitchFamily="18" charset="0"/>
                                  <a:ea typeface="Calibri" panose="020F0502020204030204" pitchFamily="34" charset="0"/>
                                  <a:cs typeface="Calibri" panose="020F0502020204030204" pitchFamily="34" charset="0"/>
                                </a:rPr>
                                <m:t>21</m:t>
                              </m:r>
                            </m:sub>
                          </m:sSub>
                        </m:e>
                      </m:d>
                    </m:oMath>
                  </m:oMathPara>
                </a14:m>
                <a:endParaRPr lang="en-IN" sz="2400" dirty="0">
                  <a:ea typeface="Calibri" panose="020F0502020204030204" pitchFamily="34" charset="0"/>
                  <a:cs typeface="Tunga" panose="020B0502040204020203" pitchFamily="34" charset="0"/>
                </a:endParaRPr>
              </a:p>
              <a:p>
                <a:pPr indent="274320" algn="just">
                  <a:lnSpc>
                    <a:spcPct val="115000"/>
                  </a:lnSpc>
                  <a:spcBef>
                    <a:spcPts val="300"/>
                  </a:spcBef>
                  <a:spcAft>
                    <a:spcPts val="800"/>
                  </a:spcAft>
                </a:pPr>
                <a:r>
                  <a:rPr lang="en-US" sz="2400" b="1" dirty="0">
                    <a:effectLst/>
                    <a:latin typeface="Calibri" panose="020F0502020204030204" pitchFamily="34" charset="0"/>
                    <a:ea typeface="Calibri" panose="020F0502020204030204" pitchFamily="34" charset="0"/>
                    <a:cs typeface="Calibri" panose="020F0502020204030204" pitchFamily="34" charset="0"/>
                  </a:rPr>
                  <a:t>Rate of Absorption = Rate of spontaneous emission + Rate of stimulated emission</a:t>
                </a:r>
              </a:p>
              <a:p>
                <a:pPr indent="274320" algn="just">
                  <a:lnSpc>
                    <a:spcPct val="115000"/>
                  </a:lnSpc>
                  <a:spcBef>
                    <a:spcPts val="300"/>
                  </a:spcBef>
                  <a:spcAft>
                    <a:spcPts val="800"/>
                  </a:spcAft>
                </a:pPr>
                <a:r>
                  <a:rPr lang="en-US" sz="2400" dirty="0">
                    <a:effectLst/>
                    <a:latin typeface="Calibri" panose="020F0502020204030204" pitchFamily="34" charset="0"/>
                    <a:ea typeface="Calibri" panose="020F0502020204030204" pitchFamily="34" charset="0"/>
                    <a:cs typeface="Calibri" panose="020F0502020204030204" pitchFamily="34" charset="0"/>
                  </a:rPr>
                  <a:t>From equations (1), (2) and (3),</a:t>
                </a:r>
                <a:endParaRPr lang="en-IN" sz="2400" dirty="0">
                  <a:effectLst/>
                  <a:latin typeface="Calibri" panose="020F0502020204030204" pitchFamily="34" charset="0"/>
                  <a:ea typeface="Calibri" panose="020F0502020204030204" pitchFamily="34" charset="0"/>
                  <a:cs typeface="Tunga" panose="020B0502040204020203" pitchFamily="34" charset="0"/>
                </a:endParaRPr>
              </a:p>
              <a:p>
                <a:pPr marL="2171700">
                  <a:lnSpc>
                    <a:spcPct val="115000"/>
                  </a:lnSpc>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IN" sz="2400" i="1">
                              <a:effectLst/>
                              <a:latin typeface="Cambria Math" panose="02040503050406030204" pitchFamily="18" charset="0"/>
                              <a:ea typeface="Times New Roman" panose="02020603050405020304" pitchFamily="18" charset="0"/>
                              <a:cs typeface="Calibri" panose="020F0502020204030204" pitchFamily="34" charset="0"/>
                            </a:rPr>
                          </m:ctrlPr>
                        </m:sSubPr>
                        <m:e>
                          <m:r>
                            <m:rPr>
                              <m:sty m:val="p"/>
                            </m:rPr>
                            <a:rPr lang="en-US" sz="2400" i="0" smtClean="0">
                              <a:effectLst/>
                              <a:latin typeface="Cambria Math" panose="02040503050406030204" pitchFamily="18" charset="0"/>
                              <a:ea typeface="Times New Roman" panose="02020603050405020304" pitchFamily="18" charset="0"/>
                              <a:cs typeface="Calibri" panose="020F0502020204030204" pitchFamily="34" charset="0"/>
                            </a:rPr>
                            <m:t>B</m:t>
                          </m:r>
                        </m:e>
                        <m:sub>
                          <m:r>
                            <a:rPr lang="en-US" sz="2400" i="0" smtClean="0">
                              <a:effectLst/>
                              <a:latin typeface="Cambria Math" panose="02040503050406030204" pitchFamily="18" charset="0"/>
                              <a:ea typeface="Times New Roman" panose="02020603050405020304" pitchFamily="18" charset="0"/>
                              <a:cs typeface="Calibri" panose="020F0502020204030204" pitchFamily="34" charset="0"/>
                            </a:rPr>
                            <m:t>12</m:t>
                          </m:r>
                        </m:sub>
                      </m:sSub>
                      <m:sSub>
                        <m:sSubPr>
                          <m:ctrlPr>
                            <a:rPr lang="en-IN" sz="2400" i="1">
                              <a:effectLst/>
                              <a:latin typeface="Cambria Math" panose="02040503050406030204" pitchFamily="18" charset="0"/>
                              <a:ea typeface="Calibri" panose="020F0502020204030204" pitchFamily="34" charset="0"/>
                              <a:cs typeface="Calibri" panose="020F0502020204030204" pitchFamily="34" charset="0"/>
                            </a:rPr>
                          </m:ctrlPr>
                        </m:sSubPr>
                        <m:e>
                          <m:r>
                            <a:rPr lang="en-US" sz="2400" i="0" smtClean="0">
                              <a:effectLst/>
                              <a:latin typeface="Cambria Math" panose="02040503050406030204" pitchFamily="18" charset="0"/>
                              <a:ea typeface="Calibri" panose="020F0502020204030204" pitchFamily="34" charset="0"/>
                              <a:cs typeface="Calibri" panose="020F0502020204030204" pitchFamily="34" charset="0"/>
                            </a:rPr>
                            <m:t> </m:t>
                          </m:r>
                          <m:r>
                            <m:rPr>
                              <m:sty m:val="p"/>
                            </m:rPr>
                            <a:rPr lang="en-US" sz="2400" i="0" smtClean="0">
                              <a:effectLst/>
                              <a:latin typeface="Cambria Math" panose="02040503050406030204" pitchFamily="18" charset="0"/>
                              <a:ea typeface="Calibri" panose="020F0502020204030204" pitchFamily="34" charset="0"/>
                              <a:cs typeface="Calibri" panose="020F0502020204030204" pitchFamily="34" charset="0"/>
                            </a:rPr>
                            <m:t>N</m:t>
                          </m:r>
                        </m:e>
                        <m:sub>
                          <m:r>
                            <a:rPr lang="en-US" sz="2400" i="0" smtClean="0">
                              <a:effectLst/>
                              <a:latin typeface="Cambria Math" panose="02040503050406030204" pitchFamily="18" charset="0"/>
                              <a:ea typeface="Calibri" panose="020F0502020204030204" pitchFamily="34" charset="0"/>
                              <a:cs typeface="Calibri" panose="020F0502020204030204" pitchFamily="34" charset="0"/>
                            </a:rPr>
                            <m:t>1</m:t>
                          </m:r>
                        </m:sub>
                      </m:sSub>
                      <m:sSub>
                        <m:sSubPr>
                          <m:ctrlPr>
                            <a:rPr lang="en-IN" sz="24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en-US" sz="2400" i="0" smtClean="0">
                              <a:effectLst/>
                              <a:latin typeface="Cambria Math" panose="02040503050406030204" pitchFamily="18" charset="0"/>
                              <a:ea typeface="Calibri" panose="020F0502020204030204" pitchFamily="34" charset="0"/>
                              <a:cs typeface="Calibri" panose="020F0502020204030204" pitchFamily="34" charset="0"/>
                            </a:rPr>
                            <m:t>U</m:t>
                          </m:r>
                        </m:e>
                        <m:sub>
                          <m:r>
                            <m:rPr>
                              <m:sty m:val="p"/>
                            </m:rPr>
                            <a:rPr lang="en-US" sz="2400" i="0" smtClean="0">
                              <a:effectLst/>
                              <a:latin typeface="Cambria Math" panose="02040503050406030204" pitchFamily="18" charset="0"/>
                              <a:ea typeface="Calibri" panose="020F0502020204030204" pitchFamily="34" charset="0"/>
                              <a:cs typeface="Calibri" panose="020F0502020204030204" pitchFamily="34" charset="0"/>
                            </a:rPr>
                            <m:t>ν</m:t>
                          </m:r>
                        </m:sub>
                      </m:sSub>
                      <m:r>
                        <a:rPr lang="en-US" sz="2400" i="0" smtClean="0">
                          <a:effectLst/>
                          <a:latin typeface="Cambria Math" panose="02040503050406030204" pitchFamily="18" charset="0"/>
                          <a:ea typeface="Calibri" panose="020F0502020204030204" pitchFamily="34" charset="0"/>
                          <a:cs typeface="Calibri" panose="020F0502020204030204" pitchFamily="34" charset="0"/>
                        </a:rPr>
                        <m:t>=</m:t>
                      </m:r>
                      <m:sSub>
                        <m:sSubPr>
                          <m:ctrlPr>
                            <a:rPr lang="en-IN" sz="2400" i="1">
                              <a:effectLst/>
                              <a:latin typeface="Cambria Math" panose="02040503050406030204" pitchFamily="18" charset="0"/>
                              <a:ea typeface="Times New Roman" panose="02020603050405020304" pitchFamily="18" charset="0"/>
                              <a:cs typeface="Calibri" panose="020F0502020204030204" pitchFamily="34" charset="0"/>
                            </a:rPr>
                          </m:ctrlPr>
                        </m:sSubPr>
                        <m:e>
                          <m:r>
                            <m:rPr>
                              <m:sty m:val="p"/>
                            </m:rPr>
                            <a:rPr lang="en-US" sz="2400" i="0" smtClean="0">
                              <a:effectLst/>
                              <a:latin typeface="Cambria Math" panose="02040503050406030204" pitchFamily="18" charset="0"/>
                              <a:ea typeface="Times New Roman" panose="02020603050405020304" pitchFamily="18" charset="0"/>
                              <a:cs typeface="Calibri" panose="020F0502020204030204" pitchFamily="34" charset="0"/>
                            </a:rPr>
                            <m:t>A</m:t>
                          </m:r>
                        </m:e>
                        <m:sub>
                          <m:r>
                            <a:rPr lang="en-US" sz="2400" i="0" smtClean="0">
                              <a:effectLst/>
                              <a:latin typeface="Cambria Math" panose="02040503050406030204" pitchFamily="18" charset="0"/>
                              <a:ea typeface="Times New Roman" panose="02020603050405020304" pitchFamily="18" charset="0"/>
                              <a:cs typeface="Calibri" panose="020F0502020204030204" pitchFamily="34" charset="0"/>
                            </a:rPr>
                            <m:t>21</m:t>
                          </m:r>
                        </m:sub>
                      </m:sSub>
                      <m:sSub>
                        <m:sSubPr>
                          <m:ctrlPr>
                            <a:rPr lang="en-IN" sz="2400" i="1">
                              <a:effectLst/>
                              <a:latin typeface="Cambria Math" panose="02040503050406030204" pitchFamily="18" charset="0"/>
                              <a:ea typeface="Calibri" panose="020F0502020204030204" pitchFamily="34" charset="0"/>
                              <a:cs typeface="Calibri" panose="020F0502020204030204" pitchFamily="34" charset="0"/>
                            </a:rPr>
                          </m:ctrlPr>
                        </m:sSubPr>
                        <m:e>
                          <m:r>
                            <a:rPr lang="en-US" sz="2400" i="0" smtClean="0">
                              <a:effectLst/>
                              <a:latin typeface="Cambria Math" panose="02040503050406030204" pitchFamily="18" charset="0"/>
                              <a:ea typeface="Calibri" panose="020F0502020204030204" pitchFamily="34" charset="0"/>
                              <a:cs typeface="Calibri" panose="020F0502020204030204" pitchFamily="34" charset="0"/>
                            </a:rPr>
                            <m:t> </m:t>
                          </m:r>
                          <m:r>
                            <m:rPr>
                              <m:sty m:val="p"/>
                            </m:rPr>
                            <a:rPr lang="en-US" sz="2400" i="0" smtClean="0">
                              <a:effectLst/>
                              <a:latin typeface="Cambria Math" panose="02040503050406030204" pitchFamily="18" charset="0"/>
                              <a:ea typeface="Calibri" panose="020F0502020204030204" pitchFamily="34" charset="0"/>
                              <a:cs typeface="Calibri" panose="020F0502020204030204" pitchFamily="34" charset="0"/>
                            </a:rPr>
                            <m:t>N</m:t>
                          </m:r>
                        </m:e>
                        <m:sub>
                          <m:r>
                            <a:rPr lang="en-US" sz="2400" i="0" smtClean="0">
                              <a:effectLst/>
                              <a:latin typeface="Cambria Math" panose="02040503050406030204" pitchFamily="18" charset="0"/>
                              <a:ea typeface="Calibri" panose="020F0502020204030204" pitchFamily="34" charset="0"/>
                              <a:cs typeface="Calibri" panose="020F0502020204030204" pitchFamily="34" charset="0"/>
                            </a:rPr>
                            <m:t>2</m:t>
                          </m:r>
                        </m:sub>
                      </m:sSub>
                      <m:r>
                        <a:rPr lang="en-US" sz="2400" i="0" smtClean="0">
                          <a:effectLst/>
                          <a:latin typeface="Cambria Math" panose="02040503050406030204" pitchFamily="18" charset="0"/>
                          <a:ea typeface="Calibri" panose="020F0502020204030204" pitchFamily="34" charset="0"/>
                          <a:cs typeface="Calibri" panose="020F0502020204030204" pitchFamily="34" charset="0"/>
                        </a:rPr>
                        <m:t>+</m:t>
                      </m:r>
                      <m:sSub>
                        <m:sSubPr>
                          <m:ctrlPr>
                            <a:rPr lang="en-IN" sz="2400" i="1">
                              <a:effectLst/>
                              <a:latin typeface="Cambria Math" panose="02040503050406030204" pitchFamily="18" charset="0"/>
                              <a:ea typeface="Times New Roman" panose="02020603050405020304" pitchFamily="18" charset="0"/>
                              <a:cs typeface="Calibri" panose="020F0502020204030204" pitchFamily="34" charset="0"/>
                            </a:rPr>
                          </m:ctrlPr>
                        </m:sSubPr>
                        <m:e>
                          <m:r>
                            <m:rPr>
                              <m:sty m:val="p"/>
                            </m:rPr>
                            <a:rPr lang="en-US" sz="2400" i="0" smtClean="0">
                              <a:effectLst/>
                              <a:latin typeface="Cambria Math" panose="02040503050406030204" pitchFamily="18" charset="0"/>
                              <a:ea typeface="Times New Roman" panose="02020603050405020304" pitchFamily="18" charset="0"/>
                              <a:cs typeface="Calibri" panose="020F0502020204030204" pitchFamily="34" charset="0"/>
                            </a:rPr>
                            <m:t>B</m:t>
                          </m:r>
                        </m:e>
                        <m:sub>
                          <m:r>
                            <a:rPr lang="en-US" sz="2400" i="0" smtClean="0">
                              <a:effectLst/>
                              <a:latin typeface="Cambria Math" panose="02040503050406030204" pitchFamily="18" charset="0"/>
                              <a:ea typeface="Times New Roman" panose="02020603050405020304" pitchFamily="18" charset="0"/>
                              <a:cs typeface="Calibri" panose="020F0502020204030204" pitchFamily="34" charset="0"/>
                            </a:rPr>
                            <m:t>21</m:t>
                          </m:r>
                        </m:sub>
                      </m:sSub>
                      <m:sSub>
                        <m:sSubPr>
                          <m:ctrlPr>
                            <a:rPr lang="en-IN" sz="2400" i="1">
                              <a:effectLst/>
                              <a:latin typeface="Cambria Math" panose="02040503050406030204" pitchFamily="18" charset="0"/>
                              <a:ea typeface="Calibri" panose="020F0502020204030204" pitchFamily="34" charset="0"/>
                              <a:cs typeface="Calibri" panose="020F0502020204030204" pitchFamily="34" charset="0"/>
                            </a:rPr>
                          </m:ctrlPr>
                        </m:sSubPr>
                        <m:e>
                          <m:r>
                            <a:rPr lang="en-US" sz="2400" i="0" smtClean="0">
                              <a:effectLst/>
                              <a:latin typeface="Cambria Math" panose="02040503050406030204" pitchFamily="18" charset="0"/>
                              <a:ea typeface="Calibri" panose="020F0502020204030204" pitchFamily="34" charset="0"/>
                              <a:cs typeface="Calibri" panose="020F0502020204030204" pitchFamily="34" charset="0"/>
                            </a:rPr>
                            <m:t> </m:t>
                          </m:r>
                          <m:r>
                            <m:rPr>
                              <m:sty m:val="p"/>
                            </m:rPr>
                            <a:rPr lang="en-US" sz="2400" i="0" smtClean="0">
                              <a:effectLst/>
                              <a:latin typeface="Cambria Math" panose="02040503050406030204" pitchFamily="18" charset="0"/>
                              <a:ea typeface="Calibri" panose="020F0502020204030204" pitchFamily="34" charset="0"/>
                              <a:cs typeface="Calibri" panose="020F0502020204030204" pitchFamily="34" charset="0"/>
                            </a:rPr>
                            <m:t>N</m:t>
                          </m:r>
                        </m:e>
                        <m:sub>
                          <m:r>
                            <a:rPr lang="en-US" sz="2400" i="0" smtClean="0">
                              <a:effectLst/>
                              <a:latin typeface="Cambria Math" panose="02040503050406030204" pitchFamily="18" charset="0"/>
                              <a:ea typeface="Calibri" panose="020F0502020204030204" pitchFamily="34" charset="0"/>
                              <a:cs typeface="Calibri" panose="020F0502020204030204" pitchFamily="34" charset="0"/>
                            </a:rPr>
                            <m:t>2</m:t>
                          </m:r>
                        </m:sub>
                      </m:sSub>
                      <m:sSub>
                        <m:sSubPr>
                          <m:ctrlPr>
                            <a:rPr lang="en-IN" sz="24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en-US" sz="2400" i="0" smtClean="0">
                              <a:effectLst/>
                              <a:latin typeface="Cambria Math" panose="02040503050406030204" pitchFamily="18" charset="0"/>
                              <a:ea typeface="Calibri" panose="020F0502020204030204" pitchFamily="34" charset="0"/>
                              <a:cs typeface="Calibri" panose="020F0502020204030204" pitchFamily="34" charset="0"/>
                            </a:rPr>
                            <m:t>U</m:t>
                          </m:r>
                        </m:e>
                        <m:sub>
                          <m:r>
                            <m:rPr>
                              <m:sty m:val="p"/>
                            </m:rPr>
                            <a:rPr lang="en-US" sz="2400" i="0" smtClean="0">
                              <a:effectLst/>
                              <a:latin typeface="Cambria Math" panose="02040503050406030204" pitchFamily="18" charset="0"/>
                              <a:ea typeface="Calibri" panose="020F0502020204030204" pitchFamily="34" charset="0"/>
                              <a:cs typeface="Calibri" panose="020F0502020204030204" pitchFamily="34" charset="0"/>
                            </a:rPr>
                            <m:t>ν</m:t>
                          </m:r>
                        </m:sub>
                      </m:sSub>
                    </m:oMath>
                  </m:oMathPara>
                </a14:m>
                <a:endParaRPr lang="en-IN" sz="2400" dirty="0">
                  <a:effectLst/>
                  <a:latin typeface="Calibri" panose="020F0502020204030204" pitchFamily="34" charset="0"/>
                  <a:ea typeface="Calibri" panose="020F0502020204030204" pitchFamily="34" charset="0"/>
                  <a:cs typeface="Tunga" panose="020B0502040204020203" pitchFamily="34" charset="0"/>
                </a:endParaRPr>
              </a:p>
              <a:p>
                <a:pPr marL="2171700">
                  <a:lnSpc>
                    <a:spcPct val="115000"/>
                  </a:lnSpc>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IN" sz="24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en-US" sz="2400" i="0" smtClean="0">
                              <a:effectLst/>
                              <a:latin typeface="Cambria Math" panose="02040503050406030204" pitchFamily="18" charset="0"/>
                              <a:ea typeface="Calibri" panose="020F0502020204030204" pitchFamily="34" charset="0"/>
                              <a:cs typeface="Calibri" panose="020F0502020204030204" pitchFamily="34" charset="0"/>
                            </a:rPr>
                            <m:t>U</m:t>
                          </m:r>
                        </m:e>
                        <m:sub>
                          <m:r>
                            <m:rPr>
                              <m:sty m:val="p"/>
                            </m:rPr>
                            <a:rPr lang="en-US" sz="2400" i="0" smtClean="0">
                              <a:effectLst/>
                              <a:latin typeface="Cambria Math" panose="02040503050406030204" pitchFamily="18" charset="0"/>
                              <a:ea typeface="Calibri" panose="020F0502020204030204" pitchFamily="34" charset="0"/>
                              <a:cs typeface="Calibri" panose="020F0502020204030204" pitchFamily="34" charset="0"/>
                            </a:rPr>
                            <m:t>ν</m:t>
                          </m:r>
                        </m:sub>
                      </m:sSub>
                      <m:d>
                        <m:dPr>
                          <m:ctrlPr>
                            <a:rPr lang="en-IN" sz="2400" i="1">
                              <a:effectLst/>
                              <a:latin typeface="Cambria Math" panose="02040503050406030204" pitchFamily="18" charset="0"/>
                              <a:ea typeface="Times New Roman" panose="02020603050405020304" pitchFamily="18" charset="0"/>
                              <a:cs typeface="Calibri" panose="020F0502020204030204" pitchFamily="34" charset="0"/>
                            </a:rPr>
                          </m:ctrlPr>
                        </m:dPr>
                        <m:e>
                          <m:sSub>
                            <m:sSubPr>
                              <m:ctrlPr>
                                <a:rPr lang="en-IN" sz="2400" i="1">
                                  <a:effectLst/>
                                  <a:latin typeface="Cambria Math" panose="02040503050406030204" pitchFamily="18" charset="0"/>
                                  <a:ea typeface="Times New Roman" panose="02020603050405020304" pitchFamily="18" charset="0"/>
                                  <a:cs typeface="Calibri" panose="020F0502020204030204" pitchFamily="34" charset="0"/>
                                </a:rPr>
                              </m:ctrlPr>
                            </m:sSubPr>
                            <m:e>
                              <m:r>
                                <m:rPr>
                                  <m:sty m:val="p"/>
                                </m:rPr>
                                <a:rPr lang="en-US" sz="2400" i="0" smtClean="0">
                                  <a:effectLst/>
                                  <a:latin typeface="Cambria Math" panose="02040503050406030204" pitchFamily="18" charset="0"/>
                                  <a:ea typeface="Times New Roman" panose="02020603050405020304" pitchFamily="18" charset="0"/>
                                  <a:cs typeface="Calibri" panose="020F0502020204030204" pitchFamily="34" charset="0"/>
                                </a:rPr>
                                <m:t>B</m:t>
                              </m:r>
                            </m:e>
                            <m:sub>
                              <m:r>
                                <a:rPr lang="en-US" sz="2400" i="0" smtClean="0">
                                  <a:effectLst/>
                                  <a:latin typeface="Cambria Math" panose="02040503050406030204" pitchFamily="18" charset="0"/>
                                  <a:ea typeface="Times New Roman" panose="02020603050405020304" pitchFamily="18" charset="0"/>
                                  <a:cs typeface="Calibri" panose="020F0502020204030204" pitchFamily="34" charset="0"/>
                                </a:rPr>
                                <m:t>12</m:t>
                              </m:r>
                            </m:sub>
                          </m:sSub>
                          <m:sSub>
                            <m:sSubPr>
                              <m:ctrlPr>
                                <a:rPr lang="en-IN" sz="2400" i="1">
                                  <a:effectLst/>
                                  <a:latin typeface="Cambria Math" panose="02040503050406030204" pitchFamily="18" charset="0"/>
                                  <a:ea typeface="Calibri" panose="020F0502020204030204" pitchFamily="34" charset="0"/>
                                  <a:cs typeface="Calibri" panose="020F0502020204030204" pitchFamily="34" charset="0"/>
                                </a:rPr>
                              </m:ctrlPr>
                            </m:sSubPr>
                            <m:e>
                              <m:r>
                                <a:rPr lang="en-US" sz="2400" i="0" smtClean="0">
                                  <a:effectLst/>
                                  <a:latin typeface="Cambria Math" panose="02040503050406030204" pitchFamily="18" charset="0"/>
                                  <a:ea typeface="Calibri" panose="020F0502020204030204" pitchFamily="34" charset="0"/>
                                  <a:cs typeface="Calibri" panose="020F0502020204030204" pitchFamily="34" charset="0"/>
                                </a:rPr>
                                <m:t> </m:t>
                              </m:r>
                              <m:r>
                                <m:rPr>
                                  <m:sty m:val="p"/>
                                </m:rPr>
                                <a:rPr lang="en-US" sz="2400" i="0" smtClean="0">
                                  <a:effectLst/>
                                  <a:latin typeface="Cambria Math" panose="02040503050406030204" pitchFamily="18" charset="0"/>
                                  <a:ea typeface="Calibri" panose="020F0502020204030204" pitchFamily="34" charset="0"/>
                                  <a:cs typeface="Calibri" panose="020F0502020204030204" pitchFamily="34" charset="0"/>
                                </a:rPr>
                                <m:t>N</m:t>
                              </m:r>
                            </m:e>
                            <m:sub>
                              <m:r>
                                <a:rPr lang="en-US" sz="2400" i="0" smtClean="0">
                                  <a:effectLst/>
                                  <a:latin typeface="Cambria Math" panose="02040503050406030204" pitchFamily="18" charset="0"/>
                                  <a:ea typeface="Calibri" panose="020F0502020204030204" pitchFamily="34" charset="0"/>
                                  <a:cs typeface="Calibri" panose="020F0502020204030204" pitchFamily="34" charset="0"/>
                                </a:rPr>
                                <m:t>1</m:t>
                              </m:r>
                            </m:sub>
                          </m:sSub>
                          <m:r>
                            <a:rPr lang="en-US" sz="2400" i="0" smtClean="0">
                              <a:effectLst/>
                              <a:latin typeface="Cambria Math" panose="02040503050406030204" pitchFamily="18" charset="0"/>
                              <a:ea typeface="Calibri" panose="020F0502020204030204" pitchFamily="34" charset="0"/>
                              <a:cs typeface="Calibri" panose="020F0502020204030204" pitchFamily="34" charset="0"/>
                            </a:rPr>
                            <m:t>− </m:t>
                          </m:r>
                          <m:sSub>
                            <m:sSubPr>
                              <m:ctrlPr>
                                <a:rPr lang="en-IN" sz="2400" i="1">
                                  <a:effectLst/>
                                  <a:latin typeface="Cambria Math" panose="02040503050406030204" pitchFamily="18" charset="0"/>
                                  <a:ea typeface="Times New Roman" panose="02020603050405020304" pitchFamily="18" charset="0"/>
                                  <a:cs typeface="Calibri" panose="020F0502020204030204" pitchFamily="34" charset="0"/>
                                </a:rPr>
                              </m:ctrlPr>
                            </m:sSubPr>
                            <m:e>
                              <m:r>
                                <m:rPr>
                                  <m:sty m:val="p"/>
                                </m:rPr>
                                <a:rPr lang="en-US" sz="2400" i="0" smtClean="0">
                                  <a:effectLst/>
                                  <a:latin typeface="Cambria Math" panose="02040503050406030204" pitchFamily="18" charset="0"/>
                                  <a:ea typeface="Times New Roman" panose="02020603050405020304" pitchFamily="18" charset="0"/>
                                  <a:cs typeface="Calibri" panose="020F0502020204030204" pitchFamily="34" charset="0"/>
                                </a:rPr>
                                <m:t>B</m:t>
                              </m:r>
                            </m:e>
                            <m:sub>
                              <m:r>
                                <a:rPr lang="en-US" sz="2400" i="0" smtClean="0">
                                  <a:effectLst/>
                                  <a:latin typeface="Cambria Math" panose="02040503050406030204" pitchFamily="18" charset="0"/>
                                  <a:ea typeface="Times New Roman" panose="02020603050405020304" pitchFamily="18" charset="0"/>
                                  <a:cs typeface="Calibri" panose="020F0502020204030204" pitchFamily="34" charset="0"/>
                                </a:rPr>
                                <m:t>21</m:t>
                              </m:r>
                            </m:sub>
                          </m:sSub>
                          <m:sSub>
                            <m:sSubPr>
                              <m:ctrlPr>
                                <a:rPr lang="en-IN" sz="2400" i="1">
                                  <a:effectLst/>
                                  <a:latin typeface="Cambria Math" panose="02040503050406030204" pitchFamily="18" charset="0"/>
                                  <a:ea typeface="Calibri" panose="020F0502020204030204" pitchFamily="34" charset="0"/>
                                  <a:cs typeface="Calibri" panose="020F0502020204030204" pitchFamily="34" charset="0"/>
                                </a:rPr>
                              </m:ctrlPr>
                            </m:sSubPr>
                            <m:e>
                              <m:r>
                                <a:rPr lang="en-US" sz="2400" i="0" smtClean="0">
                                  <a:effectLst/>
                                  <a:latin typeface="Cambria Math" panose="02040503050406030204" pitchFamily="18" charset="0"/>
                                  <a:ea typeface="Calibri" panose="020F0502020204030204" pitchFamily="34" charset="0"/>
                                  <a:cs typeface="Calibri" panose="020F0502020204030204" pitchFamily="34" charset="0"/>
                                </a:rPr>
                                <m:t> </m:t>
                              </m:r>
                              <m:r>
                                <m:rPr>
                                  <m:sty m:val="p"/>
                                </m:rPr>
                                <a:rPr lang="en-US" sz="2400" i="0" smtClean="0">
                                  <a:effectLst/>
                                  <a:latin typeface="Cambria Math" panose="02040503050406030204" pitchFamily="18" charset="0"/>
                                  <a:ea typeface="Calibri" panose="020F0502020204030204" pitchFamily="34" charset="0"/>
                                  <a:cs typeface="Calibri" panose="020F0502020204030204" pitchFamily="34" charset="0"/>
                                </a:rPr>
                                <m:t>N</m:t>
                              </m:r>
                            </m:e>
                            <m:sub>
                              <m:r>
                                <a:rPr lang="en-US" sz="2400" i="0" smtClean="0">
                                  <a:effectLst/>
                                  <a:latin typeface="Cambria Math" panose="02040503050406030204" pitchFamily="18" charset="0"/>
                                  <a:ea typeface="Calibri" panose="020F0502020204030204" pitchFamily="34" charset="0"/>
                                  <a:cs typeface="Calibri" panose="020F0502020204030204" pitchFamily="34" charset="0"/>
                                </a:rPr>
                                <m:t>2</m:t>
                              </m:r>
                            </m:sub>
                          </m:sSub>
                        </m:e>
                      </m:d>
                      <m:r>
                        <a:rPr lang="en-US" sz="2400" i="0" smtClean="0">
                          <a:effectLst/>
                          <a:latin typeface="Cambria Math" panose="02040503050406030204" pitchFamily="18" charset="0"/>
                          <a:ea typeface="Times New Roman" panose="02020603050405020304" pitchFamily="18" charset="0"/>
                          <a:cs typeface="Calibri" panose="020F0502020204030204" pitchFamily="34" charset="0"/>
                        </a:rPr>
                        <m:t> </m:t>
                      </m:r>
                      <m:r>
                        <a:rPr lang="en-US" sz="2400" i="0" smtClean="0">
                          <a:effectLst/>
                          <a:latin typeface="Cambria Math" panose="02040503050406030204" pitchFamily="18" charset="0"/>
                          <a:ea typeface="Calibri" panose="020F0502020204030204" pitchFamily="34" charset="0"/>
                          <a:cs typeface="Calibri" panose="020F0502020204030204" pitchFamily="34" charset="0"/>
                        </a:rPr>
                        <m:t>=</m:t>
                      </m:r>
                      <m:sSub>
                        <m:sSubPr>
                          <m:ctrlPr>
                            <a:rPr lang="en-IN" sz="2400" i="1">
                              <a:effectLst/>
                              <a:latin typeface="Cambria Math" panose="02040503050406030204" pitchFamily="18" charset="0"/>
                              <a:ea typeface="Times New Roman" panose="02020603050405020304" pitchFamily="18" charset="0"/>
                              <a:cs typeface="Calibri" panose="020F0502020204030204" pitchFamily="34" charset="0"/>
                            </a:rPr>
                          </m:ctrlPr>
                        </m:sSubPr>
                        <m:e>
                          <m:r>
                            <m:rPr>
                              <m:sty m:val="p"/>
                            </m:rPr>
                            <a:rPr lang="en-US" sz="2400" i="0" smtClean="0">
                              <a:effectLst/>
                              <a:latin typeface="Cambria Math" panose="02040503050406030204" pitchFamily="18" charset="0"/>
                              <a:ea typeface="Times New Roman" panose="02020603050405020304" pitchFamily="18" charset="0"/>
                              <a:cs typeface="Calibri" panose="020F0502020204030204" pitchFamily="34" charset="0"/>
                            </a:rPr>
                            <m:t>A</m:t>
                          </m:r>
                        </m:e>
                        <m:sub>
                          <m:r>
                            <a:rPr lang="en-US" sz="2400" i="0" smtClean="0">
                              <a:effectLst/>
                              <a:latin typeface="Cambria Math" panose="02040503050406030204" pitchFamily="18" charset="0"/>
                              <a:ea typeface="Times New Roman" panose="02020603050405020304" pitchFamily="18" charset="0"/>
                              <a:cs typeface="Calibri" panose="020F0502020204030204" pitchFamily="34" charset="0"/>
                            </a:rPr>
                            <m:t>21</m:t>
                          </m:r>
                        </m:sub>
                      </m:sSub>
                      <m:sSub>
                        <m:sSubPr>
                          <m:ctrlPr>
                            <a:rPr lang="en-IN" sz="2400" i="1">
                              <a:effectLst/>
                              <a:latin typeface="Cambria Math" panose="02040503050406030204" pitchFamily="18" charset="0"/>
                              <a:ea typeface="Calibri" panose="020F0502020204030204" pitchFamily="34" charset="0"/>
                              <a:cs typeface="Calibri" panose="020F0502020204030204" pitchFamily="34" charset="0"/>
                            </a:rPr>
                          </m:ctrlPr>
                        </m:sSubPr>
                        <m:e>
                          <m:r>
                            <a:rPr lang="en-US" sz="2400" i="0" smtClean="0">
                              <a:effectLst/>
                              <a:latin typeface="Cambria Math" panose="02040503050406030204" pitchFamily="18" charset="0"/>
                              <a:ea typeface="Calibri" panose="020F0502020204030204" pitchFamily="34" charset="0"/>
                              <a:cs typeface="Calibri" panose="020F0502020204030204" pitchFamily="34" charset="0"/>
                            </a:rPr>
                            <m:t> </m:t>
                          </m:r>
                          <m:r>
                            <m:rPr>
                              <m:sty m:val="p"/>
                            </m:rPr>
                            <a:rPr lang="en-US" sz="2400" i="0" smtClean="0">
                              <a:effectLst/>
                              <a:latin typeface="Cambria Math" panose="02040503050406030204" pitchFamily="18" charset="0"/>
                              <a:ea typeface="Calibri" panose="020F0502020204030204" pitchFamily="34" charset="0"/>
                              <a:cs typeface="Calibri" panose="020F0502020204030204" pitchFamily="34" charset="0"/>
                            </a:rPr>
                            <m:t>N</m:t>
                          </m:r>
                        </m:e>
                        <m:sub>
                          <m:r>
                            <a:rPr lang="en-US" sz="2400" i="0" smtClean="0">
                              <a:effectLst/>
                              <a:latin typeface="Cambria Math" panose="02040503050406030204" pitchFamily="18" charset="0"/>
                              <a:ea typeface="Calibri" panose="020F0502020204030204" pitchFamily="34" charset="0"/>
                              <a:cs typeface="Calibri" panose="020F0502020204030204" pitchFamily="34" charset="0"/>
                            </a:rPr>
                            <m:t>2</m:t>
                          </m:r>
                        </m:sub>
                      </m:sSub>
                    </m:oMath>
                  </m:oMathPara>
                </a14:m>
                <a:endParaRPr lang="en-US" sz="2400" dirty="0">
                  <a:effectLst/>
                  <a:latin typeface="Calibri" panose="020F0502020204030204" pitchFamily="34" charset="0"/>
                  <a:ea typeface="Calibri" panose="020F0502020204030204" pitchFamily="34" charset="0"/>
                  <a:cs typeface="Calibri" panose="020F0502020204030204" pitchFamily="34" charset="0"/>
                </a:endParaRPr>
              </a:p>
              <a:p>
                <a:pPr marL="2171700">
                  <a:lnSpc>
                    <a:spcPct val="115000"/>
                  </a:lnSpc>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IN" sz="2400" i="1" smtClean="0">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en-US" sz="2400" i="0" smtClean="0">
                              <a:effectLst/>
                              <a:latin typeface="Cambria Math" panose="02040503050406030204" pitchFamily="18" charset="0"/>
                              <a:ea typeface="Calibri" panose="020F0502020204030204" pitchFamily="34" charset="0"/>
                              <a:cs typeface="Calibri" panose="020F0502020204030204" pitchFamily="34" charset="0"/>
                            </a:rPr>
                            <m:t>U</m:t>
                          </m:r>
                        </m:e>
                        <m:sub>
                          <m:r>
                            <m:rPr>
                              <m:sty m:val="p"/>
                            </m:rPr>
                            <a:rPr lang="en-US" sz="2400" i="0" smtClean="0">
                              <a:effectLst/>
                              <a:latin typeface="Cambria Math" panose="02040503050406030204" pitchFamily="18" charset="0"/>
                              <a:ea typeface="Calibri" panose="020F0502020204030204" pitchFamily="34" charset="0"/>
                              <a:cs typeface="Calibri" panose="020F0502020204030204" pitchFamily="34" charset="0"/>
                            </a:rPr>
                            <m:t>ν</m:t>
                          </m:r>
                        </m:sub>
                      </m:sSub>
                      <m:r>
                        <a:rPr lang="en-US" sz="2400" i="0" smtClean="0">
                          <a:effectLst/>
                          <a:latin typeface="Cambria Math" panose="02040503050406030204" pitchFamily="18" charset="0"/>
                          <a:ea typeface="Calibri" panose="020F0502020204030204" pitchFamily="34" charset="0"/>
                          <a:cs typeface="Calibri" panose="020F0502020204030204" pitchFamily="34" charset="0"/>
                        </a:rPr>
                        <m:t>=</m:t>
                      </m:r>
                      <m:f>
                        <m:fPr>
                          <m:ctrlPr>
                            <a:rPr lang="en-IN" sz="2400" i="1">
                              <a:effectLst/>
                              <a:latin typeface="Cambria Math" panose="02040503050406030204" pitchFamily="18" charset="0"/>
                              <a:ea typeface="Calibri" panose="020F0502020204030204" pitchFamily="34" charset="0"/>
                              <a:cs typeface="Calibri" panose="020F0502020204030204" pitchFamily="34" charset="0"/>
                            </a:rPr>
                          </m:ctrlPr>
                        </m:fPr>
                        <m:num>
                          <m:sSub>
                            <m:sSubPr>
                              <m:ctrlPr>
                                <a:rPr lang="en-IN" sz="2400" i="1">
                                  <a:effectLst/>
                                  <a:latin typeface="Cambria Math" panose="02040503050406030204" pitchFamily="18" charset="0"/>
                                  <a:ea typeface="Times New Roman" panose="02020603050405020304" pitchFamily="18" charset="0"/>
                                  <a:cs typeface="Calibri" panose="020F0502020204030204" pitchFamily="34" charset="0"/>
                                </a:rPr>
                              </m:ctrlPr>
                            </m:sSubPr>
                            <m:e>
                              <m:r>
                                <m:rPr>
                                  <m:sty m:val="p"/>
                                </m:rPr>
                                <a:rPr lang="en-US" sz="2400" i="0" smtClean="0">
                                  <a:effectLst/>
                                  <a:latin typeface="Cambria Math" panose="02040503050406030204" pitchFamily="18" charset="0"/>
                                  <a:ea typeface="Times New Roman" panose="02020603050405020304" pitchFamily="18" charset="0"/>
                                  <a:cs typeface="Calibri" panose="020F0502020204030204" pitchFamily="34" charset="0"/>
                                </a:rPr>
                                <m:t>A</m:t>
                              </m:r>
                            </m:e>
                            <m:sub>
                              <m:r>
                                <a:rPr lang="en-US" sz="2400" i="0" smtClean="0">
                                  <a:effectLst/>
                                  <a:latin typeface="Cambria Math" panose="02040503050406030204" pitchFamily="18" charset="0"/>
                                  <a:ea typeface="Times New Roman" panose="02020603050405020304" pitchFamily="18" charset="0"/>
                                  <a:cs typeface="Calibri" panose="020F0502020204030204" pitchFamily="34" charset="0"/>
                                </a:rPr>
                                <m:t>21</m:t>
                              </m:r>
                            </m:sub>
                          </m:sSub>
                          <m:sSub>
                            <m:sSubPr>
                              <m:ctrlPr>
                                <a:rPr lang="en-IN" sz="2400" i="1">
                                  <a:effectLst/>
                                  <a:latin typeface="Cambria Math" panose="02040503050406030204" pitchFamily="18" charset="0"/>
                                  <a:ea typeface="Calibri" panose="020F0502020204030204" pitchFamily="34" charset="0"/>
                                  <a:cs typeface="Calibri" panose="020F0502020204030204" pitchFamily="34" charset="0"/>
                                </a:rPr>
                              </m:ctrlPr>
                            </m:sSubPr>
                            <m:e>
                              <m:r>
                                <a:rPr lang="en-US" sz="2400" i="0" smtClean="0">
                                  <a:effectLst/>
                                  <a:latin typeface="Cambria Math" panose="02040503050406030204" pitchFamily="18" charset="0"/>
                                  <a:ea typeface="Calibri" panose="020F0502020204030204" pitchFamily="34" charset="0"/>
                                  <a:cs typeface="Calibri" panose="020F0502020204030204" pitchFamily="34" charset="0"/>
                                </a:rPr>
                                <m:t> </m:t>
                              </m:r>
                              <m:r>
                                <m:rPr>
                                  <m:sty m:val="p"/>
                                </m:rPr>
                                <a:rPr lang="en-US" sz="2400" i="0" smtClean="0">
                                  <a:effectLst/>
                                  <a:latin typeface="Cambria Math" panose="02040503050406030204" pitchFamily="18" charset="0"/>
                                  <a:ea typeface="Calibri" panose="020F0502020204030204" pitchFamily="34" charset="0"/>
                                  <a:cs typeface="Calibri" panose="020F0502020204030204" pitchFamily="34" charset="0"/>
                                </a:rPr>
                                <m:t>N</m:t>
                              </m:r>
                            </m:e>
                            <m:sub>
                              <m:r>
                                <a:rPr lang="en-US" sz="2400" i="0" smtClean="0">
                                  <a:effectLst/>
                                  <a:latin typeface="Cambria Math" panose="02040503050406030204" pitchFamily="18" charset="0"/>
                                  <a:ea typeface="Calibri" panose="020F0502020204030204" pitchFamily="34" charset="0"/>
                                  <a:cs typeface="Calibri" panose="020F0502020204030204" pitchFamily="34" charset="0"/>
                                </a:rPr>
                                <m:t>2</m:t>
                              </m:r>
                            </m:sub>
                          </m:sSub>
                        </m:num>
                        <m:den>
                          <m:d>
                            <m:dPr>
                              <m:ctrlPr>
                                <a:rPr lang="en-IN" sz="2400" i="1">
                                  <a:effectLst/>
                                  <a:latin typeface="Cambria Math" panose="02040503050406030204" pitchFamily="18" charset="0"/>
                                  <a:ea typeface="Times New Roman" panose="02020603050405020304" pitchFamily="18" charset="0"/>
                                  <a:cs typeface="Calibri" panose="020F0502020204030204" pitchFamily="34" charset="0"/>
                                </a:rPr>
                              </m:ctrlPr>
                            </m:dPr>
                            <m:e>
                              <m:sSub>
                                <m:sSubPr>
                                  <m:ctrlPr>
                                    <a:rPr lang="en-IN" sz="2400" i="1">
                                      <a:effectLst/>
                                      <a:latin typeface="Cambria Math" panose="02040503050406030204" pitchFamily="18" charset="0"/>
                                      <a:ea typeface="Times New Roman" panose="02020603050405020304" pitchFamily="18" charset="0"/>
                                      <a:cs typeface="Calibri" panose="020F0502020204030204" pitchFamily="34" charset="0"/>
                                    </a:rPr>
                                  </m:ctrlPr>
                                </m:sSubPr>
                                <m:e>
                                  <m:r>
                                    <m:rPr>
                                      <m:sty m:val="p"/>
                                    </m:rPr>
                                    <a:rPr lang="en-US" sz="2400" i="0" smtClean="0">
                                      <a:effectLst/>
                                      <a:latin typeface="Cambria Math" panose="02040503050406030204" pitchFamily="18" charset="0"/>
                                      <a:ea typeface="Times New Roman" panose="02020603050405020304" pitchFamily="18" charset="0"/>
                                      <a:cs typeface="Calibri" panose="020F0502020204030204" pitchFamily="34" charset="0"/>
                                    </a:rPr>
                                    <m:t>B</m:t>
                                  </m:r>
                                </m:e>
                                <m:sub>
                                  <m:r>
                                    <a:rPr lang="en-US" sz="2400" i="0" smtClean="0">
                                      <a:effectLst/>
                                      <a:latin typeface="Cambria Math" panose="02040503050406030204" pitchFamily="18" charset="0"/>
                                      <a:ea typeface="Times New Roman" panose="02020603050405020304" pitchFamily="18" charset="0"/>
                                      <a:cs typeface="Calibri" panose="020F0502020204030204" pitchFamily="34" charset="0"/>
                                    </a:rPr>
                                    <m:t>12</m:t>
                                  </m:r>
                                </m:sub>
                              </m:sSub>
                              <m:sSub>
                                <m:sSubPr>
                                  <m:ctrlPr>
                                    <a:rPr lang="en-IN" sz="2400" i="1">
                                      <a:effectLst/>
                                      <a:latin typeface="Cambria Math" panose="02040503050406030204" pitchFamily="18" charset="0"/>
                                      <a:ea typeface="Calibri" panose="020F0502020204030204" pitchFamily="34" charset="0"/>
                                      <a:cs typeface="Calibri" panose="020F0502020204030204" pitchFamily="34" charset="0"/>
                                    </a:rPr>
                                  </m:ctrlPr>
                                </m:sSubPr>
                                <m:e>
                                  <m:r>
                                    <a:rPr lang="en-US" sz="2400" i="0" smtClean="0">
                                      <a:effectLst/>
                                      <a:latin typeface="Cambria Math" panose="02040503050406030204" pitchFamily="18" charset="0"/>
                                      <a:ea typeface="Calibri" panose="020F0502020204030204" pitchFamily="34" charset="0"/>
                                      <a:cs typeface="Calibri" panose="020F0502020204030204" pitchFamily="34" charset="0"/>
                                    </a:rPr>
                                    <m:t> </m:t>
                                  </m:r>
                                  <m:r>
                                    <m:rPr>
                                      <m:sty m:val="p"/>
                                    </m:rPr>
                                    <a:rPr lang="en-US" sz="2400" i="0" smtClean="0">
                                      <a:effectLst/>
                                      <a:latin typeface="Cambria Math" panose="02040503050406030204" pitchFamily="18" charset="0"/>
                                      <a:ea typeface="Calibri" panose="020F0502020204030204" pitchFamily="34" charset="0"/>
                                      <a:cs typeface="Calibri" panose="020F0502020204030204" pitchFamily="34" charset="0"/>
                                    </a:rPr>
                                    <m:t>N</m:t>
                                  </m:r>
                                </m:e>
                                <m:sub>
                                  <m:r>
                                    <a:rPr lang="en-US" sz="2400" i="0" smtClean="0">
                                      <a:effectLst/>
                                      <a:latin typeface="Cambria Math" panose="02040503050406030204" pitchFamily="18" charset="0"/>
                                      <a:ea typeface="Calibri" panose="020F0502020204030204" pitchFamily="34" charset="0"/>
                                      <a:cs typeface="Calibri" panose="020F0502020204030204" pitchFamily="34" charset="0"/>
                                    </a:rPr>
                                    <m:t>1</m:t>
                                  </m:r>
                                </m:sub>
                              </m:sSub>
                              <m:r>
                                <a:rPr lang="en-US" sz="2400" i="0" smtClean="0">
                                  <a:effectLst/>
                                  <a:latin typeface="Cambria Math" panose="02040503050406030204" pitchFamily="18" charset="0"/>
                                  <a:ea typeface="Calibri" panose="020F0502020204030204" pitchFamily="34" charset="0"/>
                                  <a:cs typeface="Calibri" panose="020F0502020204030204" pitchFamily="34" charset="0"/>
                                </a:rPr>
                                <m:t>− </m:t>
                              </m:r>
                              <m:sSub>
                                <m:sSubPr>
                                  <m:ctrlPr>
                                    <a:rPr lang="en-IN" sz="2400" i="1">
                                      <a:effectLst/>
                                      <a:latin typeface="Cambria Math" panose="02040503050406030204" pitchFamily="18" charset="0"/>
                                      <a:ea typeface="Times New Roman" panose="02020603050405020304" pitchFamily="18" charset="0"/>
                                      <a:cs typeface="Calibri" panose="020F0502020204030204" pitchFamily="34" charset="0"/>
                                    </a:rPr>
                                  </m:ctrlPr>
                                </m:sSubPr>
                                <m:e>
                                  <m:r>
                                    <m:rPr>
                                      <m:sty m:val="p"/>
                                    </m:rPr>
                                    <a:rPr lang="en-US" sz="2400" i="0" smtClean="0">
                                      <a:effectLst/>
                                      <a:latin typeface="Cambria Math" panose="02040503050406030204" pitchFamily="18" charset="0"/>
                                      <a:ea typeface="Times New Roman" panose="02020603050405020304" pitchFamily="18" charset="0"/>
                                      <a:cs typeface="Calibri" panose="020F0502020204030204" pitchFamily="34" charset="0"/>
                                    </a:rPr>
                                    <m:t>B</m:t>
                                  </m:r>
                                </m:e>
                                <m:sub>
                                  <m:r>
                                    <a:rPr lang="en-US" sz="2400" i="0" smtClean="0">
                                      <a:effectLst/>
                                      <a:latin typeface="Cambria Math" panose="02040503050406030204" pitchFamily="18" charset="0"/>
                                      <a:ea typeface="Times New Roman" panose="02020603050405020304" pitchFamily="18" charset="0"/>
                                      <a:cs typeface="Calibri" panose="020F0502020204030204" pitchFamily="34" charset="0"/>
                                    </a:rPr>
                                    <m:t>21</m:t>
                                  </m:r>
                                </m:sub>
                              </m:sSub>
                              <m:sSub>
                                <m:sSubPr>
                                  <m:ctrlPr>
                                    <a:rPr lang="en-IN" sz="2400" i="1">
                                      <a:effectLst/>
                                      <a:latin typeface="Cambria Math" panose="02040503050406030204" pitchFamily="18" charset="0"/>
                                      <a:ea typeface="Calibri" panose="020F0502020204030204" pitchFamily="34" charset="0"/>
                                      <a:cs typeface="Calibri" panose="020F0502020204030204" pitchFamily="34" charset="0"/>
                                    </a:rPr>
                                  </m:ctrlPr>
                                </m:sSubPr>
                                <m:e>
                                  <m:r>
                                    <a:rPr lang="en-US" sz="2400" i="0" smtClean="0">
                                      <a:effectLst/>
                                      <a:latin typeface="Cambria Math" panose="02040503050406030204" pitchFamily="18" charset="0"/>
                                      <a:ea typeface="Calibri" panose="020F0502020204030204" pitchFamily="34" charset="0"/>
                                      <a:cs typeface="Calibri" panose="020F0502020204030204" pitchFamily="34" charset="0"/>
                                    </a:rPr>
                                    <m:t> </m:t>
                                  </m:r>
                                  <m:r>
                                    <m:rPr>
                                      <m:sty m:val="p"/>
                                    </m:rPr>
                                    <a:rPr lang="en-US" sz="2400" i="0" smtClean="0">
                                      <a:effectLst/>
                                      <a:latin typeface="Cambria Math" panose="02040503050406030204" pitchFamily="18" charset="0"/>
                                      <a:ea typeface="Calibri" panose="020F0502020204030204" pitchFamily="34" charset="0"/>
                                      <a:cs typeface="Calibri" panose="020F0502020204030204" pitchFamily="34" charset="0"/>
                                    </a:rPr>
                                    <m:t>N</m:t>
                                  </m:r>
                                </m:e>
                                <m:sub>
                                  <m:r>
                                    <a:rPr lang="en-US" sz="2400" i="0" smtClean="0">
                                      <a:effectLst/>
                                      <a:latin typeface="Cambria Math" panose="02040503050406030204" pitchFamily="18" charset="0"/>
                                      <a:ea typeface="Calibri" panose="020F0502020204030204" pitchFamily="34" charset="0"/>
                                      <a:cs typeface="Calibri" panose="020F0502020204030204" pitchFamily="34" charset="0"/>
                                    </a:rPr>
                                    <m:t>2</m:t>
                                  </m:r>
                                </m:sub>
                              </m:sSub>
                            </m:e>
                          </m:d>
                        </m:den>
                      </m:f>
                    </m:oMath>
                  </m:oMathPara>
                </a14:m>
                <a:endParaRPr lang="en-IN" sz="2400" dirty="0">
                  <a:effectLst/>
                  <a:latin typeface="Calibri" panose="020F0502020204030204" pitchFamily="34" charset="0"/>
                  <a:ea typeface="Calibri" panose="020F0502020204030204" pitchFamily="34" charset="0"/>
                  <a:cs typeface="Tunga" panose="020B0502040204020203" pitchFamily="34" charset="0"/>
                </a:endParaRPr>
              </a:p>
              <a:p>
                <a:pPr marL="2171700">
                  <a:lnSpc>
                    <a:spcPct val="115000"/>
                  </a:lnSpc>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IN" sz="2400" i="1">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en-US" sz="2400" i="0" smtClean="0">
                              <a:effectLst/>
                              <a:latin typeface="Cambria Math" panose="02040503050406030204" pitchFamily="18" charset="0"/>
                              <a:ea typeface="Calibri" panose="020F0502020204030204" pitchFamily="34" charset="0"/>
                              <a:cs typeface="Calibri" panose="020F0502020204030204" pitchFamily="34" charset="0"/>
                            </a:rPr>
                            <m:t>U</m:t>
                          </m:r>
                        </m:e>
                        <m:sub>
                          <m:r>
                            <m:rPr>
                              <m:sty m:val="p"/>
                            </m:rPr>
                            <a:rPr lang="en-US" sz="2400" i="0" smtClean="0">
                              <a:effectLst/>
                              <a:latin typeface="Cambria Math" panose="02040503050406030204" pitchFamily="18" charset="0"/>
                              <a:ea typeface="Calibri" panose="020F0502020204030204" pitchFamily="34" charset="0"/>
                              <a:cs typeface="Calibri" panose="020F0502020204030204" pitchFamily="34" charset="0"/>
                            </a:rPr>
                            <m:t>ν</m:t>
                          </m:r>
                        </m:sub>
                      </m:sSub>
                      <m:r>
                        <a:rPr lang="en-US" sz="2400" i="0" smtClean="0">
                          <a:effectLst/>
                          <a:latin typeface="Cambria Math" panose="02040503050406030204" pitchFamily="18" charset="0"/>
                          <a:ea typeface="Calibri" panose="020F0502020204030204" pitchFamily="34" charset="0"/>
                          <a:cs typeface="Calibri" panose="020F0502020204030204" pitchFamily="34" charset="0"/>
                        </a:rPr>
                        <m:t>=</m:t>
                      </m:r>
                      <m:f>
                        <m:fPr>
                          <m:ctrlPr>
                            <a:rPr lang="en-IN" sz="2400" i="1">
                              <a:effectLst/>
                              <a:latin typeface="Cambria Math" panose="02040503050406030204" pitchFamily="18" charset="0"/>
                              <a:ea typeface="Calibri" panose="020F0502020204030204" pitchFamily="34" charset="0"/>
                              <a:cs typeface="Calibri" panose="020F0502020204030204" pitchFamily="34" charset="0"/>
                            </a:rPr>
                          </m:ctrlPr>
                        </m:fPr>
                        <m:num>
                          <m:sSub>
                            <m:sSubPr>
                              <m:ctrlPr>
                                <a:rPr lang="en-IN" sz="2400" i="1">
                                  <a:effectLst/>
                                  <a:latin typeface="Cambria Math" panose="02040503050406030204" pitchFamily="18" charset="0"/>
                                  <a:ea typeface="Times New Roman" panose="02020603050405020304" pitchFamily="18" charset="0"/>
                                  <a:cs typeface="Calibri" panose="020F0502020204030204" pitchFamily="34" charset="0"/>
                                </a:rPr>
                              </m:ctrlPr>
                            </m:sSubPr>
                            <m:e>
                              <m:r>
                                <m:rPr>
                                  <m:sty m:val="p"/>
                                </m:rPr>
                                <a:rPr lang="en-US" sz="2400" i="0" smtClean="0">
                                  <a:effectLst/>
                                  <a:latin typeface="Cambria Math" panose="02040503050406030204" pitchFamily="18" charset="0"/>
                                  <a:ea typeface="Times New Roman" panose="02020603050405020304" pitchFamily="18" charset="0"/>
                                  <a:cs typeface="Calibri" panose="020F0502020204030204" pitchFamily="34" charset="0"/>
                                </a:rPr>
                                <m:t>A</m:t>
                              </m:r>
                            </m:e>
                            <m:sub>
                              <m:r>
                                <a:rPr lang="en-US" sz="2400" i="0" smtClean="0">
                                  <a:effectLst/>
                                  <a:latin typeface="Cambria Math" panose="02040503050406030204" pitchFamily="18" charset="0"/>
                                  <a:ea typeface="Times New Roman" panose="02020603050405020304" pitchFamily="18" charset="0"/>
                                  <a:cs typeface="Calibri" panose="020F0502020204030204" pitchFamily="34" charset="0"/>
                                </a:rPr>
                                <m:t>21</m:t>
                              </m:r>
                            </m:sub>
                          </m:sSub>
                          <m:sSub>
                            <m:sSubPr>
                              <m:ctrlPr>
                                <a:rPr lang="en-IN" sz="2400" i="1">
                                  <a:effectLst/>
                                  <a:latin typeface="Cambria Math" panose="02040503050406030204" pitchFamily="18" charset="0"/>
                                  <a:ea typeface="Calibri" panose="020F0502020204030204" pitchFamily="34" charset="0"/>
                                  <a:cs typeface="Calibri" panose="020F0502020204030204" pitchFamily="34" charset="0"/>
                                </a:rPr>
                              </m:ctrlPr>
                            </m:sSubPr>
                            <m:e>
                              <m:r>
                                <a:rPr lang="en-US" sz="2400" i="0" smtClean="0">
                                  <a:effectLst/>
                                  <a:latin typeface="Cambria Math" panose="02040503050406030204" pitchFamily="18" charset="0"/>
                                  <a:ea typeface="Calibri" panose="020F0502020204030204" pitchFamily="34" charset="0"/>
                                  <a:cs typeface="Calibri" panose="020F0502020204030204" pitchFamily="34" charset="0"/>
                                </a:rPr>
                                <m:t> </m:t>
                              </m:r>
                              <m:r>
                                <m:rPr>
                                  <m:sty m:val="p"/>
                                </m:rPr>
                                <a:rPr lang="en-US" sz="2400" i="0" smtClean="0">
                                  <a:effectLst/>
                                  <a:latin typeface="Cambria Math" panose="02040503050406030204" pitchFamily="18" charset="0"/>
                                  <a:ea typeface="Calibri" panose="020F0502020204030204" pitchFamily="34" charset="0"/>
                                  <a:cs typeface="Calibri" panose="020F0502020204030204" pitchFamily="34" charset="0"/>
                                </a:rPr>
                                <m:t>N</m:t>
                              </m:r>
                            </m:e>
                            <m:sub>
                              <m:r>
                                <a:rPr lang="en-US" sz="2400" i="0" smtClean="0">
                                  <a:effectLst/>
                                  <a:latin typeface="Cambria Math" panose="02040503050406030204" pitchFamily="18" charset="0"/>
                                  <a:ea typeface="Calibri" panose="020F0502020204030204" pitchFamily="34" charset="0"/>
                                  <a:cs typeface="Calibri" panose="020F0502020204030204" pitchFamily="34" charset="0"/>
                                </a:rPr>
                                <m:t>2</m:t>
                              </m:r>
                            </m:sub>
                          </m:sSub>
                        </m:num>
                        <m:den>
                          <m:sSub>
                            <m:sSubPr>
                              <m:ctrlPr>
                                <a:rPr lang="en-IN" sz="2400" i="1">
                                  <a:effectLst/>
                                  <a:latin typeface="Cambria Math" panose="02040503050406030204" pitchFamily="18" charset="0"/>
                                  <a:ea typeface="Times New Roman" panose="02020603050405020304" pitchFamily="18" charset="0"/>
                                  <a:cs typeface="Calibri" panose="020F0502020204030204" pitchFamily="34" charset="0"/>
                                </a:rPr>
                              </m:ctrlPr>
                            </m:sSubPr>
                            <m:e>
                              <m:r>
                                <m:rPr>
                                  <m:sty m:val="p"/>
                                </m:rPr>
                                <a:rPr lang="en-US" sz="2400" i="0" smtClean="0">
                                  <a:effectLst/>
                                  <a:latin typeface="Cambria Math" panose="02040503050406030204" pitchFamily="18" charset="0"/>
                                  <a:ea typeface="Times New Roman" panose="02020603050405020304" pitchFamily="18" charset="0"/>
                                  <a:cs typeface="Calibri" panose="020F0502020204030204" pitchFamily="34" charset="0"/>
                                </a:rPr>
                                <m:t>B</m:t>
                              </m:r>
                            </m:e>
                            <m:sub>
                              <m:r>
                                <a:rPr lang="en-US" sz="2400" i="0" smtClean="0">
                                  <a:effectLst/>
                                  <a:latin typeface="Cambria Math" panose="02040503050406030204" pitchFamily="18" charset="0"/>
                                  <a:ea typeface="Times New Roman" panose="02020603050405020304" pitchFamily="18" charset="0"/>
                                  <a:cs typeface="Calibri" panose="020F0502020204030204" pitchFamily="34" charset="0"/>
                                </a:rPr>
                                <m:t>21</m:t>
                              </m:r>
                            </m:sub>
                          </m:sSub>
                          <m:sSub>
                            <m:sSubPr>
                              <m:ctrlPr>
                                <a:rPr lang="en-IN" sz="2400" i="1">
                                  <a:effectLst/>
                                  <a:latin typeface="Cambria Math" panose="02040503050406030204" pitchFamily="18" charset="0"/>
                                  <a:ea typeface="Calibri" panose="020F0502020204030204" pitchFamily="34" charset="0"/>
                                  <a:cs typeface="Calibri" panose="020F0502020204030204" pitchFamily="34" charset="0"/>
                                </a:rPr>
                              </m:ctrlPr>
                            </m:sSubPr>
                            <m:e>
                              <m:r>
                                <a:rPr lang="en-US" sz="2400" i="0" smtClean="0">
                                  <a:effectLst/>
                                  <a:latin typeface="Cambria Math" panose="02040503050406030204" pitchFamily="18" charset="0"/>
                                  <a:ea typeface="Calibri" panose="020F0502020204030204" pitchFamily="34" charset="0"/>
                                  <a:cs typeface="Calibri" panose="020F0502020204030204" pitchFamily="34" charset="0"/>
                                </a:rPr>
                                <m:t> </m:t>
                              </m:r>
                              <m:r>
                                <m:rPr>
                                  <m:sty m:val="p"/>
                                </m:rPr>
                                <a:rPr lang="en-US" sz="2400" i="0" smtClean="0">
                                  <a:effectLst/>
                                  <a:latin typeface="Cambria Math" panose="02040503050406030204" pitchFamily="18" charset="0"/>
                                  <a:ea typeface="Calibri" panose="020F0502020204030204" pitchFamily="34" charset="0"/>
                                  <a:cs typeface="Calibri" panose="020F0502020204030204" pitchFamily="34" charset="0"/>
                                </a:rPr>
                                <m:t>N</m:t>
                              </m:r>
                            </m:e>
                            <m:sub>
                              <m:r>
                                <a:rPr lang="en-US" sz="2400" i="0" smtClean="0">
                                  <a:effectLst/>
                                  <a:latin typeface="Cambria Math" panose="02040503050406030204" pitchFamily="18" charset="0"/>
                                  <a:ea typeface="Calibri" panose="020F0502020204030204" pitchFamily="34" charset="0"/>
                                  <a:cs typeface="Calibri" panose="020F0502020204030204" pitchFamily="34" charset="0"/>
                                </a:rPr>
                                <m:t>2</m:t>
                              </m:r>
                            </m:sub>
                          </m:sSub>
                          <m:d>
                            <m:dPr>
                              <m:ctrlPr>
                                <a:rPr lang="en-IN" sz="2400" i="1">
                                  <a:effectLst/>
                                  <a:latin typeface="Cambria Math" panose="02040503050406030204" pitchFamily="18" charset="0"/>
                                  <a:ea typeface="Times New Roman" panose="02020603050405020304" pitchFamily="18" charset="0"/>
                                  <a:cs typeface="Calibri" panose="020F0502020204030204" pitchFamily="34" charset="0"/>
                                </a:rPr>
                              </m:ctrlPr>
                            </m:dPr>
                            <m:e>
                              <m:f>
                                <m:fPr>
                                  <m:ctrlPr>
                                    <a:rPr lang="en-IN" sz="2400" i="1">
                                      <a:effectLst/>
                                      <a:latin typeface="Cambria Math" panose="02040503050406030204" pitchFamily="18" charset="0"/>
                                      <a:ea typeface="Times New Roman" panose="02020603050405020304" pitchFamily="18" charset="0"/>
                                      <a:cs typeface="Calibri" panose="020F0502020204030204" pitchFamily="34" charset="0"/>
                                    </a:rPr>
                                  </m:ctrlPr>
                                </m:fPr>
                                <m:num>
                                  <m:sSub>
                                    <m:sSubPr>
                                      <m:ctrlPr>
                                        <a:rPr lang="en-IN" sz="2400" i="1">
                                          <a:effectLst/>
                                          <a:latin typeface="Cambria Math" panose="02040503050406030204" pitchFamily="18" charset="0"/>
                                          <a:ea typeface="Times New Roman" panose="02020603050405020304" pitchFamily="18" charset="0"/>
                                          <a:cs typeface="Calibri" panose="020F0502020204030204" pitchFamily="34" charset="0"/>
                                        </a:rPr>
                                      </m:ctrlPr>
                                    </m:sSubPr>
                                    <m:e>
                                      <m:r>
                                        <m:rPr>
                                          <m:sty m:val="p"/>
                                        </m:rPr>
                                        <a:rPr lang="en-US" sz="2400" i="0" smtClean="0">
                                          <a:effectLst/>
                                          <a:latin typeface="Cambria Math" panose="02040503050406030204" pitchFamily="18" charset="0"/>
                                          <a:ea typeface="Times New Roman" panose="02020603050405020304" pitchFamily="18" charset="0"/>
                                          <a:cs typeface="Calibri" panose="020F0502020204030204" pitchFamily="34" charset="0"/>
                                        </a:rPr>
                                        <m:t>B</m:t>
                                      </m:r>
                                    </m:e>
                                    <m:sub>
                                      <m:r>
                                        <a:rPr lang="en-US" sz="2400" i="0" smtClean="0">
                                          <a:effectLst/>
                                          <a:latin typeface="Cambria Math" panose="02040503050406030204" pitchFamily="18" charset="0"/>
                                          <a:ea typeface="Times New Roman" panose="02020603050405020304" pitchFamily="18" charset="0"/>
                                          <a:cs typeface="Calibri" panose="020F0502020204030204" pitchFamily="34" charset="0"/>
                                        </a:rPr>
                                        <m:t>12</m:t>
                                      </m:r>
                                    </m:sub>
                                  </m:sSub>
                                </m:num>
                                <m:den>
                                  <m:sSub>
                                    <m:sSubPr>
                                      <m:ctrlPr>
                                        <a:rPr lang="en-IN" sz="2400" i="1">
                                          <a:effectLst/>
                                          <a:latin typeface="Cambria Math" panose="02040503050406030204" pitchFamily="18" charset="0"/>
                                          <a:ea typeface="Times New Roman" panose="02020603050405020304" pitchFamily="18" charset="0"/>
                                          <a:cs typeface="Calibri" panose="020F0502020204030204" pitchFamily="34" charset="0"/>
                                        </a:rPr>
                                      </m:ctrlPr>
                                    </m:sSubPr>
                                    <m:e>
                                      <m:r>
                                        <m:rPr>
                                          <m:sty m:val="p"/>
                                        </m:rPr>
                                        <a:rPr lang="en-US" sz="2400" i="0" smtClean="0">
                                          <a:effectLst/>
                                          <a:latin typeface="Cambria Math" panose="02040503050406030204" pitchFamily="18" charset="0"/>
                                          <a:ea typeface="Times New Roman" panose="02020603050405020304" pitchFamily="18" charset="0"/>
                                          <a:cs typeface="Calibri" panose="020F0502020204030204" pitchFamily="34" charset="0"/>
                                        </a:rPr>
                                        <m:t>B</m:t>
                                      </m:r>
                                    </m:e>
                                    <m:sub>
                                      <m:r>
                                        <a:rPr lang="en-US" sz="2400" i="0" smtClean="0">
                                          <a:effectLst/>
                                          <a:latin typeface="Cambria Math" panose="02040503050406030204" pitchFamily="18" charset="0"/>
                                          <a:ea typeface="Times New Roman" panose="02020603050405020304" pitchFamily="18" charset="0"/>
                                          <a:cs typeface="Calibri" panose="020F0502020204030204" pitchFamily="34" charset="0"/>
                                        </a:rPr>
                                        <m:t>21</m:t>
                                      </m:r>
                                    </m:sub>
                                  </m:sSub>
                                </m:den>
                              </m:f>
                              <m:f>
                                <m:fPr>
                                  <m:ctrlPr>
                                    <a:rPr lang="en-IN" sz="2400" i="1">
                                      <a:effectLst/>
                                      <a:latin typeface="Cambria Math" panose="02040503050406030204" pitchFamily="18" charset="0"/>
                                      <a:ea typeface="Calibri" panose="020F0502020204030204" pitchFamily="34" charset="0"/>
                                      <a:cs typeface="Calibri" panose="020F0502020204030204" pitchFamily="34" charset="0"/>
                                    </a:rPr>
                                  </m:ctrlPr>
                                </m:fPr>
                                <m:num>
                                  <m:sSub>
                                    <m:sSubPr>
                                      <m:ctrlPr>
                                        <a:rPr lang="en-IN" sz="2400" i="1">
                                          <a:effectLst/>
                                          <a:latin typeface="Cambria Math" panose="02040503050406030204" pitchFamily="18" charset="0"/>
                                          <a:ea typeface="Calibri" panose="020F0502020204030204" pitchFamily="34" charset="0"/>
                                          <a:cs typeface="Calibri" panose="020F0502020204030204" pitchFamily="34" charset="0"/>
                                        </a:rPr>
                                      </m:ctrlPr>
                                    </m:sSubPr>
                                    <m:e>
                                      <m:r>
                                        <a:rPr lang="en-US" sz="2400" i="0" smtClean="0">
                                          <a:effectLst/>
                                          <a:latin typeface="Cambria Math" panose="02040503050406030204" pitchFamily="18" charset="0"/>
                                          <a:ea typeface="Calibri" panose="020F0502020204030204" pitchFamily="34" charset="0"/>
                                          <a:cs typeface="Calibri" panose="020F0502020204030204" pitchFamily="34" charset="0"/>
                                        </a:rPr>
                                        <m:t> </m:t>
                                      </m:r>
                                      <m:r>
                                        <m:rPr>
                                          <m:sty m:val="p"/>
                                        </m:rPr>
                                        <a:rPr lang="en-US" sz="2400" i="0" smtClean="0">
                                          <a:effectLst/>
                                          <a:latin typeface="Cambria Math" panose="02040503050406030204" pitchFamily="18" charset="0"/>
                                          <a:ea typeface="Calibri" panose="020F0502020204030204" pitchFamily="34" charset="0"/>
                                          <a:cs typeface="Calibri" panose="020F0502020204030204" pitchFamily="34" charset="0"/>
                                        </a:rPr>
                                        <m:t>N</m:t>
                                      </m:r>
                                    </m:e>
                                    <m:sub>
                                      <m:r>
                                        <a:rPr lang="en-US" sz="2400" i="0" smtClean="0">
                                          <a:effectLst/>
                                          <a:latin typeface="Cambria Math" panose="02040503050406030204" pitchFamily="18" charset="0"/>
                                          <a:ea typeface="Calibri" panose="020F0502020204030204" pitchFamily="34" charset="0"/>
                                          <a:cs typeface="Calibri" panose="020F0502020204030204" pitchFamily="34" charset="0"/>
                                        </a:rPr>
                                        <m:t>1</m:t>
                                      </m:r>
                                    </m:sub>
                                  </m:sSub>
                                </m:num>
                                <m:den>
                                  <m:sSub>
                                    <m:sSubPr>
                                      <m:ctrlPr>
                                        <a:rPr lang="en-IN" sz="2400" i="1">
                                          <a:effectLst/>
                                          <a:latin typeface="Cambria Math" panose="02040503050406030204" pitchFamily="18" charset="0"/>
                                          <a:ea typeface="Calibri" panose="020F0502020204030204" pitchFamily="34" charset="0"/>
                                          <a:cs typeface="Calibri" panose="020F0502020204030204" pitchFamily="34" charset="0"/>
                                        </a:rPr>
                                      </m:ctrlPr>
                                    </m:sSubPr>
                                    <m:e>
                                      <m:r>
                                        <a:rPr lang="en-US" sz="2400" i="0" smtClean="0">
                                          <a:effectLst/>
                                          <a:latin typeface="Cambria Math" panose="02040503050406030204" pitchFamily="18" charset="0"/>
                                          <a:ea typeface="Calibri" panose="020F0502020204030204" pitchFamily="34" charset="0"/>
                                          <a:cs typeface="Calibri" panose="020F0502020204030204" pitchFamily="34" charset="0"/>
                                        </a:rPr>
                                        <m:t> </m:t>
                                      </m:r>
                                      <m:r>
                                        <m:rPr>
                                          <m:sty m:val="p"/>
                                        </m:rPr>
                                        <a:rPr lang="en-US" sz="2400" i="0" smtClean="0">
                                          <a:effectLst/>
                                          <a:latin typeface="Cambria Math" panose="02040503050406030204" pitchFamily="18" charset="0"/>
                                          <a:ea typeface="Calibri" panose="020F0502020204030204" pitchFamily="34" charset="0"/>
                                          <a:cs typeface="Calibri" panose="020F0502020204030204" pitchFamily="34" charset="0"/>
                                        </a:rPr>
                                        <m:t>N</m:t>
                                      </m:r>
                                    </m:e>
                                    <m:sub>
                                      <m:r>
                                        <a:rPr lang="en-US" sz="2400" i="0" smtClean="0">
                                          <a:effectLst/>
                                          <a:latin typeface="Cambria Math" panose="02040503050406030204" pitchFamily="18" charset="0"/>
                                          <a:ea typeface="Calibri" panose="020F0502020204030204" pitchFamily="34" charset="0"/>
                                          <a:cs typeface="Calibri" panose="020F0502020204030204" pitchFamily="34" charset="0"/>
                                        </a:rPr>
                                        <m:t>2</m:t>
                                      </m:r>
                                    </m:sub>
                                  </m:sSub>
                                </m:den>
                              </m:f>
                              <m:r>
                                <a:rPr lang="en-US" sz="2400" i="0" smtClean="0">
                                  <a:effectLst/>
                                  <a:latin typeface="Cambria Math" panose="02040503050406030204" pitchFamily="18" charset="0"/>
                                  <a:ea typeface="Calibri" panose="020F0502020204030204" pitchFamily="34" charset="0"/>
                                  <a:cs typeface="Calibri" panose="020F0502020204030204" pitchFamily="34" charset="0"/>
                                </a:rPr>
                                <m:t>− </m:t>
                              </m:r>
                              <m:r>
                                <a:rPr lang="en-US" sz="2400" i="0" smtClean="0">
                                  <a:effectLst/>
                                  <a:latin typeface="Cambria Math" panose="02040503050406030204" pitchFamily="18" charset="0"/>
                                  <a:ea typeface="Times New Roman" panose="02020603050405020304" pitchFamily="18" charset="0"/>
                                  <a:cs typeface="Calibri" panose="020F0502020204030204" pitchFamily="34" charset="0"/>
                                </a:rPr>
                                <m:t>1</m:t>
                              </m:r>
                            </m:e>
                          </m:d>
                        </m:den>
                      </m:f>
                    </m:oMath>
                  </m:oMathPara>
                </a14:m>
                <a:endParaRPr lang="en-IN" sz="2400" dirty="0">
                  <a:effectLst/>
                  <a:latin typeface="Calibri" panose="020F0502020204030204" pitchFamily="34" charset="0"/>
                  <a:ea typeface="Calibri" panose="020F0502020204030204" pitchFamily="34" charset="0"/>
                  <a:cs typeface="Tunga" panose="020B0502040204020203" pitchFamily="34" charset="0"/>
                </a:endParaRPr>
              </a:p>
            </p:txBody>
          </p:sp>
        </mc:Choice>
        <mc:Fallback xmlns="">
          <p:sp>
            <p:nvSpPr>
              <p:cNvPr id="11" name="TextBox 10">
                <a:extLst>
                  <a:ext uri="{FF2B5EF4-FFF2-40B4-BE49-F238E27FC236}">
                    <a16:creationId xmlns:a16="http://schemas.microsoft.com/office/drawing/2014/main" id="{B144B226-1710-E40D-66B9-96C65143796C}"/>
                  </a:ext>
                </a:extLst>
              </p:cNvPr>
              <p:cNvSpPr txBox="1">
                <a:spLocks noRot="1" noChangeAspect="1" noMove="1" noResize="1" noEditPoints="1" noAdjustHandles="1" noChangeArrowheads="1" noChangeShapeType="1" noTextEdit="1"/>
              </p:cNvSpPr>
              <p:nvPr/>
            </p:nvSpPr>
            <p:spPr>
              <a:xfrm>
                <a:off x="544945" y="848149"/>
                <a:ext cx="10917382" cy="5578065"/>
              </a:xfrm>
              <a:prstGeom prst="rect">
                <a:avLst/>
              </a:prstGeom>
              <a:blipFill>
                <a:blip r:embed="rId2"/>
                <a:stretch>
                  <a:fillRect t="-328"/>
                </a:stretch>
              </a:blipFill>
            </p:spPr>
            <p:txBody>
              <a:bodyPr/>
              <a:lstStyle/>
              <a:p>
                <a:r>
                  <a:rPr lang="en-IN">
                    <a:noFill/>
                  </a:rPr>
                  <a:t> </a:t>
                </a:r>
              </a:p>
            </p:txBody>
          </p:sp>
        </mc:Fallback>
      </mc:AlternateContent>
    </p:spTree>
    <p:extLst>
      <p:ext uri="{BB962C8B-B14F-4D97-AF65-F5344CB8AC3E}">
        <p14:creationId xmlns:p14="http://schemas.microsoft.com/office/powerpoint/2010/main" val="346018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8FC3E-1EC6-F9CB-1E78-96CF2789BF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65DF40-4783-7410-C305-9208CA74B835}"/>
              </a:ext>
            </a:extLst>
          </p:cNvPr>
          <p:cNvSpPr>
            <a:spLocks noGrp="1"/>
          </p:cNvSpPr>
          <p:nvPr>
            <p:ph type="title"/>
          </p:nvPr>
        </p:nvSpPr>
        <p:spPr>
          <a:xfrm>
            <a:off x="838201" y="-92075"/>
            <a:ext cx="8264703" cy="1135903"/>
          </a:xfrm>
        </p:spPr>
        <p:txBody>
          <a:bodyPr>
            <a:noAutofit/>
          </a:bodyPr>
          <a:lstStyle/>
          <a:p>
            <a:r>
              <a:rPr lang="en-IN" sz="3200" b="1" i="0" u="none" strike="noStrike" baseline="0" dirty="0">
                <a:solidFill>
                  <a:srgbClr val="0000FF"/>
                </a:solidFill>
                <a:latin typeface="Calibri" panose="020F0502020204030204" pitchFamily="34" charset="0"/>
              </a:rPr>
              <a:t>Objectives </a:t>
            </a:r>
            <a:endParaRPr lang="en-IN" sz="3200" b="1" dirty="0">
              <a:latin typeface="+mn-lt"/>
            </a:endParaRPr>
          </a:p>
        </p:txBody>
      </p:sp>
      <p:sp>
        <p:nvSpPr>
          <p:cNvPr id="4" name="Content Placeholder 2">
            <a:extLst>
              <a:ext uri="{FF2B5EF4-FFF2-40B4-BE49-F238E27FC236}">
                <a16:creationId xmlns:a16="http://schemas.microsoft.com/office/drawing/2014/main" id="{B9A41F29-738F-B676-524B-AFB53BF5B12F}"/>
              </a:ext>
            </a:extLst>
          </p:cNvPr>
          <p:cNvSpPr txBox="1">
            <a:spLocks/>
          </p:cNvSpPr>
          <p:nvPr/>
        </p:nvSpPr>
        <p:spPr>
          <a:xfrm>
            <a:off x="838201" y="1329027"/>
            <a:ext cx="10508672" cy="4608512"/>
          </a:xfrm>
          <a:prstGeom prst="rect">
            <a:avLst/>
          </a:prstGeom>
        </p:spPr>
        <p:txBody>
          <a:bodyPr anchor="ct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lnSpc>
                <a:spcPct val="200000"/>
              </a:lnSpc>
            </a:pPr>
            <a:r>
              <a:rPr lang="en-US" sz="2400" b="0" i="0" u="none" strike="noStrike" baseline="0" dirty="0">
                <a:solidFill>
                  <a:srgbClr val="000000"/>
                </a:solidFill>
              </a:rPr>
              <a:t>At the end of this lecture, students should be able to: </a:t>
            </a:r>
          </a:p>
          <a:p>
            <a:pPr marL="342900" indent="-342900" algn="l">
              <a:lnSpc>
                <a:spcPct val="200000"/>
              </a:lnSpc>
              <a:buFont typeface="Arial" panose="020B0604020202020204" pitchFamily="34" charset="0"/>
              <a:buChar char="•"/>
            </a:pPr>
            <a:r>
              <a:rPr lang="en-US" sz="2400" b="0" i="0" u="none" strike="noStrike" baseline="0" dirty="0">
                <a:solidFill>
                  <a:srgbClr val="000000"/>
                </a:solidFill>
              </a:rPr>
              <a:t>Recollect the basic ideas about light and atom </a:t>
            </a:r>
          </a:p>
          <a:p>
            <a:pPr marL="342900" indent="-342900" algn="l">
              <a:lnSpc>
                <a:spcPct val="200000"/>
              </a:lnSpc>
              <a:buFont typeface="Arial" panose="020B0604020202020204" pitchFamily="34" charset="0"/>
              <a:buChar char="•"/>
            </a:pPr>
            <a:r>
              <a:rPr lang="en-US" sz="2400" b="0" i="0" u="none" strike="noStrike" baseline="0" dirty="0">
                <a:solidFill>
                  <a:srgbClr val="000000"/>
                </a:solidFill>
              </a:rPr>
              <a:t>Explain the phenomena absorption, emission and stimulated emission </a:t>
            </a:r>
          </a:p>
          <a:p>
            <a:pPr marL="342900" indent="-342900" algn="l">
              <a:lnSpc>
                <a:spcPct val="200000"/>
              </a:lnSpc>
              <a:buFont typeface="Arial" panose="020B0604020202020204" pitchFamily="34" charset="0"/>
              <a:buChar char="•"/>
            </a:pPr>
            <a:r>
              <a:rPr lang="en-US" sz="2400" b="0" i="0" u="none" strike="noStrike" baseline="0" dirty="0">
                <a:solidFill>
                  <a:srgbClr val="000000"/>
                </a:solidFill>
              </a:rPr>
              <a:t>Discuss the properties of Laser </a:t>
            </a:r>
          </a:p>
        </p:txBody>
      </p:sp>
    </p:spTree>
    <p:extLst>
      <p:ext uri="{BB962C8B-B14F-4D97-AF65-F5344CB8AC3E}">
        <p14:creationId xmlns:p14="http://schemas.microsoft.com/office/powerpoint/2010/main" val="35957639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4E84-95FD-F2C1-4BDC-AB052E469D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F56B01-EF51-204C-E283-90844F7CD9DA}"/>
              </a:ext>
            </a:extLst>
          </p:cNvPr>
          <p:cNvSpPr>
            <a:spLocks noGrp="1"/>
          </p:cNvSpPr>
          <p:nvPr>
            <p:ph type="title"/>
          </p:nvPr>
        </p:nvSpPr>
        <p:spPr>
          <a:xfrm>
            <a:off x="838201" y="-92075"/>
            <a:ext cx="9192490" cy="1135903"/>
          </a:xfrm>
        </p:spPr>
        <p:txBody>
          <a:bodyPr>
            <a:noAutofit/>
          </a:bodyPr>
          <a:lstStyle/>
          <a:p>
            <a:r>
              <a:rPr lang="en-US" sz="2200" b="1" i="0" u="none" strike="noStrike" baseline="0" dirty="0">
                <a:solidFill>
                  <a:srgbClr val="0000FF"/>
                </a:solidFill>
                <a:latin typeface="Calibri" panose="020F0502020204030204" pitchFamily="34" charset="0"/>
              </a:rPr>
              <a:t>Relation between Einstein’s coefficients and energy density of radiation </a:t>
            </a:r>
          </a:p>
        </p:txBody>
      </p:sp>
      <p:sp>
        <p:nvSpPr>
          <p:cNvPr id="4" name="Content Placeholder 2">
            <a:extLst>
              <a:ext uri="{FF2B5EF4-FFF2-40B4-BE49-F238E27FC236}">
                <a16:creationId xmlns:a16="http://schemas.microsoft.com/office/drawing/2014/main" id="{AB2FDEC2-4737-0793-303B-466A972E29A2}"/>
              </a:ext>
            </a:extLst>
          </p:cNvPr>
          <p:cNvSpPr txBox="1">
            <a:spLocks/>
          </p:cNvSpPr>
          <p:nvPr/>
        </p:nvSpPr>
        <p:spPr>
          <a:xfrm>
            <a:off x="838201" y="1043828"/>
            <a:ext cx="10508672" cy="5259471"/>
          </a:xfrm>
          <a:prstGeom prst="rect">
            <a:avLst/>
          </a:prstGeom>
        </p:spPr>
        <p:txBody>
          <a:bodyPr anchor="ct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lnSpc>
                <a:spcPct val="115000"/>
              </a:lnSpc>
              <a:spcBef>
                <a:spcPts val="300"/>
              </a:spcBef>
              <a:spcAft>
                <a:spcPts val="800"/>
              </a:spcAft>
            </a:pPr>
            <a:endParaRPr lang="en-IN" sz="2400" dirty="0">
              <a:solidFill>
                <a:schemeClr val="tx1"/>
              </a:solidFill>
              <a:effectLst/>
              <a:ea typeface="Calibri" panose="020F0502020204030204" pitchFamily="34" charset="0"/>
              <a:cs typeface="Tunga" panose="020B0502040204020203"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EC5FAA6-8168-2C49-3328-7CF84AD3E654}"/>
                  </a:ext>
                </a:extLst>
              </p:cNvPr>
              <p:cNvSpPr txBox="1"/>
              <p:nvPr/>
            </p:nvSpPr>
            <p:spPr>
              <a:xfrm>
                <a:off x="120072" y="848149"/>
                <a:ext cx="11951855" cy="922945"/>
              </a:xfrm>
              <a:prstGeom prst="rect">
                <a:avLst/>
              </a:prstGeom>
              <a:noFill/>
            </p:spPr>
            <p:txBody>
              <a:bodyPr wrap="square">
                <a:spAutoFit/>
              </a:bodyPr>
              <a:lstStyle/>
              <a:p>
                <a:pPr indent="274320" algn="r">
                  <a:lnSpc>
                    <a:spcPct val="115000"/>
                  </a:lnSpc>
                  <a:spcBef>
                    <a:spcPts val="300"/>
                  </a:spcBef>
                  <a:spcAft>
                    <a:spcPts val="800"/>
                  </a:spcAft>
                </a:pPr>
                <a14:m>
                  <m:oMath xmlns:m="http://schemas.openxmlformats.org/officeDocument/2006/math">
                    <m:sSub>
                      <m:sSubPr>
                        <m:ctrlPr>
                          <a:rPr lang="en-IN" sz="2400" i="1" smtClean="0">
                            <a:effectLst/>
                            <a:latin typeface="Cambria Math" panose="02040503050406030204" pitchFamily="18" charset="0"/>
                            <a:ea typeface="Calibri" panose="020F0502020204030204" pitchFamily="34" charset="0"/>
                            <a:cs typeface="Calibri" panose="020F0502020204030204" pitchFamily="34" charset="0"/>
                          </a:rPr>
                        </m:ctrlPr>
                      </m:sSubPr>
                      <m:e>
                        <m:r>
                          <a:rPr lang="en-US" sz="2400" i="1">
                            <a:effectLst/>
                            <a:latin typeface="Cambria Math" panose="02040503050406030204" pitchFamily="18" charset="0"/>
                            <a:ea typeface="Calibri" panose="020F0502020204030204" pitchFamily="34" charset="0"/>
                            <a:cs typeface="Calibri" panose="020F0502020204030204" pitchFamily="34" charset="0"/>
                          </a:rPr>
                          <m:t>𝑈</m:t>
                        </m:r>
                      </m:e>
                      <m:sub>
                        <m:r>
                          <a:rPr lang="en-US" sz="2400" i="1">
                            <a:effectLst/>
                            <a:latin typeface="Cambria Math" panose="02040503050406030204" pitchFamily="18" charset="0"/>
                            <a:ea typeface="Calibri" panose="020F0502020204030204" pitchFamily="34" charset="0"/>
                            <a:cs typeface="Calibri" panose="020F0502020204030204" pitchFamily="34" charset="0"/>
                          </a:rPr>
                          <m:t>𝜈</m:t>
                        </m:r>
                      </m:sub>
                    </m:sSub>
                    <m:r>
                      <a:rPr lang="en-US" sz="2400" i="1">
                        <a:effectLst/>
                        <a:latin typeface="Cambria Math" panose="02040503050406030204" pitchFamily="18" charset="0"/>
                        <a:ea typeface="Calibri" panose="020F0502020204030204" pitchFamily="34" charset="0"/>
                        <a:cs typeface="Calibri" panose="020F0502020204030204" pitchFamily="34" charset="0"/>
                      </a:rPr>
                      <m:t>=</m:t>
                    </m:r>
                    <m:f>
                      <m:fPr>
                        <m:ctrlPr>
                          <a:rPr lang="en-IN" sz="2400" i="1">
                            <a:effectLst/>
                            <a:latin typeface="Cambria Math" panose="02040503050406030204" pitchFamily="18" charset="0"/>
                            <a:ea typeface="Times New Roman" panose="02020603050405020304" pitchFamily="18" charset="0"/>
                            <a:cs typeface="Calibri" panose="020F0502020204030204" pitchFamily="34" charset="0"/>
                          </a:rPr>
                        </m:ctrlPr>
                      </m:fPr>
                      <m:num>
                        <m:sSub>
                          <m:sSubPr>
                            <m:ctrlPr>
                              <a:rPr lang="en-IN" sz="2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2400" i="1">
                                <a:effectLst/>
                                <a:latin typeface="Cambria Math" panose="02040503050406030204" pitchFamily="18" charset="0"/>
                                <a:ea typeface="Times New Roman" panose="02020603050405020304" pitchFamily="18" charset="0"/>
                                <a:cs typeface="Calibri" panose="020F0502020204030204" pitchFamily="34" charset="0"/>
                              </a:rPr>
                              <m:t>𝐴</m:t>
                            </m:r>
                          </m:e>
                          <m:sub>
                            <m:r>
                              <a:rPr lang="en-US" sz="2400" i="1">
                                <a:effectLst/>
                                <a:latin typeface="Cambria Math" panose="02040503050406030204" pitchFamily="18" charset="0"/>
                                <a:ea typeface="Times New Roman" panose="02020603050405020304" pitchFamily="18" charset="0"/>
                                <a:cs typeface="Calibri" panose="020F0502020204030204" pitchFamily="34" charset="0"/>
                              </a:rPr>
                              <m:t>21</m:t>
                            </m:r>
                          </m:sub>
                        </m:sSub>
                      </m:num>
                      <m:den>
                        <m:sSub>
                          <m:sSubPr>
                            <m:ctrlPr>
                              <a:rPr lang="en-IN" sz="2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2400" i="1">
                                <a:effectLst/>
                                <a:latin typeface="Cambria Math" panose="02040503050406030204" pitchFamily="18" charset="0"/>
                                <a:ea typeface="Times New Roman" panose="02020603050405020304" pitchFamily="18" charset="0"/>
                                <a:cs typeface="Calibri" panose="020F0502020204030204" pitchFamily="34" charset="0"/>
                              </a:rPr>
                              <m:t>𝐵</m:t>
                            </m:r>
                          </m:e>
                          <m:sub>
                            <m:r>
                              <a:rPr lang="en-US" sz="2400" i="1">
                                <a:effectLst/>
                                <a:latin typeface="Cambria Math" panose="02040503050406030204" pitchFamily="18" charset="0"/>
                                <a:ea typeface="Times New Roman" panose="02020603050405020304" pitchFamily="18" charset="0"/>
                                <a:cs typeface="Calibri" panose="020F0502020204030204" pitchFamily="34" charset="0"/>
                              </a:rPr>
                              <m:t>21</m:t>
                            </m:r>
                          </m:sub>
                        </m:sSub>
                      </m:den>
                    </m:f>
                    <m:d>
                      <m:dPr>
                        <m:begChr m:val="["/>
                        <m:endChr m:val="]"/>
                        <m:ctrlPr>
                          <a:rPr lang="en-IN" sz="2400" i="1">
                            <a:effectLst/>
                            <a:latin typeface="Cambria Math" panose="02040503050406030204" pitchFamily="18" charset="0"/>
                            <a:ea typeface="Calibri" panose="020F0502020204030204" pitchFamily="34" charset="0"/>
                            <a:cs typeface="Calibri" panose="020F0502020204030204" pitchFamily="34" charset="0"/>
                          </a:rPr>
                        </m:ctrlPr>
                      </m:dPr>
                      <m:e>
                        <m:f>
                          <m:fPr>
                            <m:ctrlPr>
                              <a:rPr lang="en-IN" sz="2400" i="1">
                                <a:effectLst/>
                                <a:latin typeface="Cambria Math" panose="02040503050406030204" pitchFamily="18" charset="0"/>
                                <a:ea typeface="Calibri" panose="020F0502020204030204" pitchFamily="34" charset="0"/>
                                <a:cs typeface="Calibri" panose="020F0502020204030204" pitchFamily="34" charset="0"/>
                              </a:rPr>
                            </m:ctrlPr>
                          </m:fPr>
                          <m:num>
                            <m:r>
                              <a:rPr lang="en-US" sz="2400" i="1">
                                <a:effectLst/>
                                <a:latin typeface="Cambria Math" panose="02040503050406030204" pitchFamily="18" charset="0"/>
                                <a:ea typeface="Calibri" panose="020F0502020204030204" pitchFamily="34" charset="0"/>
                                <a:cs typeface="Calibri" panose="020F0502020204030204" pitchFamily="34" charset="0"/>
                              </a:rPr>
                              <m:t>1</m:t>
                            </m:r>
                          </m:num>
                          <m:den>
                            <m:d>
                              <m:dPr>
                                <m:ctrlPr>
                                  <a:rPr lang="en-IN" sz="2400" i="1">
                                    <a:effectLst/>
                                    <a:latin typeface="Cambria Math" panose="02040503050406030204" pitchFamily="18" charset="0"/>
                                    <a:ea typeface="Times New Roman" panose="02020603050405020304" pitchFamily="18" charset="0"/>
                                    <a:cs typeface="Calibri" panose="020F0502020204030204" pitchFamily="34" charset="0"/>
                                  </a:rPr>
                                </m:ctrlPr>
                              </m:dPr>
                              <m:e>
                                <m:f>
                                  <m:fPr>
                                    <m:ctrlPr>
                                      <a:rPr lang="en-IN" sz="2400" i="1">
                                        <a:effectLst/>
                                        <a:latin typeface="Cambria Math" panose="02040503050406030204" pitchFamily="18" charset="0"/>
                                        <a:ea typeface="Times New Roman" panose="02020603050405020304" pitchFamily="18" charset="0"/>
                                        <a:cs typeface="Calibri" panose="020F0502020204030204" pitchFamily="34" charset="0"/>
                                      </a:rPr>
                                    </m:ctrlPr>
                                  </m:fPr>
                                  <m:num>
                                    <m:sSub>
                                      <m:sSubPr>
                                        <m:ctrlPr>
                                          <a:rPr lang="en-IN" sz="2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2400" i="1">
                                            <a:effectLst/>
                                            <a:latin typeface="Cambria Math" panose="02040503050406030204" pitchFamily="18" charset="0"/>
                                            <a:ea typeface="Times New Roman" panose="02020603050405020304" pitchFamily="18" charset="0"/>
                                            <a:cs typeface="Calibri" panose="020F0502020204030204" pitchFamily="34" charset="0"/>
                                          </a:rPr>
                                          <m:t>𝐵</m:t>
                                        </m:r>
                                      </m:e>
                                      <m:sub>
                                        <m:r>
                                          <a:rPr lang="en-US" sz="2400" i="1">
                                            <a:effectLst/>
                                            <a:latin typeface="Cambria Math" panose="02040503050406030204" pitchFamily="18" charset="0"/>
                                            <a:ea typeface="Times New Roman" panose="02020603050405020304" pitchFamily="18" charset="0"/>
                                            <a:cs typeface="Calibri" panose="020F0502020204030204" pitchFamily="34" charset="0"/>
                                          </a:rPr>
                                          <m:t>12</m:t>
                                        </m:r>
                                      </m:sub>
                                    </m:sSub>
                                  </m:num>
                                  <m:den>
                                    <m:sSub>
                                      <m:sSubPr>
                                        <m:ctrlPr>
                                          <a:rPr lang="en-IN" sz="2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2400" i="1">
                                            <a:effectLst/>
                                            <a:latin typeface="Cambria Math" panose="02040503050406030204" pitchFamily="18" charset="0"/>
                                            <a:ea typeface="Times New Roman" panose="02020603050405020304" pitchFamily="18" charset="0"/>
                                            <a:cs typeface="Calibri" panose="020F0502020204030204" pitchFamily="34" charset="0"/>
                                          </a:rPr>
                                          <m:t>𝐵</m:t>
                                        </m:r>
                                      </m:e>
                                      <m:sub>
                                        <m:r>
                                          <a:rPr lang="en-US" sz="2400" i="1">
                                            <a:effectLst/>
                                            <a:latin typeface="Cambria Math" panose="02040503050406030204" pitchFamily="18" charset="0"/>
                                            <a:ea typeface="Times New Roman" panose="02020603050405020304" pitchFamily="18" charset="0"/>
                                            <a:cs typeface="Calibri" panose="020F0502020204030204" pitchFamily="34" charset="0"/>
                                          </a:rPr>
                                          <m:t>21</m:t>
                                        </m:r>
                                      </m:sub>
                                    </m:sSub>
                                  </m:den>
                                </m:f>
                                <m:f>
                                  <m:fPr>
                                    <m:ctrlPr>
                                      <a:rPr lang="en-IN" sz="2400" i="1">
                                        <a:effectLst/>
                                        <a:latin typeface="Cambria Math" panose="02040503050406030204" pitchFamily="18" charset="0"/>
                                        <a:ea typeface="Calibri" panose="020F0502020204030204" pitchFamily="34" charset="0"/>
                                        <a:cs typeface="Calibri" panose="020F0502020204030204" pitchFamily="34" charset="0"/>
                                      </a:rPr>
                                    </m:ctrlPr>
                                  </m:fPr>
                                  <m:num>
                                    <m:sSub>
                                      <m:sSubPr>
                                        <m:ctrlPr>
                                          <a:rPr lang="en-IN" sz="2400" i="1">
                                            <a:effectLst/>
                                            <a:latin typeface="Cambria Math" panose="02040503050406030204" pitchFamily="18" charset="0"/>
                                            <a:ea typeface="Calibri" panose="020F0502020204030204" pitchFamily="34" charset="0"/>
                                            <a:cs typeface="Calibri" panose="020F0502020204030204" pitchFamily="34" charset="0"/>
                                          </a:rPr>
                                        </m:ctrlPr>
                                      </m:sSubPr>
                                      <m:e>
                                        <m:r>
                                          <a:rPr lang="en-US" sz="2400" i="1">
                                            <a:effectLst/>
                                            <a:latin typeface="Cambria Math" panose="02040503050406030204" pitchFamily="18" charset="0"/>
                                            <a:ea typeface="Calibri" panose="020F0502020204030204" pitchFamily="34" charset="0"/>
                                            <a:cs typeface="Calibri" panose="020F0502020204030204" pitchFamily="34" charset="0"/>
                                          </a:rPr>
                                          <m:t> </m:t>
                                        </m:r>
                                        <m:r>
                                          <a:rPr lang="en-US" sz="2400" i="1">
                                            <a:effectLst/>
                                            <a:latin typeface="Cambria Math" panose="02040503050406030204" pitchFamily="18" charset="0"/>
                                            <a:ea typeface="Calibri" panose="020F0502020204030204" pitchFamily="34" charset="0"/>
                                            <a:cs typeface="Calibri" panose="020F0502020204030204" pitchFamily="34" charset="0"/>
                                          </a:rPr>
                                          <m:t>𝑁</m:t>
                                        </m:r>
                                      </m:e>
                                      <m:sub>
                                        <m:r>
                                          <a:rPr lang="en-US" sz="2400" i="1">
                                            <a:effectLst/>
                                            <a:latin typeface="Cambria Math" panose="02040503050406030204" pitchFamily="18" charset="0"/>
                                            <a:ea typeface="Calibri" panose="020F0502020204030204" pitchFamily="34" charset="0"/>
                                            <a:cs typeface="Calibri" panose="020F0502020204030204" pitchFamily="34" charset="0"/>
                                          </a:rPr>
                                          <m:t>1</m:t>
                                        </m:r>
                                      </m:sub>
                                    </m:sSub>
                                  </m:num>
                                  <m:den>
                                    <m:sSub>
                                      <m:sSubPr>
                                        <m:ctrlPr>
                                          <a:rPr lang="en-IN" sz="2400" i="1">
                                            <a:effectLst/>
                                            <a:latin typeface="Cambria Math" panose="02040503050406030204" pitchFamily="18" charset="0"/>
                                            <a:ea typeface="Calibri" panose="020F0502020204030204" pitchFamily="34" charset="0"/>
                                            <a:cs typeface="Calibri" panose="020F0502020204030204" pitchFamily="34" charset="0"/>
                                          </a:rPr>
                                        </m:ctrlPr>
                                      </m:sSubPr>
                                      <m:e>
                                        <m:r>
                                          <a:rPr lang="en-US" sz="2400" i="1">
                                            <a:effectLst/>
                                            <a:latin typeface="Cambria Math" panose="02040503050406030204" pitchFamily="18" charset="0"/>
                                            <a:ea typeface="Calibri" panose="020F0502020204030204" pitchFamily="34" charset="0"/>
                                            <a:cs typeface="Calibri" panose="020F0502020204030204" pitchFamily="34" charset="0"/>
                                          </a:rPr>
                                          <m:t> </m:t>
                                        </m:r>
                                        <m:r>
                                          <a:rPr lang="en-US" sz="2400" i="1">
                                            <a:effectLst/>
                                            <a:latin typeface="Cambria Math" panose="02040503050406030204" pitchFamily="18" charset="0"/>
                                            <a:ea typeface="Calibri" panose="020F0502020204030204" pitchFamily="34" charset="0"/>
                                            <a:cs typeface="Calibri" panose="020F0502020204030204" pitchFamily="34" charset="0"/>
                                          </a:rPr>
                                          <m:t>𝑁</m:t>
                                        </m:r>
                                      </m:e>
                                      <m:sub>
                                        <m:r>
                                          <a:rPr lang="en-US" sz="2400" i="1">
                                            <a:effectLst/>
                                            <a:latin typeface="Cambria Math" panose="02040503050406030204" pitchFamily="18" charset="0"/>
                                            <a:ea typeface="Calibri" panose="020F0502020204030204" pitchFamily="34" charset="0"/>
                                            <a:cs typeface="Calibri" panose="020F0502020204030204" pitchFamily="34" charset="0"/>
                                          </a:rPr>
                                          <m:t>2</m:t>
                                        </m:r>
                                      </m:sub>
                                    </m:sSub>
                                  </m:den>
                                </m:f>
                                <m:r>
                                  <a:rPr lang="en-US" sz="2400" i="1">
                                    <a:effectLst/>
                                    <a:latin typeface="Cambria Math" panose="02040503050406030204" pitchFamily="18" charset="0"/>
                                    <a:ea typeface="Calibri" panose="020F0502020204030204" pitchFamily="34" charset="0"/>
                                    <a:cs typeface="Calibri" panose="020F0502020204030204" pitchFamily="34" charset="0"/>
                                  </a:rPr>
                                  <m:t>− </m:t>
                                </m:r>
                                <m:r>
                                  <a:rPr lang="en-US" sz="2400" i="1">
                                    <a:effectLst/>
                                    <a:latin typeface="Cambria Math" panose="02040503050406030204" pitchFamily="18" charset="0"/>
                                    <a:ea typeface="Times New Roman" panose="02020603050405020304" pitchFamily="18" charset="0"/>
                                    <a:cs typeface="Calibri" panose="020F0502020204030204" pitchFamily="34" charset="0"/>
                                  </a:rPr>
                                  <m:t>1</m:t>
                                </m:r>
                              </m:e>
                            </m:d>
                          </m:den>
                        </m:f>
                      </m:e>
                    </m:d>
                  </m:oMath>
                </a14:m>
                <a:r>
                  <a:rPr lang="en-US" sz="2400" dirty="0">
                    <a:effectLst/>
                    <a:latin typeface="Calibri" panose="020F0502020204030204" pitchFamily="34" charset="0"/>
                    <a:ea typeface="Times New Roman" panose="02020603050405020304" pitchFamily="18" charset="0"/>
                    <a:cs typeface="Calibri" panose="020F0502020204030204" pitchFamily="34" charset="0"/>
                  </a:rPr>
                  <a:t> 		                                    (4)</a:t>
                </a:r>
                <a:endParaRPr lang="en-IN" sz="2400" dirty="0">
                  <a:effectLst/>
                  <a:latin typeface="Calibri" panose="020F0502020204030204" pitchFamily="34" charset="0"/>
                  <a:ea typeface="Calibri" panose="020F0502020204030204" pitchFamily="34" charset="0"/>
                  <a:cs typeface="Tunga" panose="020B0502040204020203" pitchFamily="34" charset="0"/>
                </a:endParaRPr>
              </a:p>
            </p:txBody>
          </p:sp>
        </mc:Choice>
        <mc:Fallback xmlns="">
          <p:sp>
            <p:nvSpPr>
              <p:cNvPr id="11" name="TextBox 10">
                <a:extLst>
                  <a:ext uri="{FF2B5EF4-FFF2-40B4-BE49-F238E27FC236}">
                    <a16:creationId xmlns:a16="http://schemas.microsoft.com/office/drawing/2014/main" id="{7EC5FAA6-8168-2C49-3328-7CF84AD3E654}"/>
                  </a:ext>
                </a:extLst>
              </p:cNvPr>
              <p:cNvSpPr txBox="1">
                <a:spLocks noRot="1" noChangeAspect="1" noMove="1" noResize="1" noEditPoints="1" noAdjustHandles="1" noChangeArrowheads="1" noChangeShapeType="1" noTextEdit="1"/>
              </p:cNvSpPr>
              <p:nvPr/>
            </p:nvSpPr>
            <p:spPr>
              <a:xfrm>
                <a:off x="120072" y="848149"/>
                <a:ext cx="11951855" cy="922945"/>
              </a:xfrm>
              <a:prstGeom prst="rect">
                <a:avLst/>
              </a:prstGeom>
              <a:blipFill>
                <a:blip r:embed="rId2"/>
                <a:stretch>
                  <a:fillRect r="-76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E5EF72-02A8-8A6C-1B4A-EFD4D61CB62E}"/>
                  </a:ext>
                </a:extLst>
              </p:cNvPr>
              <p:cNvSpPr txBox="1"/>
              <p:nvPr/>
            </p:nvSpPr>
            <p:spPr>
              <a:xfrm>
                <a:off x="258618" y="1771094"/>
                <a:ext cx="11813310" cy="4959050"/>
              </a:xfrm>
              <a:prstGeom prst="rect">
                <a:avLst/>
              </a:prstGeom>
              <a:noFill/>
            </p:spPr>
            <p:txBody>
              <a:bodyPr wrap="square">
                <a:spAutoFit/>
              </a:bodyPr>
              <a:lstStyle/>
              <a:p>
                <a:pPr indent="274320" algn="just">
                  <a:lnSpc>
                    <a:spcPct val="115000"/>
                  </a:lnSpc>
                  <a:spcBef>
                    <a:spcPts val="600"/>
                  </a:spcBef>
                  <a:spcAft>
                    <a:spcPts val="600"/>
                  </a:spcAft>
                </a:pPr>
                <a:r>
                  <a:rPr lang="en-US" sz="2400" dirty="0">
                    <a:effectLst/>
                    <a:latin typeface="Calibri" panose="020F0502020204030204" pitchFamily="34" charset="0"/>
                    <a:ea typeface="Times New Roman" panose="02020603050405020304" pitchFamily="18" charset="0"/>
                    <a:cs typeface="Calibri" panose="020F0502020204030204" pitchFamily="34" charset="0"/>
                  </a:rPr>
                  <a:t>From Boltzmann’s law, the Boltzmann’s factor is </a:t>
                </a:r>
                <a:endParaRPr lang="en-IN" sz="2400" dirty="0">
                  <a:effectLst/>
                  <a:latin typeface="Calibri" panose="020F0502020204030204" pitchFamily="34" charset="0"/>
                  <a:ea typeface="Calibri" panose="020F0502020204030204" pitchFamily="34" charset="0"/>
                  <a:cs typeface="Tunga" panose="020B0502040204020203" pitchFamily="34" charset="0"/>
                </a:endParaRPr>
              </a:p>
              <a:p>
                <a:pPr marL="2114550" algn="r">
                  <a:lnSpc>
                    <a:spcPct val="115000"/>
                  </a:lnSpc>
                  <a:spcBef>
                    <a:spcPts val="600"/>
                  </a:spcBef>
                  <a:spcAft>
                    <a:spcPts val="600"/>
                  </a:spcAft>
                </a:pPr>
                <a14:m>
                  <m:oMath xmlns:m="http://schemas.openxmlformats.org/officeDocument/2006/math">
                    <m:f>
                      <m:fPr>
                        <m:ctrlPr>
                          <a:rPr lang="en-IN" sz="2400" i="1">
                            <a:effectLst/>
                            <a:latin typeface="Cambria Math" panose="02040503050406030204" pitchFamily="18" charset="0"/>
                            <a:ea typeface="Calibri" panose="020F0502020204030204" pitchFamily="34" charset="0"/>
                            <a:cs typeface="Calibri" panose="020F0502020204030204" pitchFamily="34" charset="0"/>
                          </a:rPr>
                        </m:ctrlPr>
                      </m:fPr>
                      <m:num>
                        <m:sSub>
                          <m:sSubPr>
                            <m:ctrlPr>
                              <a:rPr lang="en-IN" sz="2400" i="1">
                                <a:effectLst/>
                                <a:latin typeface="Cambria Math" panose="02040503050406030204" pitchFamily="18" charset="0"/>
                                <a:ea typeface="Calibri" panose="020F0502020204030204" pitchFamily="34" charset="0"/>
                                <a:cs typeface="Calibri" panose="020F0502020204030204" pitchFamily="34" charset="0"/>
                              </a:rPr>
                            </m:ctrlPr>
                          </m:sSubPr>
                          <m:e>
                            <m:r>
                              <a:rPr lang="en-US" sz="2400" i="1">
                                <a:effectLst/>
                                <a:latin typeface="Cambria Math" panose="02040503050406030204" pitchFamily="18" charset="0"/>
                                <a:ea typeface="Calibri" panose="020F0502020204030204" pitchFamily="34" charset="0"/>
                                <a:cs typeface="Calibri" panose="020F0502020204030204" pitchFamily="34" charset="0"/>
                              </a:rPr>
                              <m:t> </m:t>
                            </m:r>
                            <m:r>
                              <a:rPr lang="en-US" sz="2400" i="1">
                                <a:effectLst/>
                                <a:latin typeface="Cambria Math" panose="02040503050406030204" pitchFamily="18" charset="0"/>
                                <a:ea typeface="Calibri" panose="020F0502020204030204" pitchFamily="34" charset="0"/>
                                <a:cs typeface="Calibri" panose="020F0502020204030204" pitchFamily="34" charset="0"/>
                              </a:rPr>
                              <m:t>𝑁</m:t>
                            </m:r>
                          </m:e>
                          <m:sub>
                            <m:r>
                              <a:rPr lang="en-US" sz="2400" i="1">
                                <a:effectLst/>
                                <a:latin typeface="Cambria Math" panose="02040503050406030204" pitchFamily="18" charset="0"/>
                                <a:ea typeface="Calibri" panose="020F0502020204030204" pitchFamily="34" charset="0"/>
                                <a:cs typeface="Calibri" panose="020F0502020204030204" pitchFamily="34" charset="0"/>
                              </a:rPr>
                              <m:t>1</m:t>
                            </m:r>
                          </m:sub>
                        </m:sSub>
                      </m:num>
                      <m:den>
                        <m:sSub>
                          <m:sSubPr>
                            <m:ctrlPr>
                              <a:rPr lang="en-IN" sz="2400" i="1">
                                <a:effectLst/>
                                <a:latin typeface="Cambria Math" panose="02040503050406030204" pitchFamily="18" charset="0"/>
                                <a:ea typeface="Calibri" panose="020F0502020204030204" pitchFamily="34" charset="0"/>
                                <a:cs typeface="Calibri" panose="020F0502020204030204" pitchFamily="34" charset="0"/>
                              </a:rPr>
                            </m:ctrlPr>
                          </m:sSubPr>
                          <m:e>
                            <m:r>
                              <a:rPr lang="en-US" sz="2400" i="1">
                                <a:effectLst/>
                                <a:latin typeface="Cambria Math" panose="02040503050406030204" pitchFamily="18" charset="0"/>
                                <a:ea typeface="Calibri" panose="020F0502020204030204" pitchFamily="34" charset="0"/>
                                <a:cs typeface="Calibri" panose="020F0502020204030204" pitchFamily="34" charset="0"/>
                              </a:rPr>
                              <m:t> </m:t>
                            </m:r>
                            <m:r>
                              <a:rPr lang="en-US" sz="2400" i="1">
                                <a:effectLst/>
                                <a:latin typeface="Cambria Math" panose="02040503050406030204" pitchFamily="18" charset="0"/>
                                <a:ea typeface="Calibri" panose="020F0502020204030204" pitchFamily="34" charset="0"/>
                                <a:cs typeface="Calibri" panose="020F0502020204030204" pitchFamily="34" charset="0"/>
                              </a:rPr>
                              <m:t>𝑁</m:t>
                            </m:r>
                          </m:e>
                          <m:sub>
                            <m:r>
                              <a:rPr lang="en-US" sz="2400" i="1">
                                <a:effectLst/>
                                <a:latin typeface="Cambria Math" panose="02040503050406030204" pitchFamily="18" charset="0"/>
                                <a:ea typeface="Calibri" panose="020F0502020204030204" pitchFamily="34" charset="0"/>
                                <a:cs typeface="Calibri" panose="020F0502020204030204" pitchFamily="34" charset="0"/>
                              </a:rPr>
                              <m:t>2</m:t>
                            </m:r>
                          </m:sub>
                        </m:sSub>
                      </m:den>
                    </m:f>
                    <m:r>
                      <a:rPr lang="en-US" sz="2400" i="1">
                        <a:effectLst/>
                        <a:latin typeface="Cambria Math" panose="02040503050406030204" pitchFamily="18" charset="0"/>
                        <a:ea typeface="Calibri" panose="020F0502020204030204" pitchFamily="34" charset="0"/>
                        <a:cs typeface="Calibri" panose="020F0502020204030204" pitchFamily="34" charset="0"/>
                      </a:rPr>
                      <m:t>=</m:t>
                    </m:r>
                    <m:sSup>
                      <m:sSupPr>
                        <m:ctrlPr>
                          <a:rPr lang="en-IN" sz="2400" b="0" i="1" smtClean="0">
                            <a:effectLst/>
                            <a:latin typeface="Cambria Math" panose="02040503050406030204" pitchFamily="18" charset="0"/>
                            <a:ea typeface="Calibri" panose="020F0502020204030204" pitchFamily="34" charset="0"/>
                            <a:cs typeface="Calibri" panose="020F0502020204030204" pitchFamily="34" charset="0"/>
                          </a:rPr>
                        </m:ctrlPr>
                      </m:sSupPr>
                      <m:e>
                        <m:r>
                          <a:rPr lang="en-IN" sz="2400" b="0" i="1" smtClean="0">
                            <a:effectLst/>
                            <a:latin typeface="Cambria Math" panose="02040503050406030204" pitchFamily="18" charset="0"/>
                            <a:ea typeface="Calibri" panose="020F0502020204030204" pitchFamily="34" charset="0"/>
                            <a:cs typeface="Calibri" panose="020F0502020204030204" pitchFamily="34" charset="0"/>
                          </a:rPr>
                          <m:t>𝑒</m:t>
                        </m:r>
                      </m:e>
                      <m:sup>
                        <m:f>
                          <m:fPr>
                            <m:ctrlPr>
                              <a:rPr lang="en-IN" sz="2400" b="0" i="1" smtClean="0">
                                <a:effectLst/>
                                <a:latin typeface="Cambria Math" panose="02040503050406030204" pitchFamily="18" charset="0"/>
                                <a:ea typeface="Calibri" panose="020F0502020204030204" pitchFamily="34" charset="0"/>
                                <a:cs typeface="Calibri" panose="020F0502020204030204" pitchFamily="34" charset="0"/>
                              </a:rPr>
                            </m:ctrlPr>
                          </m:fPr>
                          <m:num>
                            <m:r>
                              <a:rPr lang="en-IN" sz="2400" b="0" i="1" smtClean="0">
                                <a:effectLst/>
                                <a:latin typeface="Cambria Math" panose="02040503050406030204" pitchFamily="18" charset="0"/>
                                <a:ea typeface="Calibri" panose="020F0502020204030204" pitchFamily="34" charset="0"/>
                                <a:cs typeface="Calibri" panose="020F0502020204030204" pitchFamily="34" charset="0"/>
                              </a:rPr>
                              <m:t>h𝑐</m:t>
                            </m:r>
                          </m:num>
                          <m:den>
                            <m:r>
                              <a:rPr lang="en-IN" sz="2400" b="0" i="1" smtClean="0">
                                <a:effectLst/>
                                <a:latin typeface="Cambria Math" panose="02040503050406030204" pitchFamily="18" charset="0"/>
                                <a:ea typeface="Cambria Math" panose="02040503050406030204" pitchFamily="18" charset="0"/>
                                <a:cs typeface="Calibri" panose="020F0502020204030204" pitchFamily="34" charset="0"/>
                              </a:rPr>
                              <m:t>𝜆</m:t>
                            </m:r>
                            <m:r>
                              <a:rPr lang="en-IN" sz="2400" b="0" i="1" smtClean="0">
                                <a:effectLst/>
                                <a:latin typeface="Cambria Math" panose="02040503050406030204" pitchFamily="18" charset="0"/>
                                <a:ea typeface="Cambria Math" panose="02040503050406030204" pitchFamily="18" charset="0"/>
                                <a:cs typeface="Calibri" panose="020F0502020204030204" pitchFamily="34" charset="0"/>
                              </a:rPr>
                              <m:t>𝐾𝑇</m:t>
                            </m:r>
                          </m:den>
                        </m:f>
                      </m:sup>
                    </m:sSup>
                  </m:oMath>
                </a14:m>
                <a:r>
                  <a:rPr lang="en-US" sz="2400" baseline="-25000" dirty="0">
                    <a:effectLst/>
                    <a:latin typeface="Calibri" panose="020F0502020204030204" pitchFamily="34" charset="0"/>
                    <a:ea typeface="Times New Roman" panose="02020603050405020304" pitchFamily="18" charset="0"/>
                    <a:cs typeface="Calibri" panose="020F0502020204030204" pitchFamily="34" charset="0"/>
                  </a:rPr>
                  <a:t>	</a:t>
                </a:r>
                <a:r>
                  <a:rPr lang="en-US" sz="2400" dirty="0">
                    <a:effectLst/>
                    <a:latin typeface="Calibri" panose="020F0502020204030204" pitchFamily="34" charset="0"/>
                    <a:ea typeface="Times New Roman" panose="02020603050405020304" pitchFamily="18" charset="0"/>
                    <a:cs typeface="Calibri" panose="020F0502020204030204" pitchFamily="34" charset="0"/>
                  </a:rPr>
                  <a:t>                                                                         (5)</a:t>
                </a:r>
                <a:endParaRPr lang="en-IN" sz="2400" dirty="0">
                  <a:effectLst/>
                  <a:latin typeface="Calibri" panose="020F0502020204030204" pitchFamily="34" charset="0"/>
                  <a:ea typeface="Calibri" panose="020F0502020204030204" pitchFamily="34" charset="0"/>
                  <a:cs typeface="Tunga" panose="020B0502040204020203" pitchFamily="34" charset="0"/>
                </a:endParaRPr>
              </a:p>
              <a:p>
                <a:pPr indent="274320" algn="just">
                  <a:lnSpc>
                    <a:spcPct val="115000"/>
                  </a:lnSpc>
                  <a:spcAft>
                    <a:spcPts val="800"/>
                  </a:spcAft>
                </a:pPr>
                <a:r>
                  <a:rPr lang="en-US" sz="2400" dirty="0">
                    <a:effectLst/>
                    <a:latin typeface="Calibri" panose="020F0502020204030204" pitchFamily="34" charset="0"/>
                    <a:ea typeface="Times New Roman" panose="02020603050405020304" pitchFamily="18" charset="0"/>
                    <a:cs typeface="Calibri" panose="020F0502020204030204" pitchFamily="34" charset="0"/>
                  </a:rPr>
                  <a:t>Substituting equation (5) in (4),</a:t>
                </a:r>
                <a:endParaRPr lang="en-IN" sz="2400" dirty="0">
                  <a:effectLst/>
                  <a:latin typeface="Calibri" panose="020F0502020204030204" pitchFamily="34" charset="0"/>
                  <a:ea typeface="Calibri" panose="020F0502020204030204" pitchFamily="34" charset="0"/>
                  <a:cs typeface="Tunga" panose="020B0502040204020203" pitchFamily="34" charset="0"/>
                </a:endParaRPr>
              </a:p>
              <a:p>
                <a:pPr marL="2171700" algn="r">
                  <a:lnSpc>
                    <a:spcPct val="115000"/>
                  </a:lnSpc>
                  <a:spcAft>
                    <a:spcPts val="800"/>
                  </a:spcAft>
                </a:pPr>
                <a14:m>
                  <m:oMath xmlns:m="http://schemas.openxmlformats.org/officeDocument/2006/math">
                    <m:sSub>
                      <m:sSubPr>
                        <m:ctrlPr>
                          <a:rPr lang="en-IN" sz="2400" i="1">
                            <a:effectLst/>
                            <a:latin typeface="Cambria Math" panose="02040503050406030204" pitchFamily="18" charset="0"/>
                            <a:ea typeface="Calibri" panose="020F0502020204030204" pitchFamily="34" charset="0"/>
                            <a:cs typeface="Calibri" panose="020F0502020204030204" pitchFamily="34" charset="0"/>
                          </a:rPr>
                        </m:ctrlPr>
                      </m:sSubPr>
                      <m:e>
                        <m:r>
                          <a:rPr lang="en-US" sz="2400" i="1">
                            <a:effectLst/>
                            <a:latin typeface="Cambria Math" panose="02040503050406030204" pitchFamily="18" charset="0"/>
                            <a:ea typeface="Calibri" panose="020F0502020204030204" pitchFamily="34" charset="0"/>
                            <a:cs typeface="Calibri" panose="020F0502020204030204" pitchFamily="34" charset="0"/>
                          </a:rPr>
                          <m:t>𝑈</m:t>
                        </m:r>
                      </m:e>
                      <m:sub>
                        <m:r>
                          <a:rPr lang="en-US" sz="2400" i="1">
                            <a:effectLst/>
                            <a:latin typeface="Cambria Math" panose="02040503050406030204" pitchFamily="18" charset="0"/>
                            <a:ea typeface="Calibri" panose="020F0502020204030204" pitchFamily="34" charset="0"/>
                            <a:cs typeface="Calibri" panose="020F0502020204030204" pitchFamily="34" charset="0"/>
                          </a:rPr>
                          <m:t>𝜈</m:t>
                        </m:r>
                      </m:sub>
                    </m:sSub>
                    <m:r>
                      <a:rPr lang="en-US" sz="2400" i="1">
                        <a:effectLst/>
                        <a:latin typeface="Cambria Math" panose="02040503050406030204" pitchFamily="18" charset="0"/>
                        <a:ea typeface="Calibri" panose="020F0502020204030204" pitchFamily="34" charset="0"/>
                        <a:cs typeface="Calibri" panose="020F0502020204030204" pitchFamily="34" charset="0"/>
                      </a:rPr>
                      <m:t>=</m:t>
                    </m:r>
                    <m:f>
                      <m:fPr>
                        <m:ctrlPr>
                          <a:rPr lang="en-IN" sz="2400" i="1">
                            <a:effectLst/>
                            <a:latin typeface="Cambria Math" panose="02040503050406030204" pitchFamily="18" charset="0"/>
                            <a:ea typeface="Times New Roman" panose="02020603050405020304" pitchFamily="18" charset="0"/>
                            <a:cs typeface="Calibri" panose="020F0502020204030204" pitchFamily="34" charset="0"/>
                          </a:rPr>
                        </m:ctrlPr>
                      </m:fPr>
                      <m:num>
                        <m:sSub>
                          <m:sSubPr>
                            <m:ctrlPr>
                              <a:rPr lang="en-IN" sz="2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2400" i="1">
                                <a:effectLst/>
                                <a:latin typeface="Cambria Math" panose="02040503050406030204" pitchFamily="18" charset="0"/>
                                <a:ea typeface="Times New Roman" panose="02020603050405020304" pitchFamily="18" charset="0"/>
                                <a:cs typeface="Calibri" panose="020F0502020204030204" pitchFamily="34" charset="0"/>
                              </a:rPr>
                              <m:t>𝐴</m:t>
                            </m:r>
                          </m:e>
                          <m:sub>
                            <m:r>
                              <a:rPr lang="en-US" sz="2400" i="1">
                                <a:effectLst/>
                                <a:latin typeface="Cambria Math" panose="02040503050406030204" pitchFamily="18" charset="0"/>
                                <a:ea typeface="Times New Roman" panose="02020603050405020304" pitchFamily="18" charset="0"/>
                                <a:cs typeface="Calibri" panose="020F0502020204030204" pitchFamily="34" charset="0"/>
                              </a:rPr>
                              <m:t>21</m:t>
                            </m:r>
                          </m:sub>
                        </m:sSub>
                      </m:num>
                      <m:den>
                        <m:sSub>
                          <m:sSubPr>
                            <m:ctrlPr>
                              <a:rPr lang="en-IN" sz="2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2400" i="1">
                                <a:effectLst/>
                                <a:latin typeface="Cambria Math" panose="02040503050406030204" pitchFamily="18" charset="0"/>
                                <a:ea typeface="Times New Roman" panose="02020603050405020304" pitchFamily="18" charset="0"/>
                                <a:cs typeface="Calibri" panose="020F0502020204030204" pitchFamily="34" charset="0"/>
                              </a:rPr>
                              <m:t>𝐵</m:t>
                            </m:r>
                          </m:e>
                          <m:sub>
                            <m:r>
                              <a:rPr lang="en-US" sz="2400" i="1">
                                <a:effectLst/>
                                <a:latin typeface="Cambria Math" panose="02040503050406030204" pitchFamily="18" charset="0"/>
                                <a:ea typeface="Times New Roman" panose="02020603050405020304" pitchFamily="18" charset="0"/>
                                <a:cs typeface="Calibri" panose="020F0502020204030204" pitchFamily="34" charset="0"/>
                              </a:rPr>
                              <m:t>21</m:t>
                            </m:r>
                          </m:sub>
                        </m:sSub>
                      </m:den>
                    </m:f>
                    <m:d>
                      <m:dPr>
                        <m:begChr m:val="["/>
                        <m:endChr m:val="]"/>
                        <m:ctrlPr>
                          <a:rPr lang="en-IN" sz="2400" i="1">
                            <a:effectLst/>
                            <a:latin typeface="Cambria Math" panose="02040503050406030204" pitchFamily="18" charset="0"/>
                            <a:ea typeface="Calibri" panose="020F0502020204030204" pitchFamily="34" charset="0"/>
                            <a:cs typeface="Calibri" panose="020F0502020204030204" pitchFamily="34" charset="0"/>
                          </a:rPr>
                        </m:ctrlPr>
                      </m:dPr>
                      <m:e>
                        <m:f>
                          <m:fPr>
                            <m:ctrlPr>
                              <a:rPr lang="en-IN" sz="2400" i="1">
                                <a:effectLst/>
                                <a:latin typeface="Cambria Math" panose="02040503050406030204" pitchFamily="18" charset="0"/>
                                <a:ea typeface="Calibri" panose="020F0502020204030204" pitchFamily="34" charset="0"/>
                                <a:cs typeface="Calibri" panose="020F0502020204030204" pitchFamily="34" charset="0"/>
                              </a:rPr>
                            </m:ctrlPr>
                          </m:fPr>
                          <m:num>
                            <m:r>
                              <a:rPr lang="en-US" sz="2400" i="1">
                                <a:effectLst/>
                                <a:latin typeface="Cambria Math" panose="02040503050406030204" pitchFamily="18" charset="0"/>
                                <a:ea typeface="Calibri" panose="020F0502020204030204" pitchFamily="34" charset="0"/>
                                <a:cs typeface="Calibri" panose="020F0502020204030204" pitchFamily="34" charset="0"/>
                              </a:rPr>
                              <m:t>1</m:t>
                            </m:r>
                          </m:num>
                          <m:den>
                            <m:d>
                              <m:dPr>
                                <m:ctrlPr>
                                  <a:rPr lang="en-IN" sz="2400" i="1">
                                    <a:effectLst/>
                                    <a:latin typeface="Cambria Math" panose="02040503050406030204" pitchFamily="18" charset="0"/>
                                    <a:ea typeface="Times New Roman" panose="02020603050405020304" pitchFamily="18" charset="0"/>
                                    <a:cs typeface="Calibri" panose="020F0502020204030204" pitchFamily="34" charset="0"/>
                                  </a:rPr>
                                </m:ctrlPr>
                              </m:dPr>
                              <m:e>
                                <m:f>
                                  <m:fPr>
                                    <m:ctrlPr>
                                      <a:rPr lang="en-IN" sz="2400" i="1">
                                        <a:effectLst/>
                                        <a:latin typeface="Cambria Math" panose="02040503050406030204" pitchFamily="18" charset="0"/>
                                        <a:ea typeface="Times New Roman" panose="02020603050405020304" pitchFamily="18" charset="0"/>
                                        <a:cs typeface="Calibri" panose="020F0502020204030204" pitchFamily="34" charset="0"/>
                                      </a:rPr>
                                    </m:ctrlPr>
                                  </m:fPr>
                                  <m:num>
                                    <m:sSub>
                                      <m:sSubPr>
                                        <m:ctrlPr>
                                          <a:rPr lang="en-IN" sz="2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2400" i="1">
                                            <a:effectLst/>
                                            <a:latin typeface="Cambria Math" panose="02040503050406030204" pitchFamily="18" charset="0"/>
                                            <a:ea typeface="Times New Roman" panose="02020603050405020304" pitchFamily="18" charset="0"/>
                                            <a:cs typeface="Calibri" panose="020F0502020204030204" pitchFamily="34" charset="0"/>
                                          </a:rPr>
                                          <m:t>𝐵</m:t>
                                        </m:r>
                                      </m:e>
                                      <m:sub>
                                        <m:r>
                                          <a:rPr lang="en-US" sz="2400" i="1">
                                            <a:effectLst/>
                                            <a:latin typeface="Cambria Math" panose="02040503050406030204" pitchFamily="18" charset="0"/>
                                            <a:ea typeface="Times New Roman" panose="02020603050405020304" pitchFamily="18" charset="0"/>
                                            <a:cs typeface="Calibri" panose="020F0502020204030204" pitchFamily="34" charset="0"/>
                                          </a:rPr>
                                          <m:t>12</m:t>
                                        </m:r>
                                      </m:sub>
                                    </m:sSub>
                                  </m:num>
                                  <m:den>
                                    <m:sSub>
                                      <m:sSubPr>
                                        <m:ctrlPr>
                                          <a:rPr lang="en-IN" sz="2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2400" i="1">
                                            <a:effectLst/>
                                            <a:latin typeface="Cambria Math" panose="02040503050406030204" pitchFamily="18" charset="0"/>
                                            <a:ea typeface="Times New Roman" panose="02020603050405020304" pitchFamily="18" charset="0"/>
                                            <a:cs typeface="Calibri" panose="020F0502020204030204" pitchFamily="34" charset="0"/>
                                          </a:rPr>
                                          <m:t>𝐵</m:t>
                                        </m:r>
                                      </m:e>
                                      <m:sub>
                                        <m:r>
                                          <a:rPr lang="en-US" sz="2400" i="1">
                                            <a:effectLst/>
                                            <a:latin typeface="Cambria Math" panose="02040503050406030204" pitchFamily="18" charset="0"/>
                                            <a:ea typeface="Times New Roman" panose="02020603050405020304" pitchFamily="18" charset="0"/>
                                            <a:cs typeface="Calibri" panose="020F0502020204030204" pitchFamily="34" charset="0"/>
                                          </a:rPr>
                                          <m:t>21</m:t>
                                        </m:r>
                                      </m:sub>
                                    </m:sSub>
                                  </m:den>
                                </m:f>
                                <m:sSup>
                                  <m:sSupPr>
                                    <m:ctrlPr>
                                      <a:rPr lang="en-IN" sz="2400" i="1">
                                        <a:latin typeface="Cambria Math" panose="02040503050406030204" pitchFamily="18" charset="0"/>
                                        <a:ea typeface="Calibri" panose="020F0502020204030204" pitchFamily="34" charset="0"/>
                                        <a:cs typeface="Calibri" panose="020F0502020204030204" pitchFamily="34" charset="0"/>
                                      </a:rPr>
                                    </m:ctrlPr>
                                  </m:sSupPr>
                                  <m:e>
                                    <m:r>
                                      <a:rPr lang="en-IN" sz="2400" i="1">
                                        <a:latin typeface="Cambria Math" panose="02040503050406030204" pitchFamily="18" charset="0"/>
                                        <a:ea typeface="Calibri" panose="020F0502020204030204" pitchFamily="34" charset="0"/>
                                        <a:cs typeface="Calibri" panose="020F0502020204030204" pitchFamily="34" charset="0"/>
                                      </a:rPr>
                                      <m:t>𝑒</m:t>
                                    </m:r>
                                  </m:e>
                                  <m:sup>
                                    <m:f>
                                      <m:fPr>
                                        <m:ctrlPr>
                                          <a:rPr lang="en-IN" sz="2400" i="1">
                                            <a:latin typeface="Cambria Math" panose="02040503050406030204" pitchFamily="18" charset="0"/>
                                            <a:ea typeface="Calibri" panose="020F0502020204030204" pitchFamily="34" charset="0"/>
                                            <a:cs typeface="Calibri" panose="020F0502020204030204" pitchFamily="34" charset="0"/>
                                          </a:rPr>
                                        </m:ctrlPr>
                                      </m:fPr>
                                      <m:num>
                                        <m:r>
                                          <a:rPr lang="en-IN" sz="2400" i="1">
                                            <a:latin typeface="Cambria Math" panose="02040503050406030204" pitchFamily="18" charset="0"/>
                                            <a:ea typeface="Calibri" panose="020F0502020204030204" pitchFamily="34" charset="0"/>
                                            <a:cs typeface="Calibri" panose="020F0502020204030204" pitchFamily="34" charset="0"/>
                                          </a:rPr>
                                          <m:t>h𝑐</m:t>
                                        </m:r>
                                      </m:num>
                                      <m:den>
                                        <m:r>
                                          <a:rPr lang="en-IN" sz="2400" i="1">
                                            <a:latin typeface="Cambria Math" panose="02040503050406030204" pitchFamily="18" charset="0"/>
                                            <a:ea typeface="Cambria Math" panose="02040503050406030204" pitchFamily="18" charset="0"/>
                                            <a:cs typeface="Calibri" panose="020F0502020204030204" pitchFamily="34" charset="0"/>
                                          </a:rPr>
                                          <m:t>𝜆</m:t>
                                        </m:r>
                                        <m:r>
                                          <a:rPr lang="en-IN" sz="2400" i="1">
                                            <a:latin typeface="Cambria Math" panose="02040503050406030204" pitchFamily="18" charset="0"/>
                                            <a:ea typeface="Cambria Math" panose="02040503050406030204" pitchFamily="18" charset="0"/>
                                            <a:cs typeface="Calibri" panose="020F0502020204030204" pitchFamily="34" charset="0"/>
                                          </a:rPr>
                                          <m:t>𝐾𝑇</m:t>
                                        </m:r>
                                      </m:den>
                                    </m:f>
                                  </m:sup>
                                </m:sSup>
                                <m:r>
                                  <a:rPr lang="en-US" sz="2400" i="1">
                                    <a:effectLst/>
                                    <a:latin typeface="Cambria Math" panose="02040503050406030204" pitchFamily="18" charset="0"/>
                                    <a:ea typeface="Calibri" panose="020F0502020204030204" pitchFamily="34" charset="0"/>
                                    <a:cs typeface="Calibri" panose="020F0502020204030204" pitchFamily="34" charset="0"/>
                                  </a:rPr>
                                  <m:t>− </m:t>
                                </m:r>
                                <m:r>
                                  <a:rPr lang="en-US" sz="2400" i="1">
                                    <a:effectLst/>
                                    <a:latin typeface="Cambria Math" panose="02040503050406030204" pitchFamily="18" charset="0"/>
                                    <a:ea typeface="Times New Roman" panose="02020603050405020304" pitchFamily="18" charset="0"/>
                                    <a:cs typeface="Calibri" panose="020F0502020204030204" pitchFamily="34" charset="0"/>
                                  </a:rPr>
                                  <m:t>1</m:t>
                                </m:r>
                              </m:e>
                            </m:d>
                          </m:den>
                        </m:f>
                      </m:e>
                    </m:d>
                  </m:oMath>
                </a14:m>
                <a:r>
                  <a:rPr lang="en-US" sz="2400" dirty="0">
                    <a:effectLst/>
                    <a:latin typeface="Calibri" panose="020F0502020204030204" pitchFamily="34" charset="0"/>
                    <a:ea typeface="Times New Roman" panose="02020603050405020304" pitchFamily="18" charset="0"/>
                    <a:cs typeface="Calibri" panose="020F0502020204030204" pitchFamily="34" charset="0"/>
                  </a:rPr>
                  <a:t>		                                                   (6)</a:t>
                </a:r>
                <a:endParaRPr lang="en-IN" sz="2400" dirty="0">
                  <a:latin typeface="Calibri" panose="020F0502020204030204" pitchFamily="34" charset="0"/>
                  <a:ea typeface="Calibri" panose="020F0502020204030204" pitchFamily="34" charset="0"/>
                  <a:cs typeface="Tunga" panose="020B0502040204020203" pitchFamily="34" charset="0"/>
                </a:endParaRPr>
              </a:p>
              <a:p>
                <a:pPr>
                  <a:lnSpc>
                    <a:spcPct val="115000"/>
                  </a:lnSpc>
                  <a:spcAft>
                    <a:spcPts val="800"/>
                  </a:spcAft>
                </a:pPr>
                <a:r>
                  <a:rPr lang="en-US" sz="2400" dirty="0">
                    <a:effectLst/>
                    <a:latin typeface="Calibri" panose="020F0502020204030204" pitchFamily="34" charset="0"/>
                    <a:ea typeface="Calibri" panose="020F0502020204030204" pitchFamily="34" charset="0"/>
                    <a:cs typeface="Calibri" panose="020F0502020204030204" pitchFamily="34" charset="0"/>
                  </a:rPr>
                  <a:t>From Planck’s law of radiation, the energy density of the black body radiation of frequency </a:t>
                </a:r>
                <a14:m>
                  <m:oMath xmlns:m="http://schemas.openxmlformats.org/officeDocument/2006/math">
                    <m:r>
                      <a:rPr lang="en-US" sz="2400" i="1" smtClean="0">
                        <a:effectLst/>
                        <a:latin typeface="Cambria Math" panose="02040503050406030204" pitchFamily="18" charset="0"/>
                        <a:ea typeface="Calibri" panose="020F0502020204030204" pitchFamily="34" charset="0"/>
                        <a:cs typeface="Calibri" panose="020F0502020204030204" pitchFamily="34" charset="0"/>
                      </a:rPr>
                      <m:t>𝜈</m:t>
                    </m:r>
                  </m:oMath>
                </a14:m>
                <a:r>
                  <a:rPr lang="en-US" sz="2400" dirty="0">
                    <a:effectLst/>
                    <a:latin typeface="Calibri" panose="020F0502020204030204" pitchFamily="34" charset="0"/>
                    <a:ea typeface="Calibri" panose="020F0502020204030204" pitchFamily="34" charset="0"/>
                    <a:cs typeface="Calibri" panose="020F0502020204030204" pitchFamily="34" charset="0"/>
                  </a:rPr>
                  <a:t> at temperature T is given as</a:t>
                </a:r>
                <a:endParaRPr lang="en-IN" sz="2400" dirty="0">
                  <a:effectLst/>
                  <a:latin typeface="Calibri" panose="020F0502020204030204" pitchFamily="34" charset="0"/>
                  <a:ea typeface="Calibri" panose="020F0502020204030204" pitchFamily="34" charset="0"/>
                  <a:cs typeface="Tunga" panose="020B0502040204020203" pitchFamily="34" charset="0"/>
                </a:endParaRPr>
              </a:p>
              <a:p>
                <a:pPr marL="2171700">
                  <a:lnSpc>
                    <a:spcPct val="115000"/>
                  </a:lnSpc>
                  <a:spcAft>
                    <a:spcPts val="800"/>
                  </a:spcAft>
                </a:pPr>
                <a14:m>
                  <m:oMath xmlns:m="http://schemas.openxmlformats.org/officeDocument/2006/math">
                    <m:sSub>
                      <m:sSubPr>
                        <m:ctrlPr>
                          <a:rPr lang="en-IN" sz="2400" i="1">
                            <a:effectLst/>
                            <a:latin typeface="Cambria Math" panose="02040503050406030204" pitchFamily="18" charset="0"/>
                            <a:ea typeface="Calibri" panose="020F0502020204030204" pitchFamily="34" charset="0"/>
                            <a:cs typeface="Calibri" panose="020F0502020204030204" pitchFamily="34" charset="0"/>
                          </a:rPr>
                        </m:ctrlPr>
                      </m:sSubPr>
                      <m:e>
                        <m:r>
                          <a:rPr lang="en-US" sz="2400" i="1">
                            <a:effectLst/>
                            <a:latin typeface="Cambria Math" panose="02040503050406030204" pitchFamily="18" charset="0"/>
                            <a:ea typeface="Calibri" panose="020F0502020204030204" pitchFamily="34" charset="0"/>
                            <a:cs typeface="Calibri" panose="020F0502020204030204" pitchFamily="34" charset="0"/>
                          </a:rPr>
                          <m:t>𝑈</m:t>
                        </m:r>
                      </m:e>
                      <m:sub>
                        <m:r>
                          <a:rPr lang="en-US" sz="2400" i="1">
                            <a:effectLst/>
                            <a:latin typeface="Cambria Math" panose="02040503050406030204" pitchFamily="18" charset="0"/>
                            <a:ea typeface="Calibri" panose="020F0502020204030204" pitchFamily="34" charset="0"/>
                            <a:cs typeface="Calibri" panose="020F0502020204030204" pitchFamily="34" charset="0"/>
                          </a:rPr>
                          <m:t>𝜈</m:t>
                        </m:r>
                      </m:sub>
                    </m:sSub>
                    <m:r>
                      <a:rPr lang="en-US" sz="2400" i="1">
                        <a:effectLst/>
                        <a:latin typeface="Cambria Math" panose="02040503050406030204" pitchFamily="18" charset="0"/>
                        <a:ea typeface="Calibri" panose="020F0502020204030204" pitchFamily="34" charset="0"/>
                        <a:cs typeface="Calibri" panose="020F0502020204030204" pitchFamily="34" charset="0"/>
                      </a:rPr>
                      <m:t>=</m:t>
                    </m:r>
                    <m:f>
                      <m:fPr>
                        <m:ctrlPr>
                          <a:rPr lang="en-IN" sz="2400" i="1">
                            <a:effectLst/>
                            <a:latin typeface="Cambria Math" panose="02040503050406030204" pitchFamily="18" charset="0"/>
                            <a:ea typeface="Calibri" panose="020F0502020204030204" pitchFamily="34" charset="0"/>
                            <a:cs typeface="Calibri" panose="020F0502020204030204" pitchFamily="34" charset="0"/>
                          </a:rPr>
                        </m:ctrlPr>
                      </m:fPr>
                      <m:num>
                        <m:r>
                          <a:rPr lang="en-US" sz="2400" i="1">
                            <a:effectLst/>
                            <a:latin typeface="Cambria Math" panose="02040503050406030204" pitchFamily="18" charset="0"/>
                            <a:ea typeface="Calibri" panose="020F0502020204030204" pitchFamily="34" charset="0"/>
                            <a:cs typeface="Calibri" panose="020F0502020204030204" pitchFamily="34" charset="0"/>
                          </a:rPr>
                          <m:t>8</m:t>
                        </m:r>
                        <m:r>
                          <a:rPr lang="en-US" sz="2400" i="1">
                            <a:effectLst/>
                            <a:latin typeface="Cambria Math" panose="02040503050406030204" pitchFamily="18" charset="0"/>
                            <a:ea typeface="Calibri" panose="020F0502020204030204" pitchFamily="34" charset="0"/>
                            <a:cs typeface="Calibri" panose="020F0502020204030204" pitchFamily="34" charset="0"/>
                          </a:rPr>
                          <m:t>𝜋</m:t>
                        </m:r>
                        <m:r>
                          <a:rPr lang="en-US" sz="2400" i="1">
                            <a:effectLst/>
                            <a:latin typeface="Cambria Math" panose="02040503050406030204" pitchFamily="18" charset="0"/>
                            <a:ea typeface="Calibri" panose="020F0502020204030204" pitchFamily="34" charset="0"/>
                            <a:cs typeface="Calibri" panose="020F0502020204030204" pitchFamily="34" charset="0"/>
                          </a:rPr>
                          <m:t>h</m:t>
                        </m:r>
                        <m:sSup>
                          <m:sSupPr>
                            <m:ctrlPr>
                              <a:rPr lang="en-IN" sz="2400" i="1">
                                <a:effectLst/>
                                <a:latin typeface="Cambria Math" panose="02040503050406030204" pitchFamily="18" charset="0"/>
                                <a:ea typeface="Calibri" panose="020F0502020204030204" pitchFamily="34" charset="0"/>
                                <a:cs typeface="Calibri" panose="020F0502020204030204" pitchFamily="34" charset="0"/>
                              </a:rPr>
                            </m:ctrlPr>
                          </m:sSupPr>
                          <m:e>
                            <m:r>
                              <a:rPr lang="en-US" sz="2400" i="1">
                                <a:effectLst/>
                                <a:latin typeface="Cambria Math" panose="02040503050406030204" pitchFamily="18" charset="0"/>
                                <a:ea typeface="Calibri" panose="020F0502020204030204" pitchFamily="34" charset="0"/>
                                <a:cs typeface="Calibri" panose="020F0502020204030204" pitchFamily="34" charset="0"/>
                              </a:rPr>
                              <m:t>𝜈</m:t>
                            </m:r>
                          </m:e>
                          <m:sup>
                            <m:r>
                              <a:rPr lang="en-US" sz="2400" i="1">
                                <a:effectLst/>
                                <a:latin typeface="Cambria Math" panose="02040503050406030204" pitchFamily="18" charset="0"/>
                                <a:ea typeface="Calibri" panose="020F0502020204030204" pitchFamily="34" charset="0"/>
                                <a:cs typeface="Calibri" panose="020F0502020204030204" pitchFamily="34" charset="0"/>
                              </a:rPr>
                              <m:t>3</m:t>
                            </m:r>
                          </m:sup>
                        </m:sSup>
                      </m:num>
                      <m:den>
                        <m:sSup>
                          <m:sSupPr>
                            <m:ctrlPr>
                              <a:rPr lang="en-IN" sz="2400" i="1">
                                <a:effectLst/>
                                <a:latin typeface="Cambria Math" panose="02040503050406030204" pitchFamily="18" charset="0"/>
                                <a:ea typeface="Calibri" panose="020F0502020204030204" pitchFamily="34" charset="0"/>
                                <a:cs typeface="Calibri" panose="020F0502020204030204" pitchFamily="34" charset="0"/>
                              </a:rPr>
                            </m:ctrlPr>
                          </m:sSupPr>
                          <m:e>
                            <m:r>
                              <a:rPr lang="en-US" sz="2400" i="1">
                                <a:effectLst/>
                                <a:latin typeface="Cambria Math" panose="02040503050406030204" pitchFamily="18" charset="0"/>
                                <a:ea typeface="Calibri" panose="020F0502020204030204" pitchFamily="34" charset="0"/>
                                <a:cs typeface="Calibri" panose="020F0502020204030204" pitchFamily="34" charset="0"/>
                              </a:rPr>
                              <m:t>𝑐</m:t>
                            </m:r>
                          </m:e>
                          <m:sup>
                            <m:r>
                              <a:rPr lang="en-US" sz="2400" i="1">
                                <a:effectLst/>
                                <a:latin typeface="Cambria Math" panose="02040503050406030204" pitchFamily="18" charset="0"/>
                                <a:ea typeface="Calibri" panose="020F0502020204030204" pitchFamily="34" charset="0"/>
                                <a:cs typeface="Calibri" panose="020F0502020204030204" pitchFamily="34" charset="0"/>
                              </a:rPr>
                              <m:t>3</m:t>
                            </m:r>
                          </m:sup>
                        </m:sSup>
                      </m:den>
                    </m:f>
                    <m:d>
                      <m:dPr>
                        <m:begChr m:val="["/>
                        <m:endChr m:val="]"/>
                        <m:ctrlPr>
                          <a:rPr lang="en-IN" sz="2400" i="1">
                            <a:effectLst/>
                            <a:latin typeface="Cambria Math" panose="02040503050406030204" pitchFamily="18" charset="0"/>
                            <a:ea typeface="Calibri" panose="020F0502020204030204" pitchFamily="34" charset="0"/>
                            <a:cs typeface="Calibri" panose="020F0502020204030204" pitchFamily="34" charset="0"/>
                          </a:rPr>
                        </m:ctrlPr>
                      </m:dPr>
                      <m:e>
                        <m:f>
                          <m:fPr>
                            <m:ctrlPr>
                              <a:rPr lang="en-IN" sz="2400" i="1">
                                <a:effectLst/>
                                <a:latin typeface="Cambria Math" panose="02040503050406030204" pitchFamily="18" charset="0"/>
                                <a:ea typeface="Calibri" panose="020F0502020204030204" pitchFamily="34" charset="0"/>
                                <a:cs typeface="Calibri" panose="020F0502020204030204" pitchFamily="34" charset="0"/>
                              </a:rPr>
                            </m:ctrlPr>
                          </m:fPr>
                          <m:num>
                            <m:r>
                              <a:rPr lang="en-US" sz="2400" i="1">
                                <a:effectLst/>
                                <a:latin typeface="Cambria Math" panose="02040503050406030204" pitchFamily="18" charset="0"/>
                                <a:ea typeface="Calibri" panose="020F0502020204030204" pitchFamily="34" charset="0"/>
                                <a:cs typeface="Calibri" panose="020F0502020204030204" pitchFamily="34" charset="0"/>
                              </a:rPr>
                              <m:t>1</m:t>
                            </m:r>
                          </m:num>
                          <m:den>
                            <m:sSup>
                              <m:sSupPr>
                                <m:ctrlPr>
                                  <a:rPr lang="en-IN" sz="2400" i="1">
                                    <a:latin typeface="Cambria Math" panose="02040503050406030204" pitchFamily="18" charset="0"/>
                                    <a:ea typeface="Calibri" panose="020F0502020204030204" pitchFamily="34" charset="0"/>
                                    <a:cs typeface="Calibri" panose="020F0502020204030204" pitchFamily="34" charset="0"/>
                                  </a:rPr>
                                </m:ctrlPr>
                              </m:sSupPr>
                              <m:e>
                                <m:r>
                                  <a:rPr lang="en-IN" sz="2400" i="1">
                                    <a:latin typeface="Cambria Math" panose="02040503050406030204" pitchFamily="18" charset="0"/>
                                    <a:ea typeface="Calibri" panose="020F0502020204030204" pitchFamily="34" charset="0"/>
                                    <a:cs typeface="Calibri" panose="020F0502020204030204" pitchFamily="34" charset="0"/>
                                  </a:rPr>
                                  <m:t>𝑒</m:t>
                                </m:r>
                              </m:e>
                              <m:sup>
                                <m:f>
                                  <m:fPr>
                                    <m:ctrlPr>
                                      <a:rPr lang="en-IN" sz="2400" i="1">
                                        <a:latin typeface="Cambria Math" panose="02040503050406030204" pitchFamily="18" charset="0"/>
                                        <a:ea typeface="Calibri" panose="020F0502020204030204" pitchFamily="34" charset="0"/>
                                        <a:cs typeface="Calibri" panose="020F0502020204030204" pitchFamily="34" charset="0"/>
                                      </a:rPr>
                                    </m:ctrlPr>
                                  </m:fPr>
                                  <m:num>
                                    <m:r>
                                      <a:rPr lang="en-IN" sz="2400" i="1">
                                        <a:latin typeface="Cambria Math" panose="02040503050406030204" pitchFamily="18" charset="0"/>
                                        <a:ea typeface="Calibri" panose="020F0502020204030204" pitchFamily="34" charset="0"/>
                                        <a:cs typeface="Calibri" panose="020F0502020204030204" pitchFamily="34" charset="0"/>
                                      </a:rPr>
                                      <m:t>h𝑐</m:t>
                                    </m:r>
                                  </m:num>
                                  <m:den>
                                    <m:r>
                                      <a:rPr lang="en-IN" sz="2400" i="1">
                                        <a:latin typeface="Cambria Math" panose="02040503050406030204" pitchFamily="18" charset="0"/>
                                        <a:ea typeface="Cambria Math" panose="02040503050406030204" pitchFamily="18" charset="0"/>
                                        <a:cs typeface="Calibri" panose="020F0502020204030204" pitchFamily="34" charset="0"/>
                                      </a:rPr>
                                      <m:t>𝜆</m:t>
                                    </m:r>
                                    <m:r>
                                      <a:rPr lang="en-IN" sz="2400" i="1">
                                        <a:latin typeface="Cambria Math" panose="02040503050406030204" pitchFamily="18" charset="0"/>
                                        <a:ea typeface="Cambria Math" panose="02040503050406030204" pitchFamily="18" charset="0"/>
                                        <a:cs typeface="Calibri" panose="020F0502020204030204" pitchFamily="34" charset="0"/>
                                      </a:rPr>
                                      <m:t>𝐾𝑇</m:t>
                                    </m:r>
                                  </m:den>
                                </m:f>
                              </m:sup>
                            </m:sSup>
                            <m:r>
                              <a:rPr lang="en-US" sz="2400" i="1">
                                <a:effectLst/>
                                <a:latin typeface="Cambria Math" panose="02040503050406030204" pitchFamily="18" charset="0"/>
                                <a:ea typeface="Calibri" panose="020F0502020204030204" pitchFamily="34" charset="0"/>
                                <a:cs typeface="Calibri" panose="020F0502020204030204" pitchFamily="34" charset="0"/>
                              </a:rPr>
                              <m:t>− </m:t>
                            </m:r>
                            <m:r>
                              <a:rPr lang="en-US" sz="2400" i="1">
                                <a:effectLst/>
                                <a:latin typeface="Cambria Math" panose="02040503050406030204" pitchFamily="18" charset="0"/>
                                <a:ea typeface="Times New Roman" panose="02020603050405020304" pitchFamily="18" charset="0"/>
                                <a:cs typeface="Calibri" panose="020F0502020204030204" pitchFamily="34" charset="0"/>
                              </a:rPr>
                              <m:t>1</m:t>
                            </m:r>
                          </m:den>
                        </m:f>
                      </m:e>
                    </m:d>
                  </m:oMath>
                </a14:m>
                <a:r>
                  <a:rPr lang="en-US" sz="2400" dirty="0">
                    <a:effectLst/>
                    <a:latin typeface="Calibri" panose="020F0502020204030204" pitchFamily="34" charset="0"/>
                    <a:ea typeface="Times New Roman" panose="02020603050405020304" pitchFamily="18" charset="0"/>
                    <a:cs typeface="Calibri" panose="020F0502020204030204" pitchFamily="34" charset="0"/>
                  </a:rPr>
                  <a:t>	---- (7)</a:t>
                </a:r>
                <a:endParaRPr lang="en-IN" sz="2400" dirty="0">
                  <a:effectLst/>
                  <a:latin typeface="Calibri" panose="020F0502020204030204" pitchFamily="34" charset="0"/>
                  <a:ea typeface="Calibri" panose="020F0502020204030204" pitchFamily="34" charset="0"/>
                  <a:cs typeface="Tunga" panose="020B0502040204020203" pitchFamily="34" charset="0"/>
                </a:endParaRPr>
              </a:p>
            </p:txBody>
          </p:sp>
        </mc:Choice>
        <mc:Fallback xmlns="">
          <p:sp>
            <p:nvSpPr>
              <p:cNvPr id="5" name="TextBox 4">
                <a:extLst>
                  <a:ext uri="{FF2B5EF4-FFF2-40B4-BE49-F238E27FC236}">
                    <a16:creationId xmlns:a16="http://schemas.microsoft.com/office/drawing/2014/main" id="{6AE5EF72-02A8-8A6C-1B4A-EFD4D61CB62E}"/>
                  </a:ext>
                </a:extLst>
              </p:cNvPr>
              <p:cNvSpPr txBox="1">
                <a:spLocks noRot="1" noChangeAspect="1" noMove="1" noResize="1" noEditPoints="1" noAdjustHandles="1" noChangeArrowheads="1" noChangeShapeType="1" noTextEdit="1"/>
              </p:cNvSpPr>
              <p:nvPr/>
            </p:nvSpPr>
            <p:spPr>
              <a:xfrm>
                <a:off x="258618" y="1771094"/>
                <a:ext cx="11813310" cy="4959050"/>
              </a:xfrm>
              <a:prstGeom prst="rect">
                <a:avLst/>
              </a:prstGeom>
              <a:blipFill>
                <a:blip r:embed="rId3"/>
                <a:stretch>
                  <a:fillRect l="-774" t="-369" r="-82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40CE4B3-0918-EEEF-48FE-1F6EDB0FE3F5}"/>
                  </a:ext>
                </a:extLst>
              </p:cNvPr>
              <p:cNvSpPr txBox="1"/>
              <p:nvPr/>
            </p:nvSpPr>
            <p:spPr>
              <a:xfrm>
                <a:off x="7352146" y="5553719"/>
                <a:ext cx="3611418" cy="945259"/>
              </a:xfrm>
              <a:prstGeom prst="rect">
                <a:avLst/>
              </a:prstGeom>
              <a:noFill/>
            </p:spPr>
            <p:txBody>
              <a:bodyPr wrap="square">
                <a:spAutoFit/>
              </a:bodyPr>
              <a:lstStyle/>
              <a:p>
                <a:pPr indent="274320">
                  <a:lnSpc>
                    <a:spcPct val="115000"/>
                  </a:lnSpc>
                  <a:spcBef>
                    <a:spcPts val="600"/>
                  </a:spcBef>
                  <a:spcAft>
                    <a:spcPts val="6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Comparing equation (6) and (7)  </a:t>
                </a:r>
                <a14:m>
                  <m:oMath xmlns:m="http://schemas.openxmlformats.org/officeDocument/2006/math">
                    <m:f>
                      <m:fPr>
                        <m:ctrlPr>
                          <a:rPr lang="en-IN" sz="1800" i="1">
                            <a:effectLst/>
                            <a:latin typeface="Cambria Math" panose="02040503050406030204" pitchFamily="18" charset="0"/>
                            <a:ea typeface="Times New Roman" panose="02020603050405020304" pitchFamily="18" charset="0"/>
                            <a:cs typeface="Calibri" panose="020F0502020204030204" pitchFamily="34" charset="0"/>
                          </a:rPr>
                        </m:ctrlPr>
                      </m:fPr>
                      <m:num>
                        <m:sSub>
                          <m:sSubPr>
                            <m:ctrlPr>
                              <a:rPr lang="en-IN" sz="18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800" i="1">
                                <a:effectLst/>
                                <a:latin typeface="Cambria Math" panose="02040503050406030204" pitchFamily="18" charset="0"/>
                                <a:ea typeface="Times New Roman" panose="02020603050405020304" pitchFamily="18" charset="0"/>
                                <a:cs typeface="Calibri" panose="020F0502020204030204" pitchFamily="34" charset="0"/>
                              </a:rPr>
                              <m:t>𝐴</m:t>
                            </m:r>
                          </m:e>
                          <m:sub>
                            <m:r>
                              <a:rPr lang="en-US" sz="1800" i="1">
                                <a:effectLst/>
                                <a:latin typeface="Cambria Math" panose="02040503050406030204" pitchFamily="18" charset="0"/>
                                <a:ea typeface="Times New Roman" panose="02020603050405020304" pitchFamily="18" charset="0"/>
                                <a:cs typeface="Calibri" panose="020F0502020204030204" pitchFamily="34" charset="0"/>
                              </a:rPr>
                              <m:t>21</m:t>
                            </m:r>
                          </m:sub>
                        </m:sSub>
                      </m:num>
                      <m:den>
                        <m:sSub>
                          <m:sSubPr>
                            <m:ctrlPr>
                              <a:rPr lang="en-IN" sz="18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800" i="1">
                                <a:effectLst/>
                                <a:latin typeface="Cambria Math" panose="02040503050406030204" pitchFamily="18" charset="0"/>
                                <a:ea typeface="Times New Roman" panose="02020603050405020304" pitchFamily="18" charset="0"/>
                                <a:cs typeface="Calibri" panose="020F0502020204030204" pitchFamily="34" charset="0"/>
                              </a:rPr>
                              <m:t>𝐵</m:t>
                            </m:r>
                          </m:e>
                          <m:sub>
                            <m:r>
                              <a:rPr lang="en-US" sz="1800" i="1">
                                <a:effectLst/>
                                <a:latin typeface="Cambria Math" panose="02040503050406030204" pitchFamily="18" charset="0"/>
                                <a:ea typeface="Times New Roman" panose="02020603050405020304" pitchFamily="18" charset="0"/>
                                <a:cs typeface="Calibri" panose="020F0502020204030204" pitchFamily="34" charset="0"/>
                              </a:rPr>
                              <m:t>21</m:t>
                            </m:r>
                          </m:sub>
                        </m:sSub>
                      </m:den>
                    </m:f>
                    <m:r>
                      <a:rPr lang="en-US" sz="1800" i="1">
                        <a:effectLst/>
                        <a:latin typeface="Cambria Math" panose="02040503050406030204" pitchFamily="18" charset="0"/>
                        <a:ea typeface="Calibri" panose="020F0502020204030204" pitchFamily="34" charset="0"/>
                        <a:cs typeface="Calibri" panose="020F0502020204030204" pitchFamily="34" charset="0"/>
                      </a:rPr>
                      <m:t>= </m:t>
                    </m:r>
                    <m:f>
                      <m:fPr>
                        <m:ctrlPr>
                          <a:rPr lang="en-IN" sz="1800" i="1">
                            <a:effectLst/>
                            <a:latin typeface="Cambria Math" panose="02040503050406030204" pitchFamily="18" charset="0"/>
                            <a:ea typeface="Calibri" panose="020F0502020204030204" pitchFamily="34" charset="0"/>
                            <a:cs typeface="Calibri" panose="020F0502020204030204" pitchFamily="34" charset="0"/>
                          </a:rPr>
                        </m:ctrlPr>
                      </m:fPr>
                      <m:num>
                        <m:r>
                          <a:rPr lang="en-US" sz="1800" i="1">
                            <a:effectLst/>
                            <a:latin typeface="Cambria Math" panose="02040503050406030204" pitchFamily="18" charset="0"/>
                            <a:ea typeface="Calibri" panose="020F0502020204030204" pitchFamily="34" charset="0"/>
                            <a:cs typeface="Calibri" panose="020F0502020204030204" pitchFamily="34" charset="0"/>
                          </a:rPr>
                          <m:t>8</m:t>
                        </m:r>
                        <m:r>
                          <a:rPr lang="en-US" sz="1800" i="1">
                            <a:effectLst/>
                            <a:latin typeface="Cambria Math" panose="02040503050406030204" pitchFamily="18" charset="0"/>
                            <a:ea typeface="Calibri" panose="020F0502020204030204" pitchFamily="34" charset="0"/>
                            <a:cs typeface="Calibri" panose="020F0502020204030204" pitchFamily="34" charset="0"/>
                          </a:rPr>
                          <m:t>𝜋</m:t>
                        </m:r>
                        <m:r>
                          <a:rPr lang="en-US" sz="1800" i="1">
                            <a:effectLst/>
                            <a:latin typeface="Cambria Math" panose="02040503050406030204" pitchFamily="18" charset="0"/>
                            <a:ea typeface="Calibri" panose="020F0502020204030204" pitchFamily="34" charset="0"/>
                            <a:cs typeface="Calibri" panose="020F0502020204030204" pitchFamily="34" charset="0"/>
                          </a:rPr>
                          <m:t>h</m:t>
                        </m:r>
                        <m:sSup>
                          <m:sSupPr>
                            <m:ctrlPr>
                              <a:rPr lang="en-IN" sz="1800" i="1">
                                <a:effectLst/>
                                <a:latin typeface="Cambria Math" panose="02040503050406030204" pitchFamily="18" charset="0"/>
                                <a:ea typeface="Calibri" panose="020F0502020204030204" pitchFamily="34" charset="0"/>
                                <a:cs typeface="Calibri" panose="020F0502020204030204" pitchFamily="34" charset="0"/>
                              </a:rPr>
                            </m:ctrlPr>
                          </m:sSupPr>
                          <m:e>
                            <m:r>
                              <a:rPr lang="en-US" sz="1800" i="1">
                                <a:effectLst/>
                                <a:latin typeface="Cambria Math" panose="02040503050406030204" pitchFamily="18" charset="0"/>
                                <a:ea typeface="Calibri" panose="020F0502020204030204" pitchFamily="34" charset="0"/>
                                <a:cs typeface="Calibri" panose="020F0502020204030204" pitchFamily="34" charset="0"/>
                              </a:rPr>
                              <m:t>𝜈</m:t>
                            </m:r>
                          </m:e>
                          <m:sup>
                            <m:r>
                              <a:rPr lang="en-US" sz="1800" i="1">
                                <a:effectLst/>
                                <a:latin typeface="Cambria Math" panose="02040503050406030204" pitchFamily="18" charset="0"/>
                                <a:ea typeface="Calibri" panose="020F0502020204030204" pitchFamily="34" charset="0"/>
                                <a:cs typeface="Calibri" panose="020F0502020204030204" pitchFamily="34" charset="0"/>
                              </a:rPr>
                              <m:t>3</m:t>
                            </m:r>
                          </m:sup>
                        </m:sSup>
                      </m:num>
                      <m:den>
                        <m:sSup>
                          <m:sSupPr>
                            <m:ctrlPr>
                              <a:rPr lang="en-IN" sz="1800" i="1">
                                <a:effectLst/>
                                <a:latin typeface="Cambria Math" panose="02040503050406030204" pitchFamily="18" charset="0"/>
                                <a:ea typeface="Calibri" panose="020F0502020204030204" pitchFamily="34" charset="0"/>
                                <a:cs typeface="Calibri" panose="020F0502020204030204" pitchFamily="34" charset="0"/>
                              </a:rPr>
                            </m:ctrlPr>
                          </m:sSupPr>
                          <m:e>
                            <m:r>
                              <a:rPr lang="en-US" sz="1800" i="1">
                                <a:effectLst/>
                                <a:latin typeface="Cambria Math" panose="02040503050406030204" pitchFamily="18" charset="0"/>
                                <a:ea typeface="Calibri" panose="020F0502020204030204" pitchFamily="34" charset="0"/>
                                <a:cs typeface="Calibri" panose="020F0502020204030204" pitchFamily="34" charset="0"/>
                              </a:rPr>
                              <m:t>𝑐</m:t>
                            </m:r>
                          </m:e>
                          <m:sup>
                            <m:r>
                              <a:rPr lang="en-US" sz="1800" i="1">
                                <a:effectLst/>
                                <a:latin typeface="Cambria Math" panose="02040503050406030204" pitchFamily="18" charset="0"/>
                                <a:ea typeface="Calibri" panose="020F0502020204030204" pitchFamily="34" charset="0"/>
                                <a:cs typeface="Calibri" panose="020F0502020204030204" pitchFamily="34" charset="0"/>
                              </a:rPr>
                              <m:t>3</m:t>
                            </m:r>
                          </m:sup>
                        </m:sSup>
                      </m:den>
                    </m:f>
                    <m:r>
                      <a:rPr lang="en-US" sz="1800" i="1">
                        <a:effectLst/>
                        <a:latin typeface="Cambria Math" panose="02040503050406030204" pitchFamily="18" charset="0"/>
                        <a:ea typeface="Calibri" panose="020F0502020204030204" pitchFamily="34" charset="0"/>
                        <a:cs typeface="Calibri" panose="020F0502020204030204" pitchFamily="34" charset="0"/>
                      </a:rPr>
                      <m:t> </m:t>
                    </m:r>
                    <m:r>
                      <a:rPr lang="en-US" sz="1800" i="1">
                        <a:effectLst/>
                        <a:latin typeface="Cambria Math" panose="02040503050406030204" pitchFamily="18" charset="0"/>
                        <a:ea typeface="Calibri" panose="020F0502020204030204" pitchFamily="34" charset="0"/>
                        <a:cs typeface="Calibri" panose="020F0502020204030204" pitchFamily="34" charset="0"/>
                      </a:rPr>
                      <m:t>𝑎𝑛𝑑</m:t>
                    </m:r>
                    <m:r>
                      <a:rPr lang="en-US" sz="1800" i="1">
                        <a:effectLst/>
                        <a:latin typeface="Cambria Math" panose="02040503050406030204" pitchFamily="18" charset="0"/>
                        <a:ea typeface="Calibri" panose="020F0502020204030204" pitchFamily="34" charset="0"/>
                        <a:cs typeface="Calibri" panose="020F0502020204030204" pitchFamily="34" charset="0"/>
                      </a:rPr>
                      <m:t>  </m:t>
                    </m:r>
                    <m:f>
                      <m:fPr>
                        <m:ctrlPr>
                          <a:rPr lang="en-IN" sz="1800" i="1">
                            <a:effectLst/>
                            <a:latin typeface="Cambria Math" panose="02040503050406030204" pitchFamily="18" charset="0"/>
                            <a:ea typeface="Times New Roman" panose="02020603050405020304" pitchFamily="18" charset="0"/>
                            <a:cs typeface="Calibri" panose="020F0502020204030204" pitchFamily="34" charset="0"/>
                          </a:rPr>
                        </m:ctrlPr>
                      </m:fPr>
                      <m:num>
                        <m:sSub>
                          <m:sSubPr>
                            <m:ctrlPr>
                              <a:rPr lang="en-IN" sz="18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800" i="1">
                                <a:effectLst/>
                                <a:latin typeface="Cambria Math" panose="02040503050406030204" pitchFamily="18" charset="0"/>
                                <a:ea typeface="Times New Roman" panose="02020603050405020304" pitchFamily="18" charset="0"/>
                                <a:cs typeface="Calibri" panose="020F0502020204030204" pitchFamily="34" charset="0"/>
                              </a:rPr>
                              <m:t>𝐵</m:t>
                            </m:r>
                          </m:e>
                          <m:sub>
                            <m:r>
                              <a:rPr lang="en-US" sz="1800" i="1">
                                <a:effectLst/>
                                <a:latin typeface="Cambria Math" panose="02040503050406030204" pitchFamily="18" charset="0"/>
                                <a:ea typeface="Times New Roman" panose="02020603050405020304" pitchFamily="18" charset="0"/>
                                <a:cs typeface="Calibri" panose="020F0502020204030204" pitchFamily="34" charset="0"/>
                              </a:rPr>
                              <m:t>12</m:t>
                            </m:r>
                          </m:sub>
                        </m:sSub>
                      </m:num>
                      <m:den>
                        <m:sSub>
                          <m:sSubPr>
                            <m:ctrlPr>
                              <a:rPr lang="en-IN" sz="18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1800" i="1">
                                <a:effectLst/>
                                <a:latin typeface="Cambria Math" panose="02040503050406030204" pitchFamily="18" charset="0"/>
                                <a:ea typeface="Times New Roman" panose="02020603050405020304" pitchFamily="18" charset="0"/>
                                <a:cs typeface="Calibri" panose="020F0502020204030204" pitchFamily="34" charset="0"/>
                              </a:rPr>
                              <m:t>𝐵</m:t>
                            </m:r>
                          </m:e>
                          <m:sub>
                            <m:r>
                              <a:rPr lang="en-US" sz="1800" i="1">
                                <a:effectLst/>
                                <a:latin typeface="Cambria Math" panose="02040503050406030204" pitchFamily="18" charset="0"/>
                                <a:ea typeface="Times New Roman" panose="02020603050405020304" pitchFamily="18" charset="0"/>
                                <a:cs typeface="Calibri" panose="020F0502020204030204" pitchFamily="34" charset="0"/>
                              </a:rPr>
                              <m:t>21</m:t>
                            </m:r>
                          </m:sub>
                        </m:sSub>
                      </m:den>
                    </m:f>
                    <m:r>
                      <a:rPr lang="en-US" sz="1800" i="1">
                        <a:effectLst/>
                        <a:latin typeface="Cambria Math" panose="02040503050406030204" pitchFamily="18" charset="0"/>
                        <a:ea typeface="Times New Roman" panose="02020603050405020304" pitchFamily="18" charset="0"/>
                        <a:cs typeface="Calibri" panose="020F0502020204030204" pitchFamily="34" charset="0"/>
                      </a:rPr>
                      <m:t>=1</m:t>
                    </m:r>
                  </m:oMath>
                </a14:m>
                <a:endParaRPr lang="en-IN" sz="1800" dirty="0">
                  <a:effectLst/>
                  <a:latin typeface="Calibri" panose="020F0502020204030204" pitchFamily="34" charset="0"/>
                  <a:ea typeface="Calibri" panose="020F0502020204030204" pitchFamily="34" charset="0"/>
                  <a:cs typeface="Tunga" panose="020B0502040204020203" pitchFamily="34" charset="0"/>
                </a:endParaRPr>
              </a:p>
            </p:txBody>
          </p:sp>
        </mc:Choice>
        <mc:Fallback xmlns="">
          <p:sp>
            <p:nvSpPr>
              <p:cNvPr id="7" name="TextBox 6">
                <a:extLst>
                  <a:ext uri="{FF2B5EF4-FFF2-40B4-BE49-F238E27FC236}">
                    <a16:creationId xmlns:a16="http://schemas.microsoft.com/office/drawing/2014/main" id="{340CE4B3-0918-EEEF-48FE-1F6EDB0FE3F5}"/>
                  </a:ext>
                </a:extLst>
              </p:cNvPr>
              <p:cNvSpPr txBox="1">
                <a:spLocks noRot="1" noChangeAspect="1" noMove="1" noResize="1" noEditPoints="1" noAdjustHandles="1" noChangeArrowheads="1" noChangeShapeType="1" noTextEdit="1"/>
              </p:cNvSpPr>
              <p:nvPr/>
            </p:nvSpPr>
            <p:spPr>
              <a:xfrm>
                <a:off x="7352146" y="5553719"/>
                <a:ext cx="3611418" cy="945259"/>
              </a:xfrm>
              <a:prstGeom prst="rect">
                <a:avLst/>
              </a:prstGeom>
              <a:blipFill>
                <a:blip r:embed="rId4"/>
                <a:stretch>
                  <a:fillRect t="-645"/>
                </a:stretch>
              </a:blipFill>
            </p:spPr>
            <p:txBody>
              <a:bodyPr/>
              <a:lstStyle/>
              <a:p>
                <a:r>
                  <a:rPr lang="en-IN">
                    <a:noFill/>
                  </a:rPr>
                  <a:t> </a:t>
                </a:r>
              </a:p>
            </p:txBody>
          </p:sp>
        </mc:Fallback>
      </mc:AlternateContent>
    </p:spTree>
    <p:extLst>
      <p:ext uri="{BB962C8B-B14F-4D97-AF65-F5344CB8AC3E}">
        <p14:creationId xmlns:p14="http://schemas.microsoft.com/office/powerpoint/2010/main" val="3616963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E7DDB-2786-01FB-A218-D96DED20CE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E06EE3-7C57-A6DF-5E5E-2ECC6EB89238}"/>
              </a:ext>
            </a:extLst>
          </p:cNvPr>
          <p:cNvSpPr>
            <a:spLocks noGrp="1"/>
          </p:cNvSpPr>
          <p:nvPr>
            <p:ph type="title"/>
          </p:nvPr>
        </p:nvSpPr>
        <p:spPr>
          <a:xfrm>
            <a:off x="838201" y="-92075"/>
            <a:ext cx="9192490" cy="1135903"/>
          </a:xfrm>
        </p:spPr>
        <p:txBody>
          <a:bodyPr>
            <a:noAutofit/>
          </a:bodyPr>
          <a:lstStyle/>
          <a:p>
            <a:r>
              <a:rPr lang="en-US" sz="2200" b="1" i="0" u="none" strike="noStrike" baseline="0" dirty="0">
                <a:solidFill>
                  <a:srgbClr val="0000FF"/>
                </a:solidFill>
                <a:latin typeface="Calibri" panose="020F0502020204030204" pitchFamily="34" charset="0"/>
              </a:rPr>
              <a:t>Relation between Einstein’s coefficients and energy density of radiation </a:t>
            </a:r>
          </a:p>
        </p:txBody>
      </p:sp>
      <p:sp>
        <p:nvSpPr>
          <p:cNvPr id="4" name="Content Placeholder 2">
            <a:extLst>
              <a:ext uri="{FF2B5EF4-FFF2-40B4-BE49-F238E27FC236}">
                <a16:creationId xmlns:a16="http://schemas.microsoft.com/office/drawing/2014/main" id="{8E28C627-EA93-77C7-7A8A-2A455FE3B77D}"/>
              </a:ext>
            </a:extLst>
          </p:cNvPr>
          <p:cNvSpPr txBox="1">
            <a:spLocks/>
          </p:cNvSpPr>
          <p:nvPr/>
        </p:nvSpPr>
        <p:spPr>
          <a:xfrm>
            <a:off x="838201" y="1043828"/>
            <a:ext cx="10508672" cy="5259471"/>
          </a:xfrm>
          <a:prstGeom prst="rect">
            <a:avLst/>
          </a:prstGeom>
        </p:spPr>
        <p:txBody>
          <a:bodyPr anchor="ct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lnSpc>
                <a:spcPct val="115000"/>
              </a:lnSpc>
              <a:spcBef>
                <a:spcPts val="300"/>
              </a:spcBef>
              <a:spcAft>
                <a:spcPts val="800"/>
              </a:spcAft>
            </a:pPr>
            <a:endParaRPr lang="en-IN" sz="2400" dirty="0">
              <a:solidFill>
                <a:schemeClr val="tx1"/>
              </a:solidFill>
              <a:effectLst/>
              <a:ea typeface="Calibri" panose="020F0502020204030204" pitchFamily="34" charset="0"/>
              <a:cs typeface="Tunga" panose="020B0502040204020203" pitchFamily="34"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7BB6BE5-F4AF-CAED-876C-4B7A20DC64B2}"/>
                  </a:ext>
                </a:extLst>
              </p:cNvPr>
              <p:cNvSpPr txBox="1"/>
              <p:nvPr/>
            </p:nvSpPr>
            <p:spPr>
              <a:xfrm>
                <a:off x="845127" y="915604"/>
                <a:ext cx="9647382" cy="1101905"/>
              </a:xfrm>
              <a:prstGeom prst="rect">
                <a:avLst/>
              </a:prstGeom>
              <a:noFill/>
            </p:spPr>
            <p:txBody>
              <a:bodyPr wrap="square">
                <a:spAutoFit/>
              </a:bodyPr>
              <a:lstStyle/>
              <a:p>
                <a:pPr indent="274320">
                  <a:lnSpc>
                    <a:spcPct val="115000"/>
                  </a:lnSpc>
                  <a:spcBef>
                    <a:spcPts val="600"/>
                  </a:spcBef>
                  <a:spcAft>
                    <a:spcPts val="600"/>
                  </a:spcAft>
                </a:pPr>
                <a14:m>
                  <m:oMathPara xmlns:m="http://schemas.openxmlformats.org/officeDocument/2006/math">
                    <m:oMathParaPr>
                      <m:jc m:val="centerGroup"/>
                    </m:oMathParaPr>
                    <m:oMath xmlns:m="http://schemas.openxmlformats.org/officeDocument/2006/math">
                      <m:f>
                        <m:fPr>
                          <m:ctrlPr>
                            <a:rPr lang="en-IN" sz="2400" i="1">
                              <a:effectLst/>
                              <a:latin typeface="Cambria Math" panose="02040503050406030204" pitchFamily="18" charset="0"/>
                              <a:ea typeface="Times New Roman" panose="02020603050405020304" pitchFamily="18" charset="0"/>
                              <a:cs typeface="Calibri" panose="020F0502020204030204" pitchFamily="34" charset="0"/>
                            </a:rPr>
                          </m:ctrlPr>
                        </m:fPr>
                        <m:num>
                          <m:sSub>
                            <m:sSubPr>
                              <m:ctrlPr>
                                <a:rPr lang="en-IN" sz="2400" i="1">
                                  <a:effectLst/>
                                  <a:latin typeface="Cambria Math" panose="02040503050406030204" pitchFamily="18" charset="0"/>
                                  <a:ea typeface="Times New Roman" panose="02020603050405020304" pitchFamily="18" charset="0"/>
                                  <a:cs typeface="Calibri" panose="020F0502020204030204" pitchFamily="34" charset="0"/>
                                </a:rPr>
                              </m:ctrlPr>
                            </m:sSubPr>
                            <m:e>
                              <m:r>
                                <m:rPr>
                                  <m:sty m:val="p"/>
                                </m:rPr>
                                <a:rPr lang="en-US" sz="2400" b="0" i="0">
                                  <a:effectLst/>
                                  <a:latin typeface="Cambria Math" panose="02040503050406030204" pitchFamily="18" charset="0"/>
                                  <a:ea typeface="Times New Roman" panose="02020603050405020304" pitchFamily="18" charset="0"/>
                                  <a:cs typeface="Calibri" panose="020F0502020204030204" pitchFamily="34" charset="0"/>
                                </a:rPr>
                                <m:t>A</m:t>
                              </m:r>
                            </m:e>
                            <m:sub>
                              <m:r>
                                <a:rPr lang="en-US" sz="2400" b="0" i="0">
                                  <a:effectLst/>
                                  <a:latin typeface="Cambria Math" panose="02040503050406030204" pitchFamily="18" charset="0"/>
                                  <a:ea typeface="Times New Roman" panose="02020603050405020304" pitchFamily="18" charset="0"/>
                                  <a:cs typeface="Calibri" panose="020F0502020204030204" pitchFamily="34" charset="0"/>
                                </a:rPr>
                                <m:t>21</m:t>
                              </m:r>
                            </m:sub>
                          </m:sSub>
                        </m:num>
                        <m:den>
                          <m:sSub>
                            <m:sSubPr>
                              <m:ctrlPr>
                                <a:rPr lang="en-IN" sz="2400" i="1">
                                  <a:effectLst/>
                                  <a:latin typeface="Cambria Math" panose="02040503050406030204" pitchFamily="18" charset="0"/>
                                  <a:ea typeface="Times New Roman" panose="02020603050405020304" pitchFamily="18" charset="0"/>
                                  <a:cs typeface="Calibri" panose="020F0502020204030204" pitchFamily="34" charset="0"/>
                                </a:rPr>
                              </m:ctrlPr>
                            </m:sSubPr>
                            <m:e>
                              <m:r>
                                <m:rPr>
                                  <m:sty m:val="p"/>
                                </m:rPr>
                                <a:rPr lang="en-US" sz="2400" b="0" i="0">
                                  <a:effectLst/>
                                  <a:latin typeface="Cambria Math" panose="02040503050406030204" pitchFamily="18" charset="0"/>
                                  <a:ea typeface="Times New Roman" panose="02020603050405020304" pitchFamily="18" charset="0"/>
                                  <a:cs typeface="Calibri" panose="020F0502020204030204" pitchFamily="34" charset="0"/>
                                </a:rPr>
                                <m:t>B</m:t>
                              </m:r>
                            </m:e>
                            <m:sub>
                              <m:r>
                                <a:rPr lang="en-US" sz="2400" b="0" i="0">
                                  <a:effectLst/>
                                  <a:latin typeface="Cambria Math" panose="02040503050406030204" pitchFamily="18" charset="0"/>
                                  <a:ea typeface="Times New Roman" panose="02020603050405020304" pitchFamily="18" charset="0"/>
                                  <a:cs typeface="Calibri" panose="020F0502020204030204" pitchFamily="34" charset="0"/>
                                </a:rPr>
                                <m:t>21</m:t>
                              </m:r>
                            </m:sub>
                          </m:sSub>
                        </m:den>
                      </m:f>
                      <m:r>
                        <a:rPr lang="en-US" sz="2400" b="0" i="0">
                          <a:effectLst/>
                          <a:latin typeface="Cambria Math" panose="02040503050406030204" pitchFamily="18" charset="0"/>
                          <a:ea typeface="Calibri" panose="020F0502020204030204" pitchFamily="34" charset="0"/>
                          <a:cs typeface="Calibri" panose="020F0502020204030204" pitchFamily="34" charset="0"/>
                        </a:rPr>
                        <m:t>= </m:t>
                      </m:r>
                      <m:f>
                        <m:fPr>
                          <m:ctrlPr>
                            <a:rPr lang="en-IN" sz="2400" i="1">
                              <a:effectLst/>
                              <a:latin typeface="Cambria Math" panose="02040503050406030204" pitchFamily="18" charset="0"/>
                              <a:ea typeface="Calibri" panose="020F0502020204030204" pitchFamily="34" charset="0"/>
                              <a:cs typeface="Calibri" panose="020F0502020204030204" pitchFamily="34" charset="0"/>
                            </a:rPr>
                          </m:ctrlPr>
                        </m:fPr>
                        <m:num>
                          <m:r>
                            <a:rPr lang="en-US" sz="2400" b="0" i="0">
                              <a:effectLst/>
                              <a:latin typeface="Cambria Math" panose="02040503050406030204" pitchFamily="18" charset="0"/>
                              <a:ea typeface="Calibri" panose="020F0502020204030204" pitchFamily="34" charset="0"/>
                              <a:cs typeface="Calibri" panose="020F0502020204030204" pitchFamily="34" charset="0"/>
                            </a:rPr>
                            <m:t>8</m:t>
                          </m:r>
                          <m:r>
                            <m:rPr>
                              <m:sty m:val="p"/>
                            </m:rPr>
                            <a:rPr lang="en-US" sz="2400" b="0" i="0">
                              <a:effectLst/>
                              <a:latin typeface="Cambria Math" panose="02040503050406030204" pitchFamily="18" charset="0"/>
                              <a:ea typeface="Calibri" panose="020F0502020204030204" pitchFamily="34" charset="0"/>
                              <a:cs typeface="Calibri" panose="020F0502020204030204" pitchFamily="34" charset="0"/>
                            </a:rPr>
                            <m:t>πh</m:t>
                          </m:r>
                          <m:sSup>
                            <m:sSupPr>
                              <m:ctrlPr>
                                <a:rPr lang="en-IN" sz="2400" i="1">
                                  <a:effectLst/>
                                  <a:latin typeface="Cambria Math" panose="02040503050406030204" pitchFamily="18" charset="0"/>
                                  <a:ea typeface="Calibri" panose="020F0502020204030204" pitchFamily="34" charset="0"/>
                                  <a:cs typeface="Calibri" panose="020F0502020204030204" pitchFamily="34" charset="0"/>
                                </a:rPr>
                              </m:ctrlPr>
                            </m:sSupPr>
                            <m:e>
                              <m:r>
                                <m:rPr>
                                  <m:sty m:val="p"/>
                                </m:rPr>
                                <a:rPr lang="en-US" sz="2400" b="0" i="0">
                                  <a:effectLst/>
                                  <a:latin typeface="Cambria Math" panose="02040503050406030204" pitchFamily="18" charset="0"/>
                                  <a:ea typeface="Calibri" panose="020F0502020204030204" pitchFamily="34" charset="0"/>
                                  <a:cs typeface="Calibri" panose="020F0502020204030204" pitchFamily="34" charset="0"/>
                                </a:rPr>
                                <m:t>ν</m:t>
                              </m:r>
                            </m:e>
                            <m:sup>
                              <m:r>
                                <a:rPr lang="en-US" sz="2400" b="0" i="0">
                                  <a:effectLst/>
                                  <a:latin typeface="Cambria Math" panose="02040503050406030204" pitchFamily="18" charset="0"/>
                                  <a:ea typeface="Calibri" panose="020F0502020204030204" pitchFamily="34" charset="0"/>
                                  <a:cs typeface="Calibri" panose="020F0502020204030204" pitchFamily="34" charset="0"/>
                                </a:rPr>
                                <m:t>3</m:t>
                              </m:r>
                            </m:sup>
                          </m:sSup>
                        </m:num>
                        <m:den>
                          <m:sSup>
                            <m:sSupPr>
                              <m:ctrlPr>
                                <a:rPr lang="en-IN" sz="2400" i="1">
                                  <a:effectLst/>
                                  <a:latin typeface="Cambria Math" panose="02040503050406030204" pitchFamily="18" charset="0"/>
                                  <a:ea typeface="Calibri" panose="020F0502020204030204" pitchFamily="34" charset="0"/>
                                  <a:cs typeface="Calibri" panose="020F0502020204030204" pitchFamily="34" charset="0"/>
                                </a:rPr>
                              </m:ctrlPr>
                            </m:sSupPr>
                            <m:e>
                              <m:r>
                                <m:rPr>
                                  <m:sty m:val="p"/>
                                </m:rPr>
                                <a:rPr lang="en-US" sz="2400" b="0" i="0">
                                  <a:effectLst/>
                                  <a:latin typeface="Cambria Math" panose="02040503050406030204" pitchFamily="18" charset="0"/>
                                  <a:ea typeface="Calibri" panose="020F0502020204030204" pitchFamily="34" charset="0"/>
                                  <a:cs typeface="Calibri" panose="020F0502020204030204" pitchFamily="34" charset="0"/>
                                </a:rPr>
                                <m:t>c</m:t>
                              </m:r>
                            </m:e>
                            <m:sup>
                              <m:r>
                                <a:rPr lang="en-US" sz="2400" b="0" i="0">
                                  <a:effectLst/>
                                  <a:latin typeface="Cambria Math" panose="02040503050406030204" pitchFamily="18" charset="0"/>
                                  <a:ea typeface="Calibri" panose="020F0502020204030204" pitchFamily="34" charset="0"/>
                                  <a:cs typeface="Calibri" panose="020F0502020204030204" pitchFamily="34" charset="0"/>
                                </a:rPr>
                                <m:t>3</m:t>
                              </m:r>
                            </m:sup>
                          </m:sSup>
                        </m:den>
                      </m:f>
                      <m:r>
                        <a:rPr lang="en-US" sz="2400" b="0" i="0">
                          <a:effectLst/>
                          <a:latin typeface="Cambria Math" panose="02040503050406030204" pitchFamily="18" charset="0"/>
                          <a:ea typeface="Calibri" panose="020F0502020204030204" pitchFamily="34" charset="0"/>
                          <a:cs typeface="Calibri" panose="020F0502020204030204" pitchFamily="34" charset="0"/>
                        </a:rPr>
                        <m:t> </m:t>
                      </m:r>
                      <m:r>
                        <m:rPr>
                          <m:sty m:val="p"/>
                        </m:rPr>
                        <a:rPr lang="en-US" sz="2400" b="0" i="0">
                          <a:effectLst/>
                          <a:latin typeface="Cambria Math" panose="02040503050406030204" pitchFamily="18" charset="0"/>
                          <a:ea typeface="Calibri" panose="020F0502020204030204" pitchFamily="34" charset="0"/>
                          <a:cs typeface="Calibri" panose="020F0502020204030204" pitchFamily="34" charset="0"/>
                        </a:rPr>
                        <m:t>and</m:t>
                      </m:r>
                      <m:r>
                        <a:rPr lang="en-US" sz="2400" b="0" i="0">
                          <a:effectLst/>
                          <a:latin typeface="Cambria Math" panose="02040503050406030204" pitchFamily="18" charset="0"/>
                          <a:ea typeface="Calibri" panose="020F0502020204030204" pitchFamily="34" charset="0"/>
                          <a:cs typeface="Calibri" panose="020F0502020204030204" pitchFamily="34" charset="0"/>
                        </a:rPr>
                        <m:t>  </m:t>
                      </m:r>
                      <m:f>
                        <m:fPr>
                          <m:ctrlPr>
                            <a:rPr lang="en-IN" sz="2400" i="1">
                              <a:effectLst/>
                              <a:latin typeface="Cambria Math" panose="02040503050406030204" pitchFamily="18" charset="0"/>
                              <a:ea typeface="Times New Roman" panose="02020603050405020304" pitchFamily="18" charset="0"/>
                              <a:cs typeface="Calibri" panose="020F0502020204030204" pitchFamily="34" charset="0"/>
                            </a:rPr>
                          </m:ctrlPr>
                        </m:fPr>
                        <m:num>
                          <m:sSub>
                            <m:sSubPr>
                              <m:ctrlPr>
                                <a:rPr lang="en-IN" sz="2400" i="1">
                                  <a:effectLst/>
                                  <a:latin typeface="Cambria Math" panose="02040503050406030204" pitchFamily="18" charset="0"/>
                                  <a:ea typeface="Times New Roman" panose="02020603050405020304" pitchFamily="18" charset="0"/>
                                  <a:cs typeface="Calibri" panose="020F0502020204030204" pitchFamily="34" charset="0"/>
                                </a:rPr>
                              </m:ctrlPr>
                            </m:sSubPr>
                            <m:e>
                              <m:r>
                                <m:rPr>
                                  <m:sty m:val="p"/>
                                </m:rPr>
                                <a:rPr lang="en-US" sz="2400" b="0" i="0">
                                  <a:effectLst/>
                                  <a:latin typeface="Cambria Math" panose="02040503050406030204" pitchFamily="18" charset="0"/>
                                  <a:ea typeface="Times New Roman" panose="02020603050405020304" pitchFamily="18" charset="0"/>
                                  <a:cs typeface="Calibri" panose="020F0502020204030204" pitchFamily="34" charset="0"/>
                                </a:rPr>
                                <m:t>B</m:t>
                              </m:r>
                            </m:e>
                            <m:sub>
                              <m:r>
                                <a:rPr lang="en-US" sz="2400" b="0" i="0">
                                  <a:effectLst/>
                                  <a:latin typeface="Cambria Math" panose="02040503050406030204" pitchFamily="18" charset="0"/>
                                  <a:ea typeface="Times New Roman" panose="02020603050405020304" pitchFamily="18" charset="0"/>
                                  <a:cs typeface="Calibri" panose="020F0502020204030204" pitchFamily="34" charset="0"/>
                                </a:rPr>
                                <m:t>12</m:t>
                              </m:r>
                            </m:sub>
                          </m:sSub>
                        </m:num>
                        <m:den>
                          <m:sSub>
                            <m:sSubPr>
                              <m:ctrlPr>
                                <a:rPr lang="en-IN" sz="2400" i="1">
                                  <a:effectLst/>
                                  <a:latin typeface="Cambria Math" panose="02040503050406030204" pitchFamily="18" charset="0"/>
                                  <a:ea typeface="Times New Roman" panose="02020603050405020304" pitchFamily="18" charset="0"/>
                                  <a:cs typeface="Calibri" panose="020F0502020204030204" pitchFamily="34" charset="0"/>
                                </a:rPr>
                              </m:ctrlPr>
                            </m:sSubPr>
                            <m:e>
                              <m:r>
                                <m:rPr>
                                  <m:sty m:val="p"/>
                                </m:rPr>
                                <a:rPr lang="en-US" sz="2400" b="0" i="0">
                                  <a:effectLst/>
                                  <a:latin typeface="Cambria Math" panose="02040503050406030204" pitchFamily="18" charset="0"/>
                                  <a:ea typeface="Times New Roman" panose="02020603050405020304" pitchFamily="18" charset="0"/>
                                  <a:cs typeface="Calibri" panose="020F0502020204030204" pitchFamily="34" charset="0"/>
                                </a:rPr>
                                <m:t>B</m:t>
                              </m:r>
                            </m:e>
                            <m:sub>
                              <m:r>
                                <a:rPr lang="en-US" sz="2400" b="0" i="0">
                                  <a:effectLst/>
                                  <a:latin typeface="Cambria Math" panose="02040503050406030204" pitchFamily="18" charset="0"/>
                                  <a:ea typeface="Times New Roman" panose="02020603050405020304" pitchFamily="18" charset="0"/>
                                  <a:cs typeface="Calibri" panose="020F0502020204030204" pitchFamily="34" charset="0"/>
                                </a:rPr>
                                <m:t>21</m:t>
                              </m:r>
                            </m:sub>
                          </m:sSub>
                        </m:den>
                      </m:f>
                      <m:r>
                        <a:rPr lang="en-US" sz="2400" b="0" i="0">
                          <a:effectLst/>
                          <a:latin typeface="Cambria Math" panose="02040503050406030204" pitchFamily="18" charset="0"/>
                          <a:ea typeface="Times New Roman" panose="02020603050405020304" pitchFamily="18" charset="0"/>
                          <a:cs typeface="Calibri" panose="020F0502020204030204" pitchFamily="34" charset="0"/>
                        </a:rPr>
                        <m:t>=1</m:t>
                      </m:r>
                    </m:oMath>
                  </m:oMathPara>
                </a14:m>
                <a:endParaRPr lang="en-IN" sz="2400" dirty="0">
                  <a:effectLst/>
                  <a:latin typeface="Calibri" panose="020F0502020204030204" pitchFamily="34" charset="0"/>
                  <a:ea typeface="Calibri" panose="020F0502020204030204" pitchFamily="34" charset="0"/>
                  <a:cs typeface="Tunga" panose="020B0502040204020203" pitchFamily="34" charset="0"/>
                </a:endParaRPr>
              </a:p>
            </p:txBody>
          </p:sp>
        </mc:Choice>
        <mc:Fallback xmlns="">
          <p:sp>
            <p:nvSpPr>
              <p:cNvPr id="7" name="TextBox 6">
                <a:extLst>
                  <a:ext uri="{FF2B5EF4-FFF2-40B4-BE49-F238E27FC236}">
                    <a16:creationId xmlns:a16="http://schemas.microsoft.com/office/drawing/2014/main" id="{27BB6BE5-F4AF-CAED-876C-4B7A20DC64B2}"/>
                  </a:ext>
                </a:extLst>
              </p:cNvPr>
              <p:cNvSpPr txBox="1">
                <a:spLocks noRot="1" noChangeAspect="1" noMove="1" noResize="1" noEditPoints="1" noAdjustHandles="1" noChangeArrowheads="1" noChangeShapeType="1" noTextEdit="1"/>
              </p:cNvSpPr>
              <p:nvPr/>
            </p:nvSpPr>
            <p:spPr>
              <a:xfrm>
                <a:off x="845127" y="915604"/>
                <a:ext cx="9647382" cy="1101905"/>
              </a:xfrm>
              <a:prstGeom prst="rect">
                <a:avLst/>
              </a:prstGeom>
              <a:blipFill>
                <a:blip r:embed="rId2"/>
                <a:stretch>
                  <a:fillRect/>
                </a:stretch>
              </a:blipFill>
            </p:spPr>
            <p:txBody>
              <a:bodyPr/>
              <a:lstStyle/>
              <a:p>
                <a:r>
                  <a:rPr lang="en-IN">
                    <a:noFill/>
                  </a:rPr>
                  <a:t> </a:t>
                </a:r>
              </a:p>
            </p:txBody>
          </p:sp>
        </mc:Fallback>
      </mc:AlternateContent>
      <p:sp>
        <p:nvSpPr>
          <p:cNvPr id="3" name="Rectangle 2">
            <a:extLst>
              <a:ext uri="{FF2B5EF4-FFF2-40B4-BE49-F238E27FC236}">
                <a16:creationId xmlns:a16="http://schemas.microsoft.com/office/drawing/2014/main" id="{49903454-F878-5EDE-498C-9606500BCB3A}"/>
              </a:ext>
            </a:extLst>
          </p:cNvPr>
          <p:cNvSpPr/>
          <p:nvPr/>
        </p:nvSpPr>
        <p:spPr>
          <a:xfrm>
            <a:off x="3383280" y="804672"/>
            <a:ext cx="4590288" cy="129198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9BE4B36-7A33-1EA0-C893-D2C03DE65BA2}"/>
                  </a:ext>
                </a:extLst>
              </p:cNvPr>
              <p:cNvSpPr txBox="1"/>
              <p:nvPr/>
            </p:nvSpPr>
            <p:spPr>
              <a:xfrm>
                <a:off x="924791" y="2381709"/>
                <a:ext cx="9019309" cy="9788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sz="2400" i="1" smtClean="0">
                              <a:solidFill>
                                <a:srgbClr val="836967"/>
                              </a:solidFill>
                              <a:latin typeface="Cambria Math" panose="02040503050406030204" pitchFamily="18" charset="0"/>
                            </a:rPr>
                          </m:ctrlPr>
                        </m:sSubPr>
                        <m:e>
                          <m:r>
                            <m:rPr>
                              <m:sty m:val="p"/>
                            </m:rPr>
                            <a:rPr lang="en-IN" sz="2400">
                              <a:latin typeface="Cambria Math" panose="02040503050406030204" pitchFamily="18" charset="0"/>
                            </a:rPr>
                            <m:t>T</m:t>
                          </m:r>
                          <m:r>
                            <m:rPr>
                              <m:sty m:val="p"/>
                            </m:rPr>
                            <a:rPr lang="en-IN" sz="2400" i="0">
                              <a:latin typeface="Cambria Math" panose="02040503050406030204" pitchFamily="18" charset="0"/>
                            </a:rPr>
                            <m:t>herefore</m:t>
                          </m:r>
                          <m:r>
                            <a:rPr lang="en-IN" sz="2400" i="0">
                              <a:latin typeface="Cambria Math" panose="02040503050406030204" pitchFamily="18" charset="0"/>
                            </a:rPr>
                            <m:t> </m:t>
                          </m:r>
                          <m:r>
                            <m:rPr>
                              <m:sty m:val="p"/>
                            </m:rPr>
                            <a:rPr lang="en-IN" sz="2400" i="0">
                              <a:latin typeface="Cambria Math" panose="02040503050406030204" pitchFamily="18" charset="0"/>
                            </a:rPr>
                            <m:t>equation</m:t>
                          </m:r>
                          <m:r>
                            <a:rPr lang="en-IN" sz="2400" i="0">
                              <a:latin typeface="Cambria Math" panose="02040503050406030204" pitchFamily="18" charset="0"/>
                            </a:rPr>
                            <m:t> 6 </m:t>
                          </m:r>
                          <m:r>
                            <m:rPr>
                              <m:sty m:val="p"/>
                            </m:rPr>
                            <a:rPr lang="en-IN" sz="2400" i="0">
                              <a:latin typeface="Cambria Math" panose="02040503050406030204" pitchFamily="18" charset="0"/>
                            </a:rPr>
                            <m:t>can</m:t>
                          </m:r>
                          <m:r>
                            <a:rPr lang="en-IN" sz="2400" i="0">
                              <a:latin typeface="Cambria Math" panose="02040503050406030204" pitchFamily="18" charset="0"/>
                            </a:rPr>
                            <m:t> </m:t>
                          </m:r>
                          <m:r>
                            <m:rPr>
                              <m:sty m:val="p"/>
                            </m:rPr>
                            <a:rPr lang="en-IN" sz="2400" i="0">
                              <a:latin typeface="Cambria Math" panose="02040503050406030204" pitchFamily="18" charset="0"/>
                            </a:rPr>
                            <m:t>be</m:t>
                          </m:r>
                          <m:r>
                            <a:rPr lang="en-IN" sz="2400" i="0">
                              <a:latin typeface="Cambria Math" panose="02040503050406030204" pitchFamily="18" charset="0"/>
                            </a:rPr>
                            <m:t> </m:t>
                          </m:r>
                          <m:r>
                            <m:rPr>
                              <m:sty m:val="p"/>
                            </m:rPr>
                            <a:rPr lang="en-IN" sz="2400" i="0">
                              <a:latin typeface="Cambria Math" panose="02040503050406030204" pitchFamily="18" charset="0"/>
                            </a:rPr>
                            <m:t>written</m:t>
                          </m:r>
                          <m:r>
                            <a:rPr lang="en-IN" sz="2400" i="0">
                              <a:latin typeface="Cambria Math" panose="02040503050406030204" pitchFamily="18" charset="0"/>
                            </a:rPr>
                            <m:t> </m:t>
                          </m:r>
                          <m:r>
                            <m:rPr>
                              <m:sty m:val="p"/>
                            </m:rPr>
                            <a:rPr lang="en-IN" sz="2400" i="0">
                              <a:latin typeface="Cambria Math" panose="02040503050406030204" pitchFamily="18" charset="0"/>
                            </a:rPr>
                            <m:t>as</m:t>
                          </m:r>
                          <m:r>
                            <a:rPr lang="en-IN" sz="2400" i="0">
                              <a:latin typeface="Cambria Math" panose="02040503050406030204" pitchFamily="18" charset="0"/>
                            </a:rPr>
                            <m:t>,  </m:t>
                          </m:r>
                          <m:r>
                            <a:rPr lang="en-IN" sz="2400" i="1">
                              <a:latin typeface="Cambria Math" panose="02040503050406030204" pitchFamily="18" charset="0"/>
                            </a:rPr>
                            <m:t>𝑈</m:t>
                          </m:r>
                        </m:e>
                        <m:sub>
                          <m:r>
                            <a:rPr lang="en-IN" sz="2400" i="1">
                              <a:latin typeface="Cambria Math" panose="02040503050406030204" pitchFamily="18" charset="0"/>
                            </a:rPr>
                            <m:t>𝜈</m:t>
                          </m:r>
                        </m:sub>
                      </m:sSub>
                      <m:r>
                        <a:rPr lang="en-IN" sz="2400" i="0">
                          <a:latin typeface="Cambria Math" panose="02040503050406030204" pitchFamily="18" charset="0"/>
                        </a:rPr>
                        <m:t>=</m:t>
                      </m:r>
                      <m:f>
                        <m:fPr>
                          <m:ctrlPr>
                            <a:rPr lang="en-IN" sz="2400" i="1">
                              <a:solidFill>
                                <a:srgbClr val="836967"/>
                              </a:solidFill>
                              <a:latin typeface="Cambria Math" panose="02040503050406030204" pitchFamily="18" charset="0"/>
                            </a:rPr>
                          </m:ctrlPr>
                        </m:fPr>
                        <m:num>
                          <m:r>
                            <a:rPr lang="en-IN" sz="2400" i="1">
                              <a:latin typeface="Cambria Math" panose="02040503050406030204" pitchFamily="18" charset="0"/>
                            </a:rPr>
                            <m:t>𝐴</m:t>
                          </m:r>
                        </m:num>
                        <m:den>
                          <m:r>
                            <a:rPr lang="en-IN" sz="2400" i="1">
                              <a:latin typeface="Cambria Math" panose="02040503050406030204" pitchFamily="18" charset="0"/>
                            </a:rPr>
                            <m:t>𝐵</m:t>
                          </m:r>
                          <m:d>
                            <m:dPr>
                              <m:ctrlPr>
                                <a:rPr lang="en-IN" sz="2400" i="1">
                                  <a:solidFill>
                                    <a:srgbClr val="836967"/>
                                  </a:solidFill>
                                  <a:latin typeface="Cambria Math" panose="02040503050406030204" pitchFamily="18" charset="0"/>
                                </a:rPr>
                              </m:ctrlPr>
                            </m:dPr>
                            <m:e>
                              <m:sSup>
                                <m:sSupPr>
                                  <m:ctrlPr>
                                    <a:rPr lang="en-IN" sz="2400" i="1">
                                      <a:solidFill>
                                        <a:srgbClr val="836967"/>
                                      </a:solidFill>
                                      <a:latin typeface="Cambria Math" panose="02040503050406030204" pitchFamily="18" charset="0"/>
                                    </a:rPr>
                                  </m:ctrlPr>
                                </m:sSupPr>
                                <m:e>
                                  <m:r>
                                    <a:rPr lang="en-IN" sz="2400" i="1">
                                      <a:latin typeface="Cambria Math" panose="02040503050406030204" pitchFamily="18" charset="0"/>
                                    </a:rPr>
                                    <m:t>𝑒</m:t>
                                  </m:r>
                                </m:e>
                                <m:sup>
                                  <m:f>
                                    <m:fPr>
                                      <m:ctrlPr>
                                        <a:rPr lang="en-IN" sz="2400" i="1">
                                          <a:solidFill>
                                            <a:srgbClr val="836967"/>
                                          </a:solidFill>
                                          <a:latin typeface="Cambria Math" panose="02040503050406030204" pitchFamily="18" charset="0"/>
                                        </a:rPr>
                                      </m:ctrlPr>
                                    </m:fPr>
                                    <m:num>
                                      <m:r>
                                        <a:rPr lang="en-IN" sz="2400" i="1">
                                          <a:latin typeface="Cambria Math" panose="02040503050406030204" pitchFamily="18" charset="0"/>
                                        </a:rPr>
                                        <m:t>h𝑐</m:t>
                                      </m:r>
                                    </m:num>
                                    <m:den>
                                      <m:r>
                                        <a:rPr lang="en-IN" sz="2400" i="1">
                                          <a:latin typeface="Cambria Math" panose="02040503050406030204" pitchFamily="18" charset="0"/>
                                        </a:rPr>
                                        <m:t>𝜆</m:t>
                                      </m:r>
                                      <m:r>
                                        <a:rPr lang="en-IN" sz="2400" i="1">
                                          <a:latin typeface="Cambria Math" panose="02040503050406030204" pitchFamily="18" charset="0"/>
                                        </a:rPr>
                                        <m:t>𝐾𝑇</m:t>
                                      </m:r>
                                    </m:den>
                                  </m:f>
                                </m:sup>
                              </m:sSup>
                              <m:r>
                                <a:rPr lang="en-IN" sz="2400" i="0">
                                  <a:latin typeface="Cambria Math" panose="02040503050406030204" pitchFamily="18" charset="0"/>
                                </a:rPr>
                                <m:t>− 1</m:t>
                              </m:r>
                            </m:e>
                          </m:d>
                        </m:den>
                      </m:f>
                    </m:oMath>
                  </m:oMathPara>
                </a14:m>
                <a:endParaRPr lang="en-IN" sz="2400" dirty="0"/>
              </a:p>
            </p:txBody>
          </p:sp>
        </mc:Choice>
        <mc:Fallback xmlns="">
          <p:sp>
            <p:nvSpPr>
              <p:cNvPr id="8" name="TextBox 7">
                <a:extLst>
                  <a:ext uri="{FF2B5EF4-FFF2-40B4-BE49-F238E27FC236}">
                    <a16:creationId xmlns:a16="http://schemas.microsoft.com/office/drawing/2014/main" id="{C9BE4B36-7A33-1EA0-C893-D2C03DE65BA2}"/>
                  </a:ext>
                </a:extLst>
              </p:cNvPr>
              <p:cNvSpPr txBox="1">
                <a:spLocks noRot="1" noChangeAspect="1" noMove="1" noResize="1" noEditPoints="1" noAdjustHandles="1" noChangeArrowheads="1" noChangeShapeType="1" noTextEdit="1"/>
              </p:cNvSpPr>
              <p:nvPr/>
            </p:nvSpPr>
            <p:spPr>
              <a:xfrm>
                <a:off x="924791" y="2381709"/>
                <a:ext cx="9019309" cy="978858"/>
              </a:xfrm>
              <a:prstGeom prst="rect">
                <a:avLst/>
              </a:prstGeom>
              <a:blipFill>
                <a:blip r:embed="rId3"/>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41998780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972C8-8AC7-66E5-A231-DAF3343488E6}"/>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0C5A7108-D5CD-1440-0044-0AA8EC365956}"/>
              </a:ext>
            </a:extLst>
          </p:cNvPr>
          <p:cNvSpPr txBox="1">
            <a:spLocks/>
          </p:cNvSpPr>
          <p:nvPr/>
        </p:nvSpPr>
        <p:spPr>
          <a:xfrm>
            <a:off x="0" y="1828800"/>
            <a:ext cx="12192000" cy="336295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effectLst>
                  <a:outerShdw blurRad="38100" dist="38100" dir="2700000" algn="tl">
                    <a:srgbClr val="000000">
                      <a:alpha val="43137"/>
                    </a:srgbClr>
                  </a:outerShdw>
                </a:effectLst>
                <a:latin typeface="+mn-lt"/>
              </a:rPr>
              <a:t>Ratio of stimulated emission to spontaneous emission</a:t>
            </a:r>
            <a:endParaRPr lang="en-IN" sz="4000" b="1" dirty="0">
              <a:solidFill>
                <a:schemeClr val="bg1"/>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13809108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77BDB5-0A4B-A4A4-C376-419FB93108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68F0AB-51A2-4B86-042F-D45B0F65F073}"/>
              </a:ext>
            </a:extLst>
          </p:cNvPr>
          <p:cNvSpPr>
            <a:spLocks noGrp="1"/>
          </p:cNvSpPr>
          <p:nvPr>
            <p:ph type="title"/>
          </p:nvPr>
        </p:nvSpPr>
        <p:spPr>
          <a:xfrm>
            <a:off x="838201" y="-92075"/>
            <a:ext cx="9192490" cy="1135903"/>
          </a:xfrm>
        </p:spPr>
        <p:txBody>
          <a:bodyPr>
            <a:noAutofit/>
          </a:bodyPr>
          <a:lstStyle/>
          <a:p>
            <a:r>
              <a:rPr lang="en-US" sz="2800" b="1" i="0" u="none" strike="noStrike" baseline="0" dirty="0">
                <a:solidFill>
                  <a:srgbClr val="0000FF"/>
                </a:solidFill>
                <a:latin typeface="Calibri" panose="020F0502020204030204" pitchFamily="34" charset="0"/>
              </a:rPr>
              <a:t>Ratio of stimulated emission to spontaneous emission</a:t>
            </a:r>
          </a:p>
        </p:txBody>
      </p:sp>
      <p:sp>
        <p:nvSpPr>
          <p:cNvPr id="4" name="Content Placeholder 2">
            <a:extLst>
              <a:ext uri="{FF2B5EF4-FFF2-40B4-BE49-F238E27FC236}">
                <a16:creationId xmlns:a16="http://schemas.microsoft.com/office/drawing/2014/main" id="{F6F04247-7D24-37CF-7773-7318E273F56F}"/>
              </a:ext>
            </a:extLst>
          </p:cNvPr>
          <p:cNvSpPr txBox="1">
            <a:spLocks/>
          </p:cNvSpPr>
          <p:nvPr/>
        </p:nvSpPr>
        <p:spPr>
          <a:xfrm>
            <a:off x="838201" y="1043828"/>
            <a:ext cx="10508672" cy="5259471"/>
          </a:xfrm>
          <a:prstGeom prst="rect">
            <a:avLst/>
          </a:prstGeom>
        </p:spPr>
        <p:txBody>
          <a:bodyPr anchor="ct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lnSpc>
                <a:spcPct val="115000"/>
              </a:lnSpc>
              <a:spcBef>
                <a:spcPts val="300"/>
              </a:spcBef>
              <a:spcAft>
                <a:spcPts val="800"/>
              </a:spcAft>
            </a:pPr>
            <a:endParaRPr lang="en-IN" sz="2400" dirty="0">
              <a:solidFill>
                <a:schemeClr val="tx1"/>
              </a:solidFill>
              <a:effectLst/>
              <a:ea typeface="Calibri" panose="020F0502020204030204" pitchFamily="34" charset="0"/>
              <a:cs typeface="Tunga" panose="020B0502040204020203"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53B7650-C780-2AD3-8F62-D4AF467F3FEC}"/>
                  </a:ext>
                </a:extLst>
              </p:cNvPr>
              <p:cNvSpPr txBox="1"/>
              <p:nvPr/>
            </p:nvSpPr>
            <p:spPr>
              <a:xfrm>
                <a:off x="696191" y="1094509"/>
                <a:ext cx="10792691" cy="3855351"/>
              </a:xfrm>
              <a:prstGeom prst="rect">
                <a:avLst/>
              </a:prstGeom>
              <a:noFill/>
            </p:spPr>
            <p:txBody>
              <a:bodyPr wrap="square">
                <a:spAutoFit/>
              </a:bodyPr>
              <a:lstStyle/>
              <a:p>
                <a:pPr marL="1485900" algn="just">
                  <a:lnSpc>
                    <a:spcPct val="115000"/>
                  </a:lnSpc>
                  <a:spcBef>
                    <a:spcPts val="600"/>
                  </a:spcBef>
                  <a:spcAft>
                    <a:spcPts val="600"/>
                  </a:spcAft>
                </a:pPr>
                <a14:m>
                  <m:oMathPara xmlns:m="http://schemas.openxmlformats.org/officeDocument/2006/math">
                    <m:oMathParaPr>
                      <m:jc m:val="centerGroup"/>
                    </m:oMathParaPr>
                    <m:oMath xmlns:m="http://schemas.openxmlformats.org/officeDocument/2006/math">
                      <m:f>
                        <m:fPr>
                          <m:ctrlPr>
                            <a:rPr lang="en-IN" sz="2400" i="1" smtClean="0">
                              <a:effectLst/>
                              <a:latin typeface="Cambria Math" panose="02040503050406030204" pitchFamily="18" charset="0"/>
                              <a:ea typeface="Times New Roman" panose="02020603050405020304" pitchFamily="18" charset="0"/>
                              <a:cs typeface="Calibri" panose="020F0502020204030204" pitchFamily="34" charset="0"/>
                            </a:rPr>
                          </m:ctrlPr>
                        </m:fPr>
                        <m:num>
                          <m:sSub>
                            <m:sSubPr>
                              <m:ctrlPr>
                                <a:rPr lang="en-IN" sz="2400" i="1">
                                  <a:effectLst/>
                                  <a:latin typeface="Cambria Math" panose="02040503050406030204" pitchFamily="18" charset="0"/>
                                  <a:ea typeface="Times New Roman" panose="02020603050405020304" pitchFamily="18" charset="0"/>
                                  <a:cs typeface="Calibri" panose="020F0502020204030204" pitchFamily="34" charset="0"/>
                                </a:rPr>
                              </m:ctrlPr>
                            </m:sSubPr>
                            <m:e>
                              <m:sSup>
                                <m:sSupPr>
                                  <m:ctrlPr>
                                    <a:rPr lang="en-IN" sz="2400" i="1">
                                      <a:effectLst/>
                                      <a:latin typeface="Cambria Math" panose="02040503050406030204" pitchFamily="18" charset="0"/>
                                      <a:ea typeface="Times New Roman" panose="02020603050405020304" pitchFamily="18" charset="0"/>
                                      <a:cs typeface="Calibri" panose="020F0502020204030204" pitchFamily="34" charset="0"/>
                                    </a:rPr>
                                  </m:ctrlPr>
                                </m:sSupPr>
                                <m:e>
                                  <m:r>
                                    <a:rPr lang="en-US" sz="2400" i="1">
                                      <a:effectLst/>
                                      <a:latin typeface="Cambria Math" panose="02040503050406030204" pitchFamily="18" charset="0"/>
                                      <a:ea typeface="Times New Roman" panose="02020603050405020304" pitchFamily="18" charset="0"/>
                                      <a:cs typeface="Calibri" panose="020F0502020204030204" pitchFamily="34" charset="0"/>
                                    </a:rPr>
                                    <m:t>𝑅</m:t>
                                  </m:r>
                                </m:e>
                                <m:sup>
                                  <m:r>
                                    <a:rPr lang="en-US" sz="2400" i="1">
                                      <a:effectLst/>
                                      <a:latin typeface="Cambria Math" panose="02040503050406030204" pitchFamily="18" charset="0"/>
                                      <a:ea typeface="Times New Roman" panose="02020603050405020304" pitchFamily="18" charset="0"/>
                                      <a:cs typeface="Calibri" panose="020F0502020204030204" pitchFamily="34" charset="0"/>
                                    </a:rPr>
                                    <m:t>∗</m:t>
                                  </m:r>
                                </m:sup>
                              </m:sSup>
                            </m:e>
                            <m:sub>
                              <m:r>
                                <a:rPr lang="en-US" sz="2400" i="1">
                                  <a:effectLst/>
                                  <a:latin typeface="Cambria Math" panose="02040503050406030204" pitchFamily="18" charset="0"/>
                                  <a:ea typeface="Times New Roman" panose="02020603050405020304" pitchFamily="18" charset="0"/>
                                  <a:cs typeface="Calibri" panose="020F0502020204030204" pitchFamily="34" charset="0"/>
                                </a:rPr>
                                <m:t>21</m:t>
                              </m:r>
                            </m:sub>
                          </m:sSub>
                        </m:num>
                        <m:den>
                          <m:sSub>
                            <m:sSubPr>
                              <m:ctrlPr>
                                <a:rPr lang="en-IN" sz="2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2400" i="1">
                                  <a:effectLst/>
                                  <a:latin typeface="Cambria Math" panose="02040503050406030204" pitchFamily="18" charset="0"/>
                                  <a:ea typeface="Times New Roman" panose="02020603050405020304" pitchFamily="18" charset="0"/>
                                  <a:cs typeface="Calibri" panose="020F0502020204030204" pitchFamily="34" charset="0"/>
                                </a:rPr>
                                <m:t>𝑅</m:t>
                              </m:r>
                            </m:e>
                            <m:sub>
                              <m:r>
                                <a:rPr lang="en-US" sz="2400" i="1">
                                  <a:effectLst/>
                                  <a:latin typeface="Cambria Math" panose="02040503050406030204" pitchFamily="18" charset="0"/>
                                  <a:ea typeface="Times New Roman" panose="02020603050405020304" pitchFamily="18" charset="0"/>
                                  <a:cs typeface="Calibri" panose="020F0502020204030204" pitchFamily="34" charset="0"/>
                                </a:rPr>
                                <m:t>21</m:t>
                              </m:r>
                            </m:sub>
                          </m:sSub>
                        </m:den>
                      </m:f>
                      <m:r>
                        <a:rPr lang="en-US" sz="2400" i="1">
                          <a:effectLst/>
                          <a:latin typeface="Cambria Math" panose="02040503050406030204" pitchFamily="18" charset="0"/>
                          <a:ea typeface="Times New Roman" panose="02020603050405020304" pitchFamily="18" charset="0"/>
                          <a:cs typeface="Calibri" panose="020F0502020204030204" pitchFamily="34" charset="0"/>
                        </a:rPr>
                        <m:t>=</m:t>
                      </m:r>
                      <m:f>
                        <m:fPr>
                          <m:ctrlPr>
                            <a:rPr lang="en-IN" sz="2400" i="1">
                              <a:effectLst/>
                              <a:latin typeface="Cambria Math" panose="02040503050406030204" pitchFamily="18" charset="0"/>
                              <a:ea typeface="Times New Roman" panose="02020603050405020304" pitchFamily="18" charset="0"/>
                              <a:cs typeface="Calibri" panose="020F0502020204030204" pitchFamily="34" charset="0"/>
                            </a:rPr>
                          </m:ctrlPr>
                        </m:fPr>
                        <m:num>
                          <m:sSub>
                            <m:sSubPr>
                              <m:ctrlPr>
                                <a:rPr lang="en-IN" sz="2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2400" i="1">
                                  <a:effectLst/>
                                  <a:latin typeface="Cambria Math" panose="02040503050406030204" pitchFamily="18" charset="0"/>
                                  <a:ea typeface="Times New Roman" panose="02020603050405020304" pitchFamily="18" charset="0"/>
                                  <a:cs typeface="Calibri" panose="020F0502020204030204" pitchFamily="34" charset="0"/>
                                </a:rPr>
                                <m:t>𝐵</m:t>
                              </m:r>
                            </m:e>
                            <m:sub>
                              <m:r>
                                <a:rPr lang="en-US" sz="2400" i="1">
                                  <a:effectLst/>
                                  <a:latin typeface="Cambria Math" panose="02040503050406030204" pitchFamily="18" charset="0"/>
                                  <a:ea typeface="Times New Roman" panose="02020603050405020304" pitchFamily="18" charset="0"/>
                                  <a:cs typeface="Calibri" panose="020F0502020204030204" pitchFamily="34" charset="0"/>
                                </a:rPr>
                                <m:t>21</m:t>
                              </m:r>
                            </m:sub>
                          </m:sSub>
                          <m:sSub>
                            <m:sSubPr>
                              <m:ctrlPr>
                                <a:rPr lang="en-IN" sz="2400" i="1">
                                  <a:effectLst/>
                                  <a:latin typeface="Cambria Math" panose="02040503050406030204" pitchFamily="18" charset="0"/>
                                  <a:ea typeface="Calibri" panose="020F0502020204030204" pitchFamily="34" charset="0"/>
                                  <a:cs typeface="Calibri" panose="020F0502020204030204" pitchFamily="34" charset="0"/>
                                </a:rPr>
                              </m:ctrlPr>
                            </m:sSubPr>
                            <m:e>
                              <m:r>
                                <a:rPr lang="en-US" sz="2400" i="1">
                                  <a:effectLst/>
                                  <a:latin typeface="Cambria Math" panose="02040503050406030204" pitchFamily="18" charset="0"/>
                                  <a:ea typeface="Calibri" panose="020F0502020204030204" pitchFamily="34" charset="0"/>
                                  <a:cs typeface="Calibri" panose="020F0502020204030204" pitchFamily="34" charset="0"/>
                                </a:rPr>
                                <m:t> </m:t>
                              </m:r>
                              <m:r>
                                <a:rPr lang="en-US" sz="2400" i="1">
                                  <a:effectLst/>
                                  <a:latin typeface="Cambria Math" panose="02040503050406030204" pitchFamily="18" charset="0"/>
                                  <a:ea typeface="Calibri" panose="020F0502020204030204" pitchFamily="34" charset="0"/>
                                  <a:cs typeface="Calibri" panose="020F0502020204030204" pitchFamily="34" charset="0"/>
                                </a:rPr>
                                <m:t>𝑁</m:t>
                              </m:r>
                            </m:e>
                            <m:sub>
                              <m:r>
                                <a:rPr lang="en-US" sz="2400" i="1">
                                  <a:effectLst/>
                                  <a:latin typeface="Cambria Math" panose="02040503050406030204" pitchFamily="18" charset="0"/>
                                  <a:ea typeface="Calibri" panose="020F0502020204030204" pitchFamily="34" charset="0"/>
                                  <a:cs typeface="Calibri" panose="020F0502020204030204" pitchFamily="34" charset="0"/>
                                </a:rPr>
                                <m:t>2</m:t>
                              </m:r>
                            </m:sub>
                          </m:sSub>
                          <m:sSub>
                            <m:sSubPr>
                              <m:ctrlPr>
                                <a:rPr lang="en-IN" sz="2400" i="1">
                                  <a:effectLst/>
                                  <a:latin typeface="Cambria Math" panose="02040503050406030204" pitchFamily="18" charset="0"/>
                                  <a:ea typeface="Calibri" panose="020F0502020204030204" pitchFamily="34" charset="0"/>
                                  <a:cs typeface="Calibri" panose="020F0502020204030204" pitchFamily="34" charset="0"/>
                                </a:rPr>
                              </m:ctrlPr>
                            </m:sSubPr>
                            <m:e>
                              <m:r>
                                <a:rPr lang="en-US" sz="2400" i="1">
                                  <a:effectLst/>
                                  <a:latin typeface="Cambria Math" panose="02040503050406030204" pitchFamily="18" charset="0"/>
                                  <a:ea typeface="Calibri" panose="020F0502020204030204" pitchFamily="34" charset="0"/>
                                  <a:cs typeface="Calibri" panose="020F0502020204030204" pitchFamily="34" charset="0"/>
                                </a:rPr>
                                <m:t>𝑈</m:t>
                              </m:r>
                            </m:e>
                            <m:sub>
                              <m:r>
                                <a:rPr lang="en-US" sz="2400" i="1">
                                  <a:effectLst/>
                                  <a:latin typeface="Cambria Math" panose="02040503050406030204" pitchFamily="18" charset="0"/>
                                  <a:ea typeface="Calibri" panose="020F0502020204030204" pitchFamily="34" charset="0"/>
                                  <a:cs typeface="Calibri" panose="020F0502020204030204" pitchFamily="34" charset="0"/>
                                </a:rPr>
                                <m:t>𝜈</m:t>
                              </m:r>
                            </m:sub>
                          </m:sSub>
                        </m:num>
                        <m:den>
                          <m:sSub>
                            <m:sSubPr>
                              <m:ctrlPr>
                                <a:rPr lang="en-IN" sz="2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2400" i="1">
                                  <a:effectLst/>
                                  <a:latin typeface="Cambria Math" panose="02040503050406030204" pitchFamily="18" charset="0"/>
                                  <a:ea typeface="Times New Roman" panose="02020603050405020304" pitchFamily="18" charset="0"/>
                                  <a:cs typeface="Calibri" panose="020F0502020204030204" pitchFamily="34" charset="0"/>
                                </a:rPr>
                                <m:t>𝐴</m:t>
                              </m:r>
                            </m:e>
                            <m:sub>
                              <m:r>
                                <a:rPr lang="en-US" sz="2400" i="1">
                                  <a:effectLst/>
                                  <a:latin typeface="Cambria Math" panose="02040503050406030204" pitchFamily="18" charset="0"/>
                                  <a:ea typeface="Times New Roman" panose="02020603050405020304" pitchFamily="18" charset="0"/>
                                  <a:cs typeface="Calibri" panose="020F0502020204030204" pitchFamily="34" charset="0"/>
                                </a:rPr>
                                <m:t>21</m:t>
                              </m:r>
                            </m:sub>
                          </m:sSub>
                          <m:sSub>
                            <m:sSubPr>
                              <m:ctrlPr>
                                <a:rPr lang="en-IN" sz="2400" i="1">
                                  <a:effectLst/>
                                  <a:latin typeface="Cambria Math" panose="02040503050406030204" pitchFamily="18" charset="0"/>
                                  <a:ea typeface="Calibri" panose="020F0502020204030204" pitchFamily="34" charset="0"/>
                                  <a:cs typeface="Calibri" panose="020F0502020204030204" pitchFamily="34" charset="0"/>
                                </a:rPr>
                              </m:ctrlPr>
                            </m:sSubPr>
                            <m:e>
                              <m:r>
                                <a:rPr lang="en-US" sz="2400" i="1">
                                  <a:effectLst/>
                                  <a:latin typeface="Cambria Math" panose="02040503050406030204" pitchFamily="18" charset="0"/>
                                  <a:ea typeface="Calibri" panose="020F0502020204030204" pitchFamily="34" charset="0"/>
                                  <a:cs typeface="Calibri" panose="020F0502020204030204" pitchFamily="34" charset="0"/>
                                </a:rPr>
                                <m:t> </m:t>
                              </m:r>
                              <m:r>
                                <a:rPr lang="en-US" sz="2400" i="1">
                                  <a:effectLst/>
                                  <a:latin typeface="Cambria Math" panose="02040503050406030204" pitchFamily="18" charset="0"/>
                                  <a:ea typeface="Calibri" panose="020F0502020204030204" pitchFamily="34" charset="0"/>
                                  <a:cs typeface="Calibri" panose="020F0502020204030204" pitchFamily="34" charset="0"/>
                                </a:rPr>
                                <m:t>𝑁</m:t>
                              </m:r>
                            </m:e>
                            <m:sub>
                              <m:r>
                                <a:rPr lang="en-US" sz="2400" i="1">
                                  <a:effectLst/>
                                  <a:latin typeface="Cambria Math" panose="02040503050406030204" pitchFamily="18" charset="0"/>
                                  <a:ea typeface="Calibri" panose="020F0502020204030204" pitchFamily="34" charset="0"/>
                                  <a:cs typeface="Calibri" panose="020F0502020204030204" pitchFamily="34" charset="0"/>
                                </a:rPr>
                                <m:t>2</m:t>
                              </m:r>
                            </m:sub>
                          </m:sSub>
                        </m:den>
                      </m:f>
                      <m:r>
                        <a:rPr lang="en-US" sz="2400" i="1">
                          <a:effectLst/>
                          <a:latin typeface="Cambria Math" panose="02040503050406030204" pitchFamily="18" charset="0"/>
                          <a:ea typeface="Times New Roman" panose="02020603050405020304" pitchFamily="18" charset="0"/>
                          <a:cs typeface="Calibri" panose="020F0502020204030204" pitchFamily="34" charset="0"/>
                        </a:rPr>
                        <m:t>=</m:t>
                      </m:r>
                      <m:f>
                        <m:fPr>
                          <m:ctrlPr>
                            <a:rPr lang="en-IN" sz="2400" i="1">
                              <a:effectLst/>
                              <a:latin typeface="Cambria Math" panose="02040503050406030204" pitchFamily="18" charset="0"/>
                              <a:ea typeface="Times New Roman" panose="02020603050405020304" pitchFamily="18" charset="0"/>
                              <a:cs typeface="Calibri" panose="020F0502020204030204" pitchFamily="34" charset="0"/>
                            </a:rPr>
                          </m:ctrlPr>
                        </m:fPr>
                        <m:num>
                          <m:sSub>
                            <m:sSubPr>
                              <m:ctrlPr>
                                <a:rPr lang="en-IN" sz="2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2400" i="1">
                                  <a:effectLst/>
                                  <a:latin typeface="Cambria Math" panose="02040503050406030204" pitchFamily="18" charset="0"/>
                                  <a:ea typeface="Times New Roman" panose="02020603050405020304" pitchFamily="18" charset="0"/>
                                  <a:cs typeface="Calibri" panose="020F0502020204030204" pitchFamily="34" charset="0"/>
                                </a:rPr>
                                <m:t>𝐵</m:t>
                              </m:r>
                            </m:e>
                            <m:sub>
                              <m:r>
                                <a:rPr lang="en-US" sz="2400" i="1">
                                  <a:effectLst/>
                                  <a:latin typeface="Cambria Math" panose="02040503050406030204" pitchFamily="18" charset="0"/>
                                  <a:ea typeface="Times New Roman" panose="02020603050405020304" pitchFamily="18" charset="0"/>
                                  <a:cs typeface="Calibri" panose="020F0502020204030204" pitchFamily="34" charset="0"/>
                                </a:rPr>
                                <m:t>21</m:t>
                              </m:r>
                            </m:sub>
                          </m:sSub>
                        </m:num>
                        <m:den>
                          <m:sSub>
                            <m:sSubPr>
                              <m:ctrlPr>
                                <a:rPr lang="en-IN" sz="2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2400" i="1">
                                  <a:effectLst/>
                                  <a:latin typeface="Cambria Math" panose="02040503050406030204" pitchFamily="18" charset="0"/>
                                  <a:ea typeface="Times New Roman" panose="02020603050405020304" pitchFamily="18" charset="0"/>
                                  <a:cs typeface="Calibri" panose="020F0502020204030204" pitchFamily="34" charset="0"/>
                                </a:rPr>
                                <m:t>𝐴</m:t>
                              </m:r>
                            </m:e>
                            <m:sub>
                              <m:r>
                                <a:rPr lang="en-US" sz="2400" i="1">
                                  <a:effectLst/>
                                  <a:latin typeface="Cambria Math" panose="02040503050406030204" pitchFamily="18" charset="0"/>
                                  <a:ea typeface="Times New Roman" panose="02020603050405020304" pitchFamily="18" charset="0"/>
                                  <a:cs typeface="Calibri" panose="020F0502020204030204" pitchFamily="34" charset="0"/>
                                </a:rPr>
                                <m:t>21</m:t>
                              </m:r>
                            </m:sub>
                          </m:sSub>
                        </m:den>
                      </m:f>
                      <m:sSub>
                        <m:sSubPr>
                          <m:ctrlPr>
                            <a:rPr lang="en-IN" sz="2400" i="1">
                              <a:effectLst/>
                              <a:latin typeface="Cambria Math" panose="02040503050406030204" pitchFamily="18" charset="0"/>
                              <a:ea typeface="Calibri" panose="020F0502020204030204" pitchFamily="34" charset="0"/>
                              <a:cs typeface="Calibri" panose="020F0502020204030204" pitchFamily="34" charset="0"/>
                            </a:rPr>
                          </m:ctrlPr>
                        </m:sSubPr>
                        <m:e>
                          <m:r>
                            <a:rPr lang="en-US" sz="2400" i="1">
                              <a:effectLst/>
                              <a:latin typeface="Cambria Math" panose="02040503050406030204" pitchFamily="18" charset="0"/>
                              <a:ea typeface="Calibri" panose="020F0502020204030204" pitchFamily="34" charset="0"/>
                              <a:cs typeface="Calibri" panose="020F0502020204030204" pitchFamily="34" charset="0"/>
                            </a:rPr>
                            <m:t>𝑈</m:t>
                          </m:r>
                        </m:e>
                        <m:sub>
                          <m:r>
                            <a:rPr lang="en-US" sz="2400" i="1">
                              <a:effectLst/>
                              <a:latin typeface="Cambria Math" panose="02040503050406030204" pitchFamily="18" charset="0"/>
                              <a:ea typeface="Calibri" panose="020F0502020204030204" pitchFamily="34" charset="0"/>
                              <a:cs typeface="Calibri" panose="020F0502020204030204" pitchFamily="34" charset="0"/>
                            </a:rPr>
                            <m:t>𝜈</m:t>
                          </m:r>
                        </m:sub>
                      </m:sSub>
                    </m:oMath>
                  </m:oMathPara>
                </a14:m>
                <a:endParaRPr lang="en-IN" sz="2400" dirty="0">
                  <a:effectLst/>
                  <a:latin typeface="Calibri" panose="020F0502020204030204" pitchFamily="34" charset="0"/>
                  <a:ea typeface="Calibri" panose="020F0502020204030204" pitchFamily="34" charset="0"/>
                  <a:cs typeface="Tunga" panose="020B0502040204020203" pitchFamily="34" charset="0"/>
                </a:endParaRPr>
              </a:p>
              <a:p>
                <a:pPr marL="1485900" algn="just">
                  <a:lnSpc>
                    <a:spcPct val="115000"/>
                  </a:lnSpc>
                  <a:spcBef>
                    <a:spcPts val="600"/>
                  </a:spcBef>
                  <a:spcAft>
                    <a:spcPts val="600"/>
                  </a:spcAft>
                </a:pPr>
                <a14:m>
                  <m:oMathPara xmlns:m="http://schemas.openxmlformats.org/officeDocument/2006/math">
                    <m:oMathParaPr>
                      <m:jc m:val="centerGroup"/>
                    </m:oMathParaPr>
                    <m:oMath xmlns:m="http://schemas.openxmlformats.org/officeDocument/2006/math">
                      <m:f>
                        <m:fPr>
                          <m:ctrlPr>
                            <a:rPr lang="en-IN" sz="2400" i="1">
                              <a:effectLst/>
                              <a:latin typeface="Cambria Math" panose="02040503050406030204" pitchFamily="18" charset="0"/>
                              <a:ea typeface="Times New Roman" panose="02020603050405020304" pitchFamily="18" charset="0"/>
                              <a:cs typeface="Calibri" panose="020F0502020204030204" pitchFamily="34" charset="0"/>
                            </a:rPr>
                          </m:ctrlPr>
                        </m:fPr>
                        <m:num>
                          <m:sSub>
                            <m:sSubPr>
                              <m:ctrlPr>
                                <a:rPr lang="en-IN" sz="2400" i="1">
                                  <a:effectLst/>
                                  <a:latin typeface="Cambria Math" panose="02040503050406030204" pitchFamily="18" charset="0"/>
                                  <a:ea typeface="Times New Roman" panose="02020603050405020304" pitchFamily="18" charset="0"/>
                                  <a:cs typeface="Calibri" panose="020F0502020204030204" pitchFamily="34" charset="0"/>
                                </a:rPr>
                              </m:ctrlPr>
                            </m:sSubPr>
                            <m:e>
                              <m:sSup>
                                <m:sSupPr>
                                  <m:ctrlPr>
                                    <a:rPr lang="en-IN" sz="2400" i="1">
                                      <a:effectLst/>
                                      <a:latin typeface="Cambria Math" panose="02040503050406030204" pitchFamily="18" charset="0"/>
                                      <a:ea typeface="Times New Roman" panose="02020603050405020304" pitchFamily="18" charset="0"/>
                                      <a:cs typeface="Calibri" panose="020F0502020204030204" pitchFamily="34" charset="0"/>
                                    </a:rPr>
                                  </m:ctrlPr>
                                </m:sSupPr>
                                <m:e>
                                  <m:r>
                                    <a:rPr lang="en-US" sz="2400" i="1">
                                      <a:effectLst/>
                                      <a:latin typeface="Cambria Math" panose="02040503050406030204" pitchFamily="18" charset="0"/>
                                      <a:ea typeface="Times New Roman" panose="02020603050405020304" pitchFamily="18" charset="0"/>
                                      <a:cs typeface="Calibri" panose="020F0502020204030204" pitchFamily="34" charset="0"/>
                                    </a:rPr>
                                    <m:t>𝑅</m:t>
                                  </m:r>
                                </m:e>
                                <m:sup>
                                  <m:r>
                                    <a:rPr lang="en-US" sz="2400" i="1">
                                      <a:effectLst/>
                                      <a:latin typeface="Cambria Math" panose="02040503050406030204" pitchFamily="18" charset="0"/>
                                      <a:ea typeface="Times New Roman" panose="02020603050405020304" pitchFamily="18" charset="0"/>
                                      <a:cs typeface="Calibri" panose="020F0502020204030204" pitchFamily="34" charset="0"/>
                                    </a:rPr>
                                    <m:t>∗</m:t>
                                  </m:r>
                                </m:sup>
                              </m:sSup>
                            </m:e>
                            <m:sub>
                              <m:r>
                                <a:rPr lang="en-US" sz="2400" i="1">
                                  <a:effectLst/>
                                  <a:latin typeface="Cambria Math" panose="02040503050406030204" pitchFamily="18" charset="0"/>
                                  <a:ea typeface="Times New Roman" panose="02020603050405020304" pitchFamily="18" charset="0"/>
                                  <a:cs typeface="Calibri" panose="020F0502020204030204" pitchFamily="34" charset="0"/>
                                </a:rPr>
                                <m:t>21</m:t>
                              </m:r>
                            </m:sub>
                          </m:sSub>
                        </m:num>
                        <m:den>
                          <m:sSub>
                            <m:sSubPr>
                              <m:ctrlPr>
                                <a:rPr lang="en-IN" sz="2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2400" i="1">
                                  <a:effectLst/>
                                  <a:latin typeface="Cambria Math" panose="02040503050406030204" pitchFamily="18" charset="0"/>
                                  <a:ea typeface="Times New Roman" panose="02020603050405020304" pitchFamily="18" charset="0"/>
                                  <a:cs typeface="Calibri" panose="020F0502020204030204" pitchFamily="34" charset="0"/>
                                </a:rPr>
                                <m:t>𝑅</m:t>
                              </m:r>
                            </m:e>
                            <m:sub>
                              <m:r>
                                <a:rPr lang="en-US" sz="2400" i="1">
                                  <a:effectLst/>
                                  <a:latin typeface="Cambria Math" panose="02040503050406030204" pitchFamily="18" charset="0"/>
                                  <a:ea typeface="Times New Roman" panose="02020603050405020304" pitchFamily="18" charset="0"/>
                                  <a:cs typeface="Calibri" panose="020F0502020204030204" pitchFamily="34" charset="0"/>
                                </a:rPr>
                                <m:t>21</m:t>
                              </m:r>
                            </m:sub>
                          </m:sSub>
                        </m:den>
                      </m:f>
                      <m:r>
                        <a:rPr lang="en-US" sz="2400" i="1">
                          <a:effectLst/>
                          <a:latin typeface="Cambria Math" panose="02040503050406030204" pitchFamily="18" charset="0"/>
                          <a:ea typeface="Times New Roman" panose="02020603050405020304" pitchFamily="18" charset="0"/>
                          <a:cs typeface="Calibri" panose="020F0502020204030204" pitchFamily="34" charset="0"/>
                        </a:rPr>
                        <m:t>=</m:t>
                      </m:r>
                      <m:f>
                        <m:fPr>
                          <m:ctrlPr>
                            <a:rPr lang="en-IN" sz="2400" i="1">
                              <a:effectLst/>
                              <a:latin typeface="Cambria Math" panose="02040503050406030204" pitchFamily="18" charset="0"/>
                              <a:ea typeface="Times New Roman" panose="02020603050405020304" pitchFamily="18" charset="0"/>
                              <a:cs typeface="Calibri" panose="020F0502020204030204" pitchFamily="34" charset="0"/>
                            </a:rPr>
                          </m:ctrlPr>
                        </m:fPr>
                        <m:num>
                          <m:sSub>
                            <m:sSubPr>
                              <m:ctrlPr>
                                <a:rPr lang="en-IN" sz="2400" i="1">
                                  <a:effectLst/>
                                  <a:latin typeface="Cambria Math" panose="02040503050406030204" pitchFamily="18" charset="0"/>
                                  <a:ea typeface="Calibri" panose="020F0502020204030204" pitchFamily="34" charset="0"/>
                                  <a:cs typeface="Calibri" panose="020F0502020204030204" pitchFamily="34" charset="0"/>
                                </a:rPr>
                              </m:ctrlPr>
                            </m:sSubPr>
                            <m:e>
                              <m:r>
                                <a:rPr lang="en-US" sz="2400" i="1">
                                  <a:effectLst/>
                                  <a:latin typeface="Cambria Math" panose="02040503050406030204" pitchFamily="18" charset="0"/>
                                  <a:ea typeface="Calibri" panose="020F0502020204030204" pitchFamily="34" charset="0"/>
                                  <a:cs typeface="Calibri" panose="020F0502020204030204" pitchFamily="34" charset="0"/>
                                </a:rPr>
                                <m:t>𝑈</m:t>
                              </m:r>
                            </m:e>
                            <m:sub>
                              <m:r>
                                <a:rPr lang="en-US" sz="2400" i="1">
                                  <a:effectLst/>
                                  <a:latin typeface="Cambria Math" panose="02040503050406030204" pitchFamily="18" charset="0"/>
                                  <a:ea typeface="Calibri" panose="020F0502020204030204" pitchFamily="34" charset="0"/>
                                  <a:cs typeface="Calibri" panose="020F0502020204030204" pitchFamily="34" charset="0"/>
                                </a:rPr>
                                <m:t>𝜈</m:t>
                              </m:r>
                            </m:sub>
                          </m:sSub>
                        </m:num>
                        <m:den>
                          <m:sSub>
                            <m:sSubPr>
                              <m:ctrlPr>
                                <a:rPr lang="en-IN" sz="2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2400" i="1">
                                  <a:effectLst/>
                                  <a:latin typeface="Cambria Math" panose="02040503050406030204" pitchFamily="18" charset="0"/>
                                  <a:ea typeface="Times New Roman" panose="02020603050405020304" pitchFamily="18" charset="0"/>
                                  <a:cs typeface="Calibri" panose="020F0502020204030204" pitchFamily="34" charset="0"/>
                                </a:rPr>
                                <m:t>𝐴</m:t>
                              </m:r>
                            </m:e>
                            <m:sub>
                              <m:r>
                                <a:rPr lang="en-US" sz="2400" i="1">
                                  <a:effectLst/>
                                  <a:latin typeface="Cambria Math" panose="02040503050406030204" pitchFamily="18" charset="0"/>
                                  <a:ea typeface="Times New Roman" panose="02020603050405020304" pitchFamily="18" charset="0"/>
                                  <a:cs typeface="Calibri" panose="020F0502020204030204" pitchFamily="34" charset="0"/>
                                </a:rPr>
                                <m:t>21</m:t>
                              </m:r>
                            </m:sub>
                          </m:sSub>
                          <m:r>
                            <a:rPr lang="en-US" sz="2400" i="1">
                              <a:effectLst/>
                              <a:latin typeface="Cambria Math" panose="02040503050406030204" pitchFamily="18" charset="0"/>
                              <a:ea typeface="Times New Roman" panose="02020603050405020304" pitchFamily="18" charset="0"/>
                              <a:cs typeface="Calibri" panose="020F0502020204030204" pitchFamily="34" charset="0"/>
                            </a:rPr>
                            <m:t>/</m:t>
                          </m:r>
                          <m:sSub>
                            <m:sSubPr>
                              <m:ctrlPr>
                                <a:rPr lang="en-IN" sz="2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2400" i="1">
                                  <a:effectLst/>
                                  <a:latin typeface="Cambria Math" panose="02040503050406030204" pitchFamily="18" charset="0"/>
                                  <a:ea typeface="Times New Roman" panose="02020603050405020304" pitchFamily="18" charset="0"/>
                                  <a:cs typeface="Calibri" panose="020F0502020204030204" pitchFamily="34" charset="0"/>
                                </a:rPr>
                                <m:t>𝐵</m:t>
                              </m:r>
                            </m:e>
                            <m:sub>
                              <m:r>
                                <a:rPr lang="en-US" sz="2400" i="1">
                                  <a:effectLst/>
                                  <a:latin typeface="Cambria Math" panose="02040503050406030204" pitchFamily="18" charset="0"/>
                                  <a:ea typeface="Times New Roman" panose="02020603050405020304" pitchFamily="18" charset="0"/>
                                  <a:cs typeface="Calibri" panose="020F0502020204030204" pitchFamily="34" charset="0"/>
                                </a:rPr>
                                <m:t>21</m:t>
                              </m:r>
                            </m:sub>
                          </m:sSub>
                        </m:den>
                      </m:f>
                    </m:oMath>
                  </m:oMathPara>
                </a14:m>
                <a:endParaRPr lang="en-IN" sz="2400" dirty="0">
                  <a:effectLst/>
                  <a:latin typeface="Calibri" panose="020F0502020204030204" pitchFamily="34" charset="0"/>
                  <a:ea typeface="Calibri" panose="020F0502020204030204" pitchFamily="34" charset="0"/>
                  <a:cs typeface="Tunga" panose="020B0502040204020203" pitchFamily="34" charset="0"/>
                </a:endParaRPr>
              </a:p>
              <a:p>
                <a:pPr algn="just">
                  <a:lnSpc>
                    <a:spcPct val="115000"/>
                  </a:lnSpc>
                  <a:spcBef>
                    <a:spcPts val="600"/>
                  </a:spcBef>
                  <a:spcAft>
                    <a:spcPts val="600"/>
                  </a:spcAft>
                </a:pPr>
                <a14:m>
                  <m:oMathPara xmlns:m="http://schemas.openxmlformats.org/officeDocument/2006/math">
                    <m:oMathParaPr>
                      <m:jc m:val="centerGroup"/>
                    </m:oMathParaPr>
                    <m:oMath xmlns:m="http://schemas.openxmlformats.org/officeDocument/2006/math">
                      <m:f>
                        <m:fPr>
                          <m:ctrlPr>
                            <a:rPr lang="en-IN" sz="2400" i="1">
                              <a:effectLst/>
                              <a:latin typeface="Cambria Math" panose="02040503050406030204" pitchFamily="18" charset="0"/>
                              <a:ea typeface="Times New Roman" panose="02020603050405020304" pitchFamily="18" charset="0"/>
                              <a:cs typeface="Calibri" panose="020F0502020204030204" pitchFamily="34" charset="0"/>
                            </a:rPr>
                          </m:ctrlPr>
                        </m:fPr>
                        <m:num>
                          <m:sSub>
                            <m:sSubPr>
                              <m:ctrlPr>
                                <a:rPr lang="en-IN" sz="2400" i="1">
                                  <a:effectLst/>
                                  <a:latin typeface="Cambria Math" panose="02040503050406030204" pitchFamily="18" charset="0"/>
                                  <a:ea typeface="Times New Roman" panose="02020603050405020304" pitchFamily="18" charset="0"/>
                                  <a:cs typeface="Calibri" panose="020F0502020204030204" pitchFamily="34" charset="0"/>
                                </a:rPr>
                              </m:ctrlPr>
                            </m:sSubPr>
                            <m:e>
                              <m:sSup>
                                <m:sSupPr>
                                  <m:ctrlPr>
                                    <a:rPr lang="en-IN" sz="2400" i="1">
                                      <a:effectLst/>
                                      <a:latin typeface="Cambria Math" panose="02040503050406030204" pitchFamily="18" charset="0"/>
                                      <a:ea typeface="Times New Roman" panose="02020603050405020304" pitchFamily="18" charset="0"/>
                                      <a:cs typeface="Calibri" panose="020F0502020204030204" pitchFamily="34" charset="0"/>
                                    </a:rPr>
                                  </m:ctrlPr>
                                </m:sSupPr>
                                <m:e>
                                  <m:r>
                                    <a:rPr lang="en-US" sz="2400" i="1">
                                      <a:effectLst/>
                                      <a:latin typeface="Cambria Math" panose="02040503050406030204" pitchFamily="18" charset="0"/>
                                      <a:ea typeface="Times New Roman" panose="02020603050405020304" pitchFamily="18" charset="0"/>
                                      <a:cs typeface="Calibri" panose="020F0502020204030204" pitchFamily="34" charset="0"/>
                                    </a:rPr>
                                    <m:t>𝑅</m:t>
                                  </m:r>
                                </m:e>
                                <m:sup>
                                  <m:r>
                                    <a:rPr lang="en-US" sz="2400" i="1">
                                      <a:effectLst/>
                                      <a:latin typeface="Cambria Math" panose="02040503050406030204" pitchFamily="18" charset="0"/>
                                      <a:ea typeface="Times New Roman" panose="02020603050405020304" pitchFamily="18" charset="0"/>
                                      <a:cs typeface="Calibri" panose="020F0502020204030204" pitchFamily="34" charset="0"/>
                                    </a:rPr>
                                    <m:t>∗</m:t>
                                  </m:r>
                                </m:sup>
                              </m:sSup>
                            </m:e>
                            <m:sub>
                              <m:r>
                                <a:rPr lang="en-US" sz="2400" i="1">
                                  <a:effectLst/>
                                  <a:latin typeface="Cambria Math" panose="02040503050406030204" pitchFamily="18" charset="0"/>
                                  <a:ea typeface="Times New Roman" panose="02020603050405020304" pitchFamily="18" charset="0"/>
                                  <a:cs typeface="Calibri" panose="020F0502020204030204" pitchFamily="34" charset="0"/>
                                </a:rPr>
                                <m:t>21</m:t>
                              </m:r>
                            </m:sub>
                          </m:sSub>
                        </m:num>
                        <m:den>
                          <m:sSub>
                            <m:sSubPr>
                              <m:ctrlPr>
                                <a:rPr lang="en-IN" sz="2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2400" i="1">
                                  <a:effectLst/>
                                  <a:latin typeface="Cambria Math" panose="02040503050406030204" pitchFamily="18" charset="0"/>
                                  <a:ea typeface="Times New Roman" panose="02020603050405020304" pitchFamily="18" charset="0"/>
                                  <a:cs typeface="Calibri" panose="020F0502020204030204" pitchFamily="34" charset="0"/>
                                </a:rPr>
                                <m:t>𝑅</m:t>
                              </m:r>
                            </m:e>
                            <m:sub>
                              <m:r>
                                <a:rPr lang="en-US" sz="2400" i="1">
                                  <a:effectLst/>
                                  <a:latin typeface="Cambria Math" panose="02040503050406030204" pitchFamily="18" charset="0"/>
                                  <a:ea typeface="Times New Roman" panose="02020603050405020304" pitchFamily="18" charset="0"/>
                                  <a:cs typeface="Calibri" panose="020F0502020204030204" pitchFamily="34" charset="0"/>
                                </a:rPr>
                                <m:t>21</m:t>
                              </m:r>
                            </m:sub>
                          </m:sSub>
                        </m:den>
                      </m:f>
                      <m:r>
                        <a:rPr lang="en-US" sz="2400" i="1">
                          <a:effectLst/>
                          <a:latin typeface="Cambria Math" panose="02040503050406030204" pitchFamily="18" charset="0"/>
                          <a:ea typeface="Times New Roman" panose="02020603050405020304" pitchFamily="18" charset="0"/>
                          <a:cs typeface="Calibri" panose="020F0502020204030204" pitchFamily="34" charset="0"/>
                        </a:rPr>
                        <m:t>=</m:t>
                      </m:r>
                      <m:f>
                        <m:fPr>
                          <m:ctrlPr>
                            <a:rPr lang="en-IN" sz="2400" i="1">
                              <a:effectLst/>
                              <a:latin typeface="Cambria Math" panose="02040503050406030204" pitchFamily="18" charset="0"/>
                              <a:ea typeface="Times New Roman" panose="02020603050405020304" pitchFamily="18" charset="0"/>
                              <a:cs typeface="Calibri" panose="020F0502020204030204" pitchFamily="34" charset="0"/>
                            </a:rPr>
                          </m:ctrlPr>
                        </m:fPr>
                        <m:num>
                          <m:f>
                            <m:fPr>
                              <m:ctrlPr>
                                <a:rPr lang="en-IN" sz="2400" i="1">
                                  <a:effectLst/>
                                  <a:latin typeface="Cambria Math" panose="02040503050406030204" pitchFamily="18" charset="0"/>
                                  <a:ea typeface="Calibri" panose="020F0502020204030204" pitchFamily="34" charset="0"/>
                                  <a:cs typeface="Calibri" panose="020F0502020204030204" pitchFamily="34" charset="0"/>
                                </a:rPr>
                              </m:ctrlPr>
                            </m:fPr>
                            <m:num>
                              <m:r>
                                <a:rPr lang="en-US" sz="2400" i="1">
                                  <a:effectLst/>
                                  <a:latin typeface="Cambria Math" panose="02040503050406030204" pitchFamily="18" charset="0"/>
                                  <a:ea typeface="Calibri" panose="020F0502020204030204" pitchFamily="34" charset="0"/>
                                  <a:cs typeface="Calibri" panose="020F0502020204030204" pitchFamily="34" charset="0"/>
                                </a:rPr>
                                <m:t>8</m:t>
                              </m:r>
                              <m:r>
                                <a:rPr lang="en-US" sz="2400" i="1">
                                  <a:effectLst/>
                                  <a:latin typeface="Cambria Math" panose="02040503050406030204" pitchFamily="18" charset="0"/>
                                  <a:ea typeface="Calibri" panose="020F0502020204030204" pitchFamily="34" charset="0"/>
                                  <a:cs typeface="Calibri" panose="020F0502020204030204" pitchFamily="34" charset="0"/>
                                </a:rPr>
                                <m:t>𝜋</m:t>
                              </m:r>
                              <m:r>
                                <a:rPr lang="en-US" sz="2400" i="1">
                                  <a:effectLst/>
                                  <a:latin typeface="Cambria Math" panose="02040503050406030204" pitchFamily="18" charset="0"/>
                                  <a:ea typeface="Calibri" panose="020F0502020204030204" pitchFamily="34" charset="0"/>
                                  <a:cs typeface="Calibri" panose="020F0502020204030204" pitchFamily="34" charset="0"/>
                                </a:rPr>
                                <m:t>h</m:t>
                              </m:r>
                              <m:sSup>
                                <m:sSupPr>
                                  <m:ctrlPr>
                                    <a:rPr lang="en-IN" sz="2400" i="1">
                                      <a:effectLst/>
                                      <a:latin typeface="Cambria Math" panose="02040503050406030204" pitchFamily="18" charset="0"/>
                                      <a:ea typeface="Calibri" panose="020F0502020204030204" pitchFamily="34" charset="0"/>
                                      <a:cs typeface="Calibri" panose="020F0502020204030204" pitchFamily="34" charset="0"/>
                                    </a:rPr>
                                  </m:ctrlPr>
                                </m:sSupPr>
                                <m:e>
                                  <m:r>
                                    <a:rPr lang="en-US" sz="2400" i="1">
                                      <a:effectLst/>
                                      <a:latin typeface="Cambria Math" panose="02040503050406030204" pitchFamily="18" charset="0"/>
                                      <a:ea typeface="Calibri" panose="020F0502020204030204" pitchFamily="34" charset="0"/>
                                      <a:cs typeface="Calibri" panose="020F0502020204030204" pitchFamily="34" charset="0"/>
                                    </a:rPr>
                                    <m:t>𝜈</m:t>
                                  </m:r>
                                </m:e>
                                <m:sup>
                                  <m:r>
                                    <a:rPr lang="en-US" sz="2400" i="1">
                                      <a:effectLst/>
                                      <a:latin typeface="Cambria Math" panose="02040503050406030204" pitchFamily="18" charset="0"/>
                                      <a:ea typeface="Calibri" panose="020F0502020204030204" pitchFamily="34" charset="0"/>
                                      <a:cs typeface="Calibri" panose="020F0502020204030204" pitchFamily="34" charset="0"/>
                                    </a:rPr>
                                    <m:t>3</m:t>
                                  </m:r>
                                </m:sup>
                              </m:sSup>
                            </m:num>
                            <m:den>
                              <m:sSup>
                                <m:sSupPr>
                                  <m:ctrlPr>
                                    <a:rPr lang="en-IN" sz="2400" i="1">
                                      <a:effectLst/>
                                      <a:latin typeface="Cambria Math" panose="02040503050406030204" pitchFamily="18" charset="0"/>
                                      <a:ea typeface="Calibri" panose="020F0502020204030204" pitchFamily="34" charset="0"/>
                                      <a:cs typeface="Calibri" panose="020F0502020204030204" pitchFamily="34" charset="0"/>
                                    </a:rPr>
                                  </m:ctrlPr>
                                </m:sSupPr>
                                <m:e>
                                  <m:r>
                                    <a:rPr lang="en-US" sz="2400" i="1">
                                      <a:effectLst/>
                                      <a:latin typeface="Cambria Math" panose="02040503050406030204" pitchFamily="18" charset="0"/>
                                      <a:ea typeface="Calibri" panose="020F0502020204030204" pitchFamily="34" charset="0"/>
                                      <a:cs typeface="Calibri" panose="020F0502020204030204" pitchFamily="34" charset="0"/>
                                    </a:rPr>
                                    <m:t>𝑐</m:t>
                                  </m:r>
                                </m:e>
                                <m:sup>
                                  <m:r>
                                    <a:rPr lang="en-US" sz="2400" i="1">
                                      <a:effectLst/>
                                      <a:latin typeface="Cambria Math" panose="02040503050406030204" pitchFamily="18" charset="0"/>
                                      <a:ea typeface="Calibri" panose="020F0502020204030204" pitchFamily="34" charset="0"/>
                                      <a:cs typeface="Calibri" panose="020F0502020204030204" pitchFamily="34" charset="0"/>
                                    </a:rPr>
                                    <m:t>3</m:t>
                                  </m:r>
                                </m:sup>
                              </m:sSup>
                            </m:den>
                          </m:f>
                          <m:d>
                            <m:dPr>
                              <m:begChr m:val="["/>
                              <m:endChr m:val="]"/>
                              <m:ctrlPr>
                                <a:rPr lang="en-IN" sz="2400" i="1">
                                  <a:effectLst/>
                                  <a:latin typeface="Cambria Math" panose="02040503050406030204" pitchFamily="18" charset="0"/>
                                  <a:ea typeface="Calibri" panose="020F0502020204030204" pitchFamily="34" charset="0"/>
                                  <a:cs typeface="Calibri" panose="020F0502020204030204" pitchFamily="34" charset="0"/>
                                </a:rPr>
                              </m:ctrlPr>
                            </m:dPr>
                            <m:e>
                              <m:f>
                                <m:fPr>
                                  <m:ctrlPr>
                                    <a:rPr lang="en-IN" sz="2400" i="1">
                                      <a:effectLst/>
                                      <a:latin typeface="Cambria Math" panose="02040503050406030204" pitchFamily="18" charset="0"/>
                                      <a:ea typeface="Calibri" panose="020F0502020204030204" pitchFamily="34" charset="0"/>
                                      <a:cs typeface="Calibri" panose="020F0502020204030204" pitchFamily="34" charset="0"/>
                                    </a:rPr>
                                  </m:ctrlPr>
                                </m:fPr>
                                <m:num>
                                  <m:r>
                                    <a:rPr lang="en-US" sz="2400" i="1">
                                      <a:effectLst/>
                                      <a:latin typeface="Cambria Math" panose="02040503050406030204" pitchFamily="18" charset="0"/>
                                      <a:ea typeface="Calibri" panose="020F0502020204030204" pitchFamily="34" charset="0"/>
                                      <a:cs typeface="Calibri" panose="020F0502020204030204" pitchFamily="34" charset="0"/>
                                    </a:rPr>
                                    <m:t>1</m:t>
                                  </m:r>
                                </m:num>
                                <m:den>
                                  <m:sSup>
                                    <m:sSupPr>
                                      <m:ctrlPr>
                                        <a:rPr lang="en-IN" sz="2400" i="1">
                                          <a:latin typeface="Cambria Math" panose="02040503050406030204" pitchFamily="18" charset="0"/>
                                          <a:ea typeface="Calibri" panose="020F0502020204030204" pitchFamily="34" charset="0"/>
                                          <a:cs typeface="Calibri" panose="020F0502020204030204" pitchFamily="34" charset="0"/>
                                        </a:rPr>
                                      </m:ctrlPr>
                                    </m:sSupPr>
                                    <m:e>
                                      <m:r>
                                        <a:rPr lang="en-IN" sz="2400" i="1">
                                          <a:latin typeface="Cambria Math" panose="02040503050406030204" pitchFamily="18" charset="0"/>
                                          <a:ea typeface="Calibri" panose="020F0502020204030204" pitchFamily="34" charset="0"/>
                                          <a:cs typeface="Calibri" panose="020F0502020204030204" pitchFamily="34" charset="0"/>
                                        </a:rPr>
                                        <m:t>𝑒</m:t>
                                      </m:r>
                                    </m:e>
                                    <m:sup>
                                      <m:f>
                                        <m:fPr>
                                          <m:ctrlPr>
                                            <a:rPr lang="en-IN" sz="2400" i="1">
                                              <a:latin typeface="Cambria Math" panose="02040503050406030204" pitchFamily="18" charset="0"/>
                                              <a:ea typeface="Calibri" panose="020F0502020204030204" pitchFamily="34" charset="0"/>
                                              <a:cs typeface="Calibri" panose="020F0502020204030204" pitchFamily="34" charset="0"/>
                                            </a:rPr>
                                          </m:ctrlPr>
                                        </m:fPr>
                                        <m:num>
                                          <m:r>
                                            <a:rPr lang="en-IN" sz="2400" i="1">
                                              <a:latin typeface="Cambria Math" panose="02040503050406030204" pitchFamily="18" charset="0"/>
                                              <a:ea typeface="Calibri" panose="020F0502020204030204" pitchFamily="34" charset="0"/>
                                              <a:cs typeface="Calibri" panose="020F0502020204030204" pitchFamily="34" charset="0"/>
                                            </a:rPr>
                                            <m:t>h𝑐</m:t>
                                          </m:r>
                                        </m:num>
                                        <m:den>
                                          <m:r>
                                            <a:rPr lang="en-IN" sz="2400" i="1">
                                              <a:latin typeface="Cambria Math" panose="02040503050406030204" pitchFamily="18" charset="0"/>
                                              <a:ea typeface="Cambria Math" panose="02040503050406030204" pitchFamily="18" charset="0"/>
                                              <a:cs typeface="Calibri" panose="020F0502020204030204" pitchFamily="34" charset="0"/>
                                            </a:rPr>
                                            <m:t>𝜆</m:t>
                                          </m:r>
                                          <m:r>
                                            <a:rPr lang="en-IN" sz="2400" i="1">
                                              <a:latin typeface="Cambria Math" panose="02040503050406030204" pitchFamily="18" charset="0"/>
                                              <a:ea typeface="Cambria Math" panose="02040503050406030204" pitchFamily="18" charset="0"/>
                                              <a:cs typeface="Calibri" panose="020F0502020204030204" pitchFamily="34" charset="0"/>
                                            </a:rPr>
                                            <m:t>𝐾𝑇</m:t>
                                          </m:r>
                                        </m:den>
                                      </m:f>
                                    </m:sup>
                                  </m:sSup>
                                  <m:r>
                                    <a:rPr lang="en-US" sz="2400" i="1">
                                      <a:effectLst/>
                                      <a:latin typeface="Cambria Math" panose="02040503050406030204" pitchFamily="18" charset="0"/>
                                      <a:ea typeface="Calibri" panose="020F0502020204030204" pitchFamily="34" charset="0"/>
                                      <a:cs typeface="Calibri" panose="020F0502020204030204" pitchFamily="34" charset="0"/>
                                    </a:rPr>
                                    <m:t>−1</m:t>
                                  </m:r>
                                </m:den>
                              </m:f>
                            </m:e>
                          </m:d>
                        </m:num>
                        <m:den>
                          <m:f>
                            <m:fPr>
                              <m:ctrlPr>
                                <a:rPr lang="en-IN" sz="2400" i="1">
                                  <a:effectLst/>
                                  <a:latin typeface="Cambria Math" panose="02040503050406030204" pitchFamily="18" charset="0"/>
                                  <a:ea typeface="Calibri" panose="020F0502020204030204" pitchFamily="34" charset="0"/>
                                  <a:cs typeface="Calibri" panose="020F0502020204030204" pitchFamily="34" charset="0"/>
                                </a:rPr>
                              </m:ctrlPr>
                            </m:fPr>
                            <m:num>
                              <m:r>
                                <a:rPr lang="en-US" sz="2400" i="1">
                                  <a:effectLst/>
                                  <a:latin typeface="Cambria Math" panose="02040503050406030204" pitchFamily="18" charset="0"/>
                                  <a:ea typeface="Calibri" panose="020F0502020204030204" pitchFamily="34" charset="0"/>
                                  <a:cs typeface="Calibri" panose="020F0502020204030204" pitchFamily="34" charset="0"/>
                                </a:rPr>
                                <m:t>8</m:t>
                              </m:r>
                              <m:r>
                                <a:rPr lang="en-US" sz="2400" i="1">
                                  <a:effectLst/>
                                  <a:latin typeface="Cambria Math" panose="02040503050406030204" pitchFamily="18" charset="0"/>
                                  <a:ea typeface="Calibri" panose="020F0502020204030204" pitchFamily="34" charset="0"/>
                                  <a:cs typeface="Calibri" panose="020F0502020204030204" pitchFamily="34" charset="0"/>
                                </a:rPr>
                                <m:t>𝜋</m:t>
                              </m:r>
                              <m:r>
                                <a:rPr lang="en-US" sz="2400" i="1">
                                  <a:effectLst/>
                                  <a:latin typeface="Cambria Math" panose="02040503050406030204" pitchFamily="18" charset="0"/>
                                  <a:ea typeface="Calibri" panose="020F0502020204030204" pitchFamily="34" charset="0"/>
                                  <a:cs typeface="Calibri" panose="020F0502020204030204" pitchFamily="34" charset="0"/>
                                </a:rPr>
                                <m:t>h</m:t>
                              </m:r>
                              <m:sSup>
                                <m:sSupPr>
                                  <m:ctrlPr>
                                    <a:rPr lang="en-IN" sz="2400" i="1">
                                      <a:effectLst/>
                                      <a:latin typeface="Cambria Math" panose="02040503050406030204" pitchFamily="18" charset="0"/>
                                      <a:ea typeface="Calibri" panose="020F0502020204030204" pitchFamily="34" charset="0"/>
                                      <a:cs typeface="Calibri" panose="020F0502020204030204" pitchFamily="34" charset="0"/>
                                    </a:rPr>
                                  </m:ctrlPr>
                                </m:sSupPr>
                                <m:e>
                                  <m:r>
                                    <a:rPr lang="en-US" sz="2400" i="1">
                                      <a:effectLst/>
                                      <a:latin typeface="Cambria Math" panose="02040503050406030204" pitchFamily="18" charset="0"/>
                                      <a:ea typeface="Calibri" panose="020F0502020204030204" pitchFamily="34" charset="0"/>
                                      <a:cs typeface="Calibri" panose="020F0502020204030204" pitchFamily="34" charset="0"/>
                                    </a:rPr>
                                    <m:t>𝜈</m:t>
                                  </m:r>
                                </m:e>
                                <m:sup>
                                  <m:r>
                                    <a:rPr lang="en-US" sz="2400" i="1">
                                      <a:effectLst/>
                                      <a:latin typeface="Cambria Math" panose="02040503050406030204" pitchFamily="18" charset="0"/>
                                      <a:ea typeface="Calibri" panose="020F0502020204030204" pitchFamily="34" charset="0"/>
                                      <a:cs typeface="Calibri" panose="020F0502020204030204" pitchFamily="34" charset="0"/>
                                    </a:rPr>
                                    <m:t>3</m:t>
                                  </m:r>
                                </m:sup>
                              </m:sSup>
                            </m:num>
                            <m:den>
                              <m:sSup>
                                <m:sSupPr>
                                  <m:ctrlPr>
                                    <a:rPr lang="en-IN" sz="2400" i="1">
                                      <a:effectLst/>
                                      <a:latin typeface="Cambria Math" panose="02040503050406030204" pitchFamily="18" charset="0"/>
                                      <a:ea typeface="Calibri" panose="020F0502020204030204" pitchFamily="34" charset="0"/>
                                      <a:cs typeface="Calibri" panose="020F0502020204030204" pitchFamily="34" charset="0"/>
                                    </a:rPr>
                                  </m:ctrlPr>
                                </m:sSupPr>
                                <m:e>
                                  <m:r>
                                    <a:rPr lang="en-US" sz="2400" i="1">
                                      <a:effectLst/>
                                      <a:latin typeface="Cambria Math" panose="02040503050406030204" pitchFamily="18" charset="0"/>
                                      <a:ea typeface="Calibri" panose="020F0502020204030204" pitchFamily="34" charset="0"/>
                                      <a:cs typeface="Calibri" panose="020F0502020204030204" pitchFamily="34" charset="0"/>
                                    </a:rPr>
                                    <m:t>𝑐</m:t>
                                  </m:r>
                                </m:e>
                                <m:sup>
                                  <m:r>
                                    <a:rPr lang="en-US" sz="2400" i="1">
                                      <a:effectLst/>
                                      <a:latin typeface="Cambria Math" panose="02040503050406030204" pitchFamily="18" charset="0"/>
                                      <a:ea typeface="Calibri" panose="020F0502020204030204" pitchFamily="34" charset="0"/>
                                      <a:cs typeface="Calibri" panose="020F0502020204030204" pitchFamily="34" charset="0"/>
                                    </a:rPr>
                                    <m:t>3</m:t>
                                  </m:r>
                                </m:sup>
                              </m:sSup>
                            </m:den>
                          </m:f>
                        </m:den>
                      </m:f>
                      <m:r>
                        <a:rPr lang="en-US" sz="2400" i="1">
                          <a:effectLst/>
                          <a:latin typeface="Cambria Math" panose="02040503050406030204" pitchFamily="18" charset="0"/>
                          <a:ea typeface="Times New Roman" panose="02020603050405020304" pitchFamily="18" charset="0"/>
                          <a:cs typeface="Calibri" panose="020F0502020204030204" pitchFamily="34" charset="0"/>
                        </a:rPr>
                        <m:t>=</m:t>
                      </m:r>
                      <m:f>
                        <m:fPr>
                          <m:ctrlPr>
                            <a:rPr lang="en-IN" sz="2400" i="1">
                              <a:effectLst/>
                              <a:latin typeface="Cambria Math" panose="02040503050406030204" pitchFamily="18" charset="0"/>
                              <a:ea typeface="Calibri" panose="020F0502020204030204" pitchFamily="34" charset="0"/>
                              <a:cs typeface="Calibri" panose="020F0502020204030204" pitchFamily="34" charset="0"/>
                            </a:rPr>
                          </m:ctrlPr>
                        </m:fPr>
                        <m:num>
                          <m:r>
                            <a:rPr lang="en-US" sz="2400" i="1">
                              <a:effectLst/>
                              <a:latin typeface="Cambria Math" panose="02040503050406030204" pitchFamily="18" charset="0"/>
                              <a:ea typeface="Calibri" panose="020F0502020204030204" pitchFamily="34" charset="0"/>
                              <a:cs typeface="Calibri" panose="020F0502020204030204" pitchFamily="34" charset="0"/>
                            </a:rPr>
                            <m:t>1</m:t>
                          </m:r>
                        </m:num>
                        <m:den>
                          <m:sSup>
                            <m:sSupPr>
                              <m:ctrlPr>
                                <a:rPr lang="en-IN" sz="2400" i="1">
                                  <a:latin typeface="Cambria Math" panose="02040503050406030204" pitchFamily="18" charset="0"/>
                                  <a:ea typeface="Calibri" panose="020F0502020204030204" pitchFamily="34" charset="0"/>
                                  <a:cs typeface="Calibri" panose="020F0502020204030204" pitchFamily="34" charset="0"/>
                                </a:rPr>
                              </m:ctrlPr>
                            </m:sSupPr>
                            <m:e>
                              <m:r>
                                <a:rPr lang="en-IN" sz="2400" i="1">
                                  <a:latin typeface="Cambria Math" panose="02040503050406030204" pitchFamily="18" charset="0"/>
                                  <a:ea typeface="Calibri" panose="020F0502020204030204" pitchFamily="34" charset="0"/>
                                  <a:cs typeface="Calibri" panose="020F0502020204030204" pitchFamily="34" charset="0"/>
                                </a:rPr>
                                <m:t>𝑒</m:t>
                              </m:r>
                            </m:e>
                            <m:sup>
                              <m:f>
                                <m:fPr>
                                  <m:ctrlPr>
                                    <a:rPr lang="en-IN" sz="2400" i="1">
                                      <a:latin typeface="Cambria Math" panose="02040503050406030204" pitchFamily="18" charset="0"/>
                                      <a:ea typeface="Calibri" panose="020F0502020204030204" pitchFamily="34" charset="0"/>
                                      <a:cs typeface="Calibri" panose="020F0502020204030204" pitchFamily="34" charset="0"/>
                                    </a:rPr>
                                  </m:ctrlPr>
                                </m:fPr>
                                <m:num>
                                  <m:r>
                                    <a:rPr lang="en-IN" sz="2400" i="1">
                                      <a:latin typeface="Cambria Math" panose="02040503050406030204" pitchFamily="18" charset="0"/>
                                      <a:ea typeface="Calibri" panose="020F0502020204030204" pitchFamily="34" charset="0"/>
                                      <a:cs typeface="Calibri" panose="020F0502020204030204" pitchFamily="34" charset="0"/>
                                    </a:rPr>
                                    <m:t>h𝑐</m:t>
                                  </m:r>
                                </m:num>
                                <m:den>
                                  <m:r>
                                    <a:rPr lang="en-IN" sz="2400" i="1">
                                      <a:latin typeface="Cambria Math" panose="02040503050406030204" pitchFamily="18" charset="0"/>
                                      <a:ea typeface="Cambria Math" panose="02040503050406030204" pitchFamily="18" charset="0"/>
                                      <a:cs typeface="Calibri" panose="020F0502020204030204" pitchFamily="34" charset="0"/>
                                    </a:rPr>
                                    <m:t>𝜆</m:t>
                                  </m:r>
                                  <m:r>
                                    <a:rPr lang="en-IN" sz="2400" i="1">
                                      <a:latin typeface="Cambria Math" panose="02040503050406030204" pitchFamily="18" charset="0"/>
                                      <a:ea typeface="Cambria Math" panose="02040503050406030204" pitchFamily="18" charset="0"/>
                                      <a:cs typeface="Calibri" panose="020F0502020204030204" pitchFamily="34" charset="0"/>
                                    </a:rPr>
                                    <m:t>𝐾𝑇</m:t>
                                  </m:r>
                                </m:den>
                              </m:f>
                            </m:sup>
                          </m:sSup>
                          <m:r>
                            <a:rPr lang="en-US" sz="2400" i="1">
                              <a:effectLst/>
                              <a:latin typeface="Cambria Math" panose="02040503050406030204" pitchFamily="18" charset="0"/>
                              <a:ea typeface="Calibri" panose="020F0502020204030204" pitchFamily="34" charset="0"/>
                              <a:cs typeface="Calibri" panose="020F0502020204030204" pitchFamily="34" charset="0"/>
                            </a:rPr>
                            <m:t>−1</m:t>
                          </m:r>
                        </m:den>
                      </m:f>
                      <m:r>
                        <a:rPr lang="en-US" sz="2400" i="1">
                          <a:effectLst/>
                          <a:latin typeface="Cambria Math" panose="02040503050406030204" pitchFamily="18" charset="0"/>
                          <a:ea typeface="Calibri" panose="020F0502020204030204" pitchFamily="34" charset="0"/>
                          <a:cs typeface="Calibri" panose="020F0502020204030204" pitchFamily="34" charset="0"/>
                        </a:rPr>
                        <m:t> </m:t>
                      </m:r>
                      <m:r>
                        <a:rPr lang="en-US" sz="2400" b="1" i="1">
                          <a:effectLst/>
                          <a:latin typeface="Cambria Math" panose="02040503050406030204" pitchFamily="18" charset="0"/>
                          <a:ea typeface="Calibri" panose="020F0502020204030204" pitchFamily="34" charset="0"/>
                          <a:cs typeface="Calibri" panose="020F0502020204030204" pitchFamily="34" charset="0"/>
                        </a:rPr>
                        <m:t>𝒐𝒓</m:t>
                      </m:r>
                      <m:r>
                        <a:rPr lang="en-US" sz="2400" i="1">
                          <a:effectLst/>
                          <a:latin typeface="Cambria Math" panose="02040503050406030204" pitchFamily="18" charset="0"/>
                          <a:ea typeface="Calibri" panose="020F0502020204030204" pitchFamily="34" charset="0"/>
                          <a:cs typeface="Calibri" panose="020F0502020204030204" pitchFamily="34" charset="0"/>
                        </a:rPr>
                        <m:t> </m:t>
                      </m:r>
                      <m:f>
                        <m:fPr>
                          <m:ctrlPr>
                            <a:rPr lang="en-IN" sz="2400" i="1">
                              <a:effectLst/>
                              <a:latin typeface="Cambria Math" panose="02040503050406030204" pitchFamily="18" charset="0"/>
                              <a:ea typeface="Calibri" panose="020F0502020204030204" pitchFamily="34" charset="0"/>
                              <a:cs typeface="Calibri" panose="020F0502020204030204" pitchFamily="34" charset="0"/>
                            </a:rPr>
                          </m:ctrlPr>
                        </m:fPr>
                        <m:num>
                          <m:r>
                            <a:rPr lang="en-US" sz="2400" i="1">
                              <a:effectLst/>
                              <a:latin typeface="Cambria Math" panose="02040503050406030204" pitchFamily="18" charset="0"/>
                              <a:ea typeface="Calibri" panose="020F0502020204030204" pitchFamily="34" charset="0"/>
                              <a:cs typeface="Calibri" panose="020F0502020204030204" pitchFamily="34" charset="0"/>
                            </a:rPr>
                            <m:t>1</m:t>
                          </m:r>
                        </m:num>
                        <m:den>
                          <m:f>
                            <m:fPr>
                              <m:ctrlPr>
                                <a:rPr lang="en-IN" sz="2400" i="1" baseline="-25000">
                                  <a:latin typeface="Cambria Math" panose="02040503050406030204" pitchFamily="18" charset="0"/>
                                  <a:ea typeface="Calibri" panose="020F0502020204030204" pitchFamily="34" charset="0"/>
                                  <a:cs typeface="Calibri" panose="020F0502020204030204" pitchFamily="34" charset="0"/>
                                </a:rPr>
                              </m:ctrlPr>
                            </m:fPr>
                            <m:num>
                              <m:sSub>
                                <m:sSubPr>
                                  <m:ctrlPr>
                                    <a:rPr lang="en-IN" sz="2400" i="1">
                                      <a:latin typeface="Cambria Math" panose="02040503050406030204" pitchFamily="18" charset="0"/>
                                      <a:ea typeface="Times New Roman" panose="02020603050405020304" pitchFamily="18" charset="0"/>
                                      <a:cs typeface="Calibri" panose="020F0502020204030204" pitchFamily="34" charset="0"/>
                                    </a:rPr>
                                  </m:ctrlPr>
                                </m:sSubPr>
                                <m:e>
                                  <m:r>
                                    <a:rPr lang="en-US" sz="2400" i="1">
                                      <a:latin typeface="Cambria Math" panose="02040503050406030204" pitchFamily="18" charset="0"/>
                                      <a:ea typeface="Times New Roman" panose="02020603050405020304" pitchFamily="18" charset="0"/>
                                      <a:cs typeface="Calibri" panose="020F0502020204030204" pitchFamily="34" charset="0"/>
                                    </a:rPr>
                                    <m:t>𝑁</m:t>
                                  </m:r>
                                </m:e>
                                <m:sub>
                                  <m:r>
                                    <a:rPr lang="en-US" sz="2400" i="1">
                                      <a:latin typeface="Cambria Math" panose="02040503050406030204" pitchFamily="18" charset="0"/>
                                      <a:ea typeface="Times New Roman" panose="02020603050405020304" pitchFamily="18" charset="0"/>
                                      <a:cs typeface="Calibri" panose="020F0502020204030204" pitchFamily="34" charset="0"/>
                                    </a:rPr>
                                    <m:t>1</m:t>
                                  </m:r>
                                </m:sub>
                              </m:sSub>
                            </m:num>
                            <m:den>
                              <m:sSub>
                                <m:sSubPr>
                                  <m:ctrlPr>
                                    <a:rPr lang="en-IN" sz="2400" i="1">
                                      <a:latin typeface="Cambria Math" panose="02040503050406030204" pitchFamily="18" charset="0"/>
                                      <a:ea typeface="Times New Roman" panose="02020603050405020304" pitchFamily="18" charset="0"/>
                                      <a:cs typeface="Calibri" panose="020F0502020204030204" pitchFamily="34" charset="0"/>
                                    </a:rPr>
                                  </m:ctrlPr>
                                </m:sSubPr>
                                <m:e>
                                  <m:r>
                                    <a:rPr lang="en-US" sz="2400" i="1">
                                      <a:latin typeface="Cambria Math" panose="02040503050406030204" pitchFamily="18" charset="0"/>
                                      <a:ea typeface="Times New Roman" panose="02020603050405020304" pitchFamily="18" charset="0"/>
                                      <a:cs typeface="Calibri" panose="020F0502020204030204" pitchFamily="34" charset="0"/>
                                    </a:rPr>
                                    <m:t>𝑁</m:t>
                                  </m:r>
                                </m:e>
                                <m:sub>
                                  <m:r>
                                    <a:rPr lang="en-US" sz="2400" i="1">
                                      <a:latin typeface="Cambria Math" panose="02040503050406030204" pitchFamily="18" charset="0"/>
                                      <a:ea typeface="Times New Roman" panose="02020603050405020304" pitchFamily="18" charset="0"/>
                                      <a:cs typeface="Calibri" panose="020F0502020204030204" pitchFamily="34" charset="0"/>
                                    </a:rPr>
                                    <m:t>2</m:t>
                                  </m:r>
                                </m:sub>
                              </m:sSub>
                            </m:den>
                          </m:f>
                          <m:r>
                            <a:rPr lang="en-US" sz="2400" i="1">
                              <a:effectLst/>
                              <a:latin typeface="Cambria Math" panose="02040503050406030204" pitchFamily="18" charset="0"/>
                              <a:ea typeface="Calibri" panose="020F0502020204030204" pitchFamily="34" charset="0"/>
                              <a:cs typeface="Calibri" panose="020F0502020204030204" pitchFamily="34" charset="0"/>
                            </a:rPr>
                            <m:t>−1</m:t>
                          </m:r>
                        </m:den>
                      </m:f>
                    </m:oMath>
                  </m:oMathPara>
                </a14:m>
                <a:endParaRPr lang="en-IN" sz="2400" dirty="0">
                  <a:effectLst/>
                  <a:latin typeface="Calibri" panose="020F0502020204030204" pitchFamily="34" charset="0"/>
                  <a:ea typeface="Calibri" panose="020F0502020204030204" pitchFamily="34" charset="0"/>
                  <a:cs typeface="Tunga" panose="020B0502040204020203" pitchFamily="34" charset="0"/>
                </a:endParaRPr>
              </a:p>
            </p:txBody>
          </p:sp>
        </mc:Choice>
        <mc:Fallback xmlns="">
          <p:sp>
            <p:nvSpPr>
              <p:cNvPr id="10" name="TextBox 9">
                <a:extLst>
                  <a:ext uri="{FF2B5EF4-FFF2-40B4-BE49-F238E27FC236}">
                    <a16:creationId xmlns:a16="http://schemas.microsoft.com/office/drawing/2014/main" id="{C53B7650-C780-2AD3-8F62-D4AF467F3FEC}"/>
                  </a:ext>
                </a:extLst>
              </p:cNvPr>
              <p:cNvSpPr txBox="1">
                <a:spLocks noRot="1" noChangeAspect="1" noMove="1" noResize="1" noEditPoints="1" noAdjustHandles="1" noChangeArrowheads="1" noChangeShapeType="1" noTextEdit="1"/>
              </p:cNvSpPr>
              <p:nvPr/>
            </p:nvSpPr>
            <p:spPr>
              <a:xfrm>
                <a:off x="696191" y="1094509"/>
                <a:ext cx="10792691" cy="3855351"/>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EA0D363-C0B3-61E9-92C2-2338FBE9485A}"/>
                  </a:ext>
                </a:extLst>
              </p:cNvPr>
              <p:cNvSpPr txBox="1"/>
              <p:nvPr/>
            </p:nvSpPr>
            <p:spPr>
              <a:xfrm>
                <a:off x="2817091" y="5344530"/>
                <a:ext cx="6096000" cy="837922"/>
              </a:xfrm>
              <a:prstGeom prst="rect">
                <a:avLst/>
              </a:prstGeom>
              <a:noFill/>
            </p:spPr>
            <p:txBody>
              <a:bodyPr wrap="square">
                <a:spAutoFit/>
              </a:bodyPr>
              <a:lstStyle/>
              <a:p>
                <a:pPr algn="ctr"/>
                <a14:m>
                  <m:oMath xmlns:m="http://schemas.openxmlformats.org/officeDocument/2006/math">
                    <m:f>
                      <m:fPr>
                        <m:ctrlPr>
                          <a:rPr lang="en-IN" sz="2400" i="1" smtClean="0">
                            <a:effectLst/>
                            <a:latin typeface="Cambria Math" panose="02040503050406030204" pitchFamily="18" charset="0"/>
                            <a:ea typeface="Times New Roman" panose="02020603050405020304" pitchFamily="18" charset="0"/>
                            <a:cs typeface="Calibri" panose="020F0502020204030204" pitchFamily="34" charset="0"/>
                          </a:rPr>
                        </m:ctrlPr>
                      </m:fPr>
                      <m:num>
                        <m:sSub>
                          <m:sSubPr>
                            <m:ctrlPr>
                              <a:rPr lang="en-IN" sz="2400" i="1">
                                <a:effectLst/>
                                <a:latin typeface="Cambria Math" panose="02040503050406030204" pitchFamily="18" charset="0"/>
                                <a:ea typeface="Times New Roman" panose="02020603050405020304" pitchFamily="18" charset="0"/>
                                <a:cs typeface="Calibri" panose="020F0502020204030204" pitchFamily="34" charset="0"/>
                              </a:rPr>
                            </m:ctrlPr>
                          </m:sSubPr>
                          <m:e>
                            <m:sSup>
                              <m:sSupPr>
                                <m:ctrlPr>
                                  <a:rPr lang="en-IN" sz="2400" i="1">
                                    <a:effectLst/>
                                    <a:latin typeface="Cambria Math" panose="02040503050406030204" pitchFamily="18" charset="0"/>
                                    <a:ea typeface="Times New Roman" panose="02020603050405020304" pitchFamily="18" charset="0"/>
                                    <a:cs typeface="Calibri" panose="020F0502020204030204" pitchFamily="34" charset="0"/>
                                  </a:rPr>
                                </m:ctrlPr>
                              </m:sSupPr>
                              <m:e>
                                <m:r>
                                  <a:rPr lang="en-US" sz="2400" i="1">
                                    <a:effectLst/>
                                    <a:latin typeface="Cambria Math" panose="02040503050406030204" pitchFamily="18" charset="0"/>
                                    <a:ea typeface="Times New Roman" panose="02020603050405020304" pitchFamily="18" charset="0"/>
                                    <a:cs typeface="Calibri" panose="020F0502020204030204" pitchFamily="34" charset="0"/>
                                  </a:rPr>
                                  <m:t>𝑅</m:t>
                                </m:r>
                              </m:e>
                              <m:sup>
                                <m:r>
                                  <a:rPr lang="en-US" sz="2400" i="1">
                                    <a:effectLst/>
                                    <a:latin typeface="Cambria Math" panose="02040503050406030204" pitchFamily="18" charset="0"/>
                                    <a:ea typeface="Times New Roman" panose="02020603050405020304" pitchFamily="18" charset="0"/>
                                    <a:cs typeface="Calibri" panose="020F0502020204030204" pitchFamily="34" charset="0"/>
                                  </a:rPr>
                                  <m:t>∗</m:t>
                                </m:r>
                              </m:sup>
                            </m:sSup>
                          </m:e>
                          <m:sub>
                            <m:r>
                              <a:rPr lang="en-US" sz="2400" i="1">
                                <a:effectLst/>
                                <a:latin typeface="Cambria Math" panose="02040503050406030204" pitchFamily="18" charset="0"/>
                                <a:ea typeface="Times New Roman" panose="02020603050405020304" pitchFamily="18" charset="0"/>
                                <a:cs typeface="Calibri" panose="020F0502020204030204" pitchFamily="34" charset="0"/>
                              </a:rPr>
                              <m:t>21</m:t>
                            </m:r>
                          </m:sub>
                        </m:sSub>
                      </m:num>
                      <m:den>
                        <m:sSub>
                          <m:sSubPr>
                            <m:ctrlPr>
                              <a:rPr lang="en-IN" sz="2400" i="1">
                                <a:effectLst/>
                                <a:latin typeface="Cambria Math" panose="02040503050406030204" pitchFamily="18" charset="0"/>
                                <a:ea typeface="Times New Roman" panose="02020603050405020304" pitchFamily="18" charset="0"/>
                                <a:cs typeface="Calibri" panose="020F0502020204030204" pitchFamily="34" charset="0"/>
                              </a:rPr>
                            </m:ctrlPr>
                          </m:sSubPr>
                          <m:e>
                            <m:r>
                              <a:rPr lang="en-US" sz="2400" i="1">
                                <a:effectLst/>
                                <a:latin typeface="Cambria Math" panose="02040503050406030204" pitchFamily="18" charset="0"/>
                                <a:ea typeface="Times New Roman" panose="02020603050405020304" pitchFamily="18" charset="0"/>
                                <a:cs typeface="Calibri" panose="020F0502020204030204" pitchFamily="34" charset="0"/>
                              </a:rPr>
                              <m:t>𝑅</m:t>
                            </m:r>
                          </m:e>
                          <m:sub>
                            <m:r>
                              <a:rPr lang="en-US" sz="2400" i="1">
                                <a:effectLst/>
                                <a:latin typeface="Cambria Math" panose="02040503050406030204" pitchFamily="18" charset="0"/>
                                <a:ea typeface="Times New Roman" panose="02020603050405020304" pitchFamily="18" charset="0"/>
                                <a:cs typeface="Calibri" panose="020F0502020204030204" pitchFamily="34" charset="0"/>
                              </a:rPr>
                              <m:t>21</m:t>
                            </m:r>
                          </m:sub>
                        </m:sSub>
                      </m:den>
                    </m:f>
                    <m:r>
                      <a:rPr lang="en-IN" sz="2400" b="0" i="1" smtClean="0">
                        <a:effectLst/>
                        <a:latin typeface="Cambria Math" panose="02040503050406030204" pitchFamily="18" charset="0"/>
                        <a:ea typeface="Times New Roman" panose="02020603050405020304" pitchFamily="18" charset="0"/>
                        <a:cs typeface="Calibri" panose="020F0502020204030204" pitchFamily="34" charset="0"/>
                      </a:rPr>
                      <m:t>=</m:t>
                    </m:r>
                  </m:oMath>
                </a14:m>
                <a:r>
                  <a:rPr lang="en-IN" sz="2400" dirty="0">
                    <a:ea typeface="Calibri" panose="020F0502020204030204" pitchFamily="34" charset="0"/>
                    <a:cs typeface="Calibri" panose="020F0502020204030204" pitchFamily="34" charset="0"/>
                  </a:rPr>
                  <a:t> </a:t>
                </a:r>
                <a14:m>
                  <m:oMath xmlns:m="http://schemas.openxmlformats.org/officeDocument/2006/math">
                    <m:f>
                      <m:fPr>
                        <m:ctrlPr>
                          <a:rPr lang="en-IN" sz="2400" i="1">
                            <a:latin typeface="Cambria Math" panose="02040503050406030204" pitchFamily="18" charset="0"/>
                            <a:ea typeface="Calibri" panose="020F0502020204030204" pitchFamily="34" charset="0"/>
                            <a:cs typeface="Calibri" panose="020F0502020204030204" pitchFamily="34" charset="0"/>
                          </a:rPr>
                        </m:ctrlPr>
                      </m:fPr>
                      <m:num>
                        <m:r>
                          <a:rPr lang="en-US" sz="2400" i="1">
                            <a:latin typeface="Cambria Math" panose="02040503050406030204" pitchFamily="18" charset="0"/>
                            <a:ea typeface="Calibri" panose="020F0502020204030204" pitchFamily="34" charset="0"/>
                            <a:cs typeface="Calibri" panose="020F0502020204030204" pitchFamily="34" charset="0"/>
                          </a:rPr>
                          <m:t>1</m:t>
                        </m:r>
                      </m:num>
                      <m:den>
                        <m:f>
                          <m:fPr>
                            <m:ctrlPr>
                              <a:rPr lang="en-IN" sz="2400" i="1" baseline="-25000">
                                <a:latin typeface="Cambria Math" panose="02040503050406030204" pitchFamily="18" charset="0"/>
                                <a:ea typeface="Calibri" panose="020F0502020204030204" pitchFamily="34" charset="0"/>
                                <a:cs typeface="Calibri" panose="020F0502020204030204" pitchFamily="34" charset="0"/>
                              </a:rPr>
                            </m:ctrlPr>
                          </m:fPr>
                          <m:num>
                            <m:sSub>
                              <m:sSubPr>
                                <m:ctrlPr>
                                  <a:rPr lang="en-IN" sz="2400" i="1">
                                    <a:latin typeface="Cambria Math" panose="02040503050406030204" pitchFamily="18" charset="0"/>
                                    <a:ea typeface="Times New Roman" panose="02020603050405020304" pitchFamily="18" charset="0"/>
                                    <a:cs typeface="Calibri" panose="020F0502020204030204" pitchFamily="34" charset="0"/>
                                  </a:rPr>
                                </m:ctrlPr>
                              </m:sSubPr>
                              <m:e>
                                <m:r>
                                  <a:rPr lang="en-US" sz="2400" i="1">
                                    <a:latin typeface="Cambria Math" panose="02040503050406030204" pitchFamily="18" charset="0"/>
                                    <a:ea typeface="Times New Roman" panose="02020603050405020304" pitchFamily="18" charset="0"/>
                                    <a:cs typeface="Calibri" panose="020F0502020204030204" pitchFamily="34" charset="0"/>
                                  </a:rPr>
                                  <m:t>𝑁</m:t>
                                </m:r>
                              </m:e>
                              <m:sub>
                                <m:r>
                                  <a:rPr lang="en-US" sz="2400" i="1">
                                    <a:latin typeface="Cambria Math" panose="02040503050406030204" pitchFamily="18" charset="0"/>
                                    <a:ea typeface="Times New Roman" panose="02020603050405020304" pitchFamily="18" charset="0"/>
                                    <a:cs typeface="Calibri" panose="020F0502020204030204" pitchFamily="34" charset="0"/>
                                  </a:rPr>
                                  <m:t>1</m:t>
                                </m:r>
                              </m:sub>
                            </m:sSub>
                          </m:num>
                          <m:den>
                            <m:sSub>
                              <m:sSubPr>
                                <m:ctrlPr>
                                  <a:rPr lang="en-IN" sz="2400" i="1">
                                    <a:latin typeface="Cambria Math" panose="02040503050406030204" pitchFamily="18" charset="0"/>
                                    <a:ea typeface="Times New Roman" panose="02020603050405020304" pitchFamily="18" charset="0"/>
                                    <a:cs typeface="Calibri" panose="020F0502020204030204" pitchFamily="34" charset="0"/>
                                  </a:rPr>
                                </m:ctrlPr>
                              </m:sSubPr>
                              <m:e>
                                <m:r>
                                  <a:rPr lang="en-US" sz="2400" i="1">
                                    <a:latin typeface="Cambria Math" panose="02040503050406030204" pitchFamily="18" charset="0"/>
                                    <a:ea typeface="Times New Roman" panose="02020603050405020304" pitchFamily="18" charset="0"/>
                                    <a:cs typeface="Calibri" panose="020F0502020204030204" pitchFamily="34" charset="0"/>
                                  </a:rPr>
                                  <m:t>𝑁</m:t>
                                </m:r>
                              </m:e>
                              <m:sub>
                                <m:r>
                                  <a:rPr lang="en-US" sz="2400" i="1">
                                    <a:latin typeface="Cambria Math" panose="02040503050406030204" pitchFamily="18" charset="0"/>
                                    <a:ea typeface="Times New Roman" panose="02020603050405020304" pitchFamily="18" charset="0"/>
                                    <a:cs typeface="Calibri" panose="020F0502020204030204" pitchFamily="34" charset="0"/>
                                  </a:rPr>
                                  <m:t>2</m:t>
                                </m:r>
                              </m:sub>
                            </m:sSub>
                          </m:den>
                        </m:f>
                        <m:r>
                          <a:rPr lang="en-US" sz="2400" i="1">
                            <a:latin typeface="Cambria Math" panose="02040503050406030204" pitchFamily="18" charset="0"/>
                            <a:ea typeface="Calibri" panose="020F0502020204030204" pitchFamily="34" charset="0"/>
                            <a:cs typeface="Calibri" panose="020F0502020204030204" pitchFamily="34" charset="0"/>
                          </a:rPr>
                          <m:t>−1</m:t>
                        </m:r>
                      </m:den>
                    </m:f>
                  </m:oMath>
                </a14:m>
                <a:endParaRPr lang="en-IN" sz="2400" dirty="0"/>
              </a:p>
            </p:txBody>
          </p:sp>
        </mc:Choice>
        <mc:Fallback xmlns="">
          <p:sp>
            <p:nvSpPr>
              <p:cNvPr id="13" name="TextBox 12">
                <a:extLst>
                  <a:ext uri="{FF2B5EF4-FFF2-40B4-BE49-F238E27FC236}">
                    <a16:creationId xmlns:a16="http://schemas.microsoft.com/office/drawing/2014/main" id="{0EA0D363-C0B3-61E9-92C2-2338FBE9485A}"/>
                  </a:ext>
                </a:extLst>
              </p:cNvPr>
              <p:cNvSpPr txBox="1">
                <a:spLocks noRot="1" noChangeAspect="1" noMove="1" noResize="1" noEditPoints="1" noAdjustHandles="1" noChangeArrowheads="1" noChangeShapeType="1" noTextEdit="1"/>
              </p:cNvSpPr>
              <p:nvPr/>
            </p:nvSpPr>
            <p:spPr>
              <a:xfrm>
                <a:off x="2817091" y="5344530"/>
                <a:ext cx="6096000" cy="837922"/>
              </a:xfrm>
              <a:prstGeom prst="rect">
                <a:avLst/>
              </a:prstGeom>
              <a:blipFill>
                <a:blip r:embed="rId3"/>
                <a:stretch>
                  <a:fillRect b="-730"/>
                </a:stretch>
              </a:blipFill>
            </p:spPr>
            <p:txBody>
              <a:bodyPr/>
              <a:lstStyle/>
              <a:p>
                <a:r>
                  <a:rPr lang="en-IN">
                    <a:noFill/>
                  </a:rPr>
                  <a:t> </a:t>
                </a:r>
              </a:p>
            </p:txBody>
          </p:sp>
        </mc:Fallback>
      </mc:AlternateContent>
      <p:sp>
        <p:nvSpPr>
          <p:cNvPr id="14" name="Rectangle 13">
            <a:extLst>
              <a:ext uri="{FF2B5EF4-FFF2-40B4-BE49-F238E27FC236}">
                <a16:creationId xmlns:a16="http://schemas.microsoft.com/office/drawing/2014/main" id="{40D62B81-F85D-0CEF-6ACB-43E0496F2089}"/>
              </a:ext>
            </a:extLst>
          </p:cNvPr>
          <p:cNvSpPr/>
          <p:nvPr/>
        </p:nvSpPr>
        <p:spPr>
          <a:xfrm>
            <a:off x="4470399" y="5168180"/>
            <a:ext cx="2937165" cy="129198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094967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ED4FB-1F7B-668F-50B8-2FB1F6852B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2329E6-077E-118A-F00C-9EA2F3C60EFC}"/>
              </a:ext>
            </a:extLst>
          </p:cNvPr>
          <p:cNvSpPr>
            <a:spLocks noGrp="1"/>
          </p:cNvSpPr>
          <p:nvPr>
            <p:ph type="title"/>
          </p:nvPr>
        </p:nvSpPr>
        <p:spPr>
          <a:xfrm>
            <a:off x="838201" y="-92075"/>
            <a:ext cx="9192490" cy="1135903"/>
          </a:xfrm>
        </p:spPr>
        <p:txBody>
          <a:bodyPr>
            <a:noAutofit/>
          </a:bodyPr>
          <a:lstStyle/>
          <a:p>
            <a:r>
              <a:rPr lang="en-US" sz="2800" b="1" i="0" u="none" strike="noStrike" baseline="0" dirty="0">
                <a:solidFill>
                  <a:srgbClr val="0000FF"/>
                </a:solidFill>
                <a:latin typeface="Calibri" panose="020F0502020204030204" pitchFamily="34" charset="0"/>
              </a:rPr>
              <a:t>Ratio of stimulated emission to spontaneous emission</a:t>
            </a:r>
          </a:p>
        </p:txBody>
      </p:sp>
      <p:sp>
        <p:nvSpPr>
          <p:cNvPr id="4" name="Content Placeholder 2">
            <a:extLst>
              <a:ext uri="{FF2B5EF4-FFF2-40B4-BE49-F238E27FC236}">
                <a16:creationId xmlns:a16="http://schemas.microsoft.com/office/drawing/2014/main" id="{6BC5CE1F-C926-026B-1056-57BE323CA530}"/>
              </a:ext>
            </a:extLst>
          </p:cNvPr>
          <p:cNvSpPr txBox="1">
            <a:spLocks/>
          </p:cNvSpPr>
          <p:nvPr/>
        </p:nvSpPr>
        <p:spPr>
          <a:xfrm>
            <a:off x="838201" y="1043828"/>
            <a:ext cx="10508672" cy="5259471"/>
          </a:xfrm>
          <a:prstGeom prst="rect">
            <a:avLst/>
          </a:prstGeom>
        </p:spPr>
        <p:txBody>
          <a:bodyPr anchor="ct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lnSpc>
                <a:spcPct val="115000"/>
              </a:lnSpc>
              <a:spcBef>
                <a:spcPts val="300"/>
              </a:spcBef>
              <a:spcAft>
                <a:spcPts val="800"/>
              </a:spcAft>
            </a:pPr>
            <a:endParaRPr lang="en-IN" sz="2400" dirty="0">
              <a:solidFill>
                <a:schemeClr val="tx1"/>
              </a:solidFill>
              <a:effectLst/>
              <a:ea typeface="Calibri" panose="020F0502020204030204" pitchFamily="34" charset="0"/>
              <a:cs typeface="Tunga" panose="020B0502040204020203" pitchFamily="34" charset="0"/>
            </a:endParaRPr>
          </a:p>
        </p:txBody>
      </p:sp>
      <p:sp>
        <p:nvSpPr>
          <p:cNvPr id="3" name="Rectangle 2">
            <a:extLst>
              <a:ext uri="{FF2B5EF4-FFF2-40B4-BE49-F238E27FC236}">
                <a16:creationId xmlns:a16="http://schemas.microsoft.com/office/drawing/2014/main" id="{2C8B411A-21A7-A9D3-4BD0-9890249ACBE7}"/>
              </a:ext>
            </a:extLst>
          </p:cNvPr>
          <p:cNvSpPr/>
          <p:nvPr/>
        </p:nvSpPr>
        <p:spPr>
          <a:xfrm>
            <a:off x="498292" y="853399"/>
            <a:ext cx="11484245" cy="2308324"/>
          </a:xfrm>
          <a:prstGeom prst="rect">
            <a:avLst/>
          </a:prstGeom>
        </p:spPr>
        <p:txBody>
          <a:bodyPr wrap="square">
            <a:spAutoFit/>
          </a:bodyPr>
          <a:lstStyle/>
          <a:p>
            <a:pPr marL="457200" indent="-457200">
              <a:lnSpc>
                <a:spcPct val="150000"/>
              </a:lnSpc>
              <a:buFont typeface="Arial" pitchFamily="34" charset="0"/>
              <a:buChar char="•"/>
            </a:pPr>
            <a:r>
              <a:rPr lang="en-US" sz="2400" dirty="0"/>
              <a:t>As N</a:t>
            </a:r>
            <a:r>
              <a:rPr lang="en-US" sz="2400" baseline="-25000" dirty="0"/>
              <a:t>1</a:t>
            </a:r>
            <a:r>
              <a:rPr lang="en-US" sz="2400" dirty="0"/>
              <a:t>/N</a:t>
            </a:r>
            <a:r>
              <a:rPr lang="en-US" sz="2400" baseline="-25000" dirty="0"/>
              <a:t>2</a:t>
            </a:r>
            <a:r>
              <a:rPr lang="en-US" sz="2400" dirty="0"/>
              <a:t>  &gt;&gt; 1 , the number of stimulated emission is insignificant compared to that of the spontaneous emission </a:t>
            </a:r>
          </a:p>
          <a:p>
            <a:pPr marL="457200" indent="-457200">
              <a:lnSpc>
                <a:spcPct val="150000"/>
              </a:lnSpc>
              <a:buFont typeface="Arial" pitchFamily="34" charset="0"/>
              <a:buChar char="•"/>
            </a:pPr>
            <a:r>
              <a:rPr lang="en-US" sz="2400" dirty="0"/>
              <a:t>Einstein ‘s coefficient A</a:t>
            </a:r>
            <a:r>
              <a:rPr lang="en-US" sz="2400" baseline="-25000" dirty="0"/>
              <a:t>21</a:t>
            </a:r>
            <a:r>
              <a:rPr lang="en-US" sz="2400" dirty="0"/>
              <a:t> = 1/</a:t>
            </a:r>
            <a:r>
              <a:rPr lang="el-GR" sz="2400" dirty="0"/>
              <a:t>τ</a:t>
            </a:r>
            <a:endParaRPr lang="en-US" sz="2400" dirty="0"/>
          </a:p>
          <a:p>
            <a:pPr marL="457200" indent="-457200">
              <a:lnSpc>
                <a:spcPct val="150000"/>
              </a:lnSpc>
            </a:pPr>
            <a:r>
              <a:rPr lang="en-US" sz="2400" dirty="0"/>
              <a:t>	where, </a:t>
            </a:r>
            <a:r>
              <a:rPr lang="el-GR" sz="2400" dirty="0"/>
              <a:t>τ</a:t>
            </a:r>
            <a:r>
              <a:rPr lang="en-US" sz="2400" dirty="0"/>
              <a:t> is the relaxation time of the excited state</a:t>
            </a:r>
          </a:p>
        </p:txBody>
      </p:sp>
    </p:spTree>
    <p:extLst>
      <p:ext uri="{BB962C8B-B14F-4D97-AF65-F5344CB8AC3E}">
        <p14:creationId xmlns:p14="http://schemas.microsoft.com/office/powerpoint/2010/main" val="1131708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A23BA-24C7-4116-CA00-43E5D6F5FD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0FE8DA-61BF-7D55-73A8-47D717B2F3C0}"/>
              </a:ext>
            </a:extLst>
          </p:cNvPr>
          <p:cNvSpPr>
            <a:spLocks noGrp="1"/>
          </p:cNvSpPr>
          <p:nvPr>
            <p:ph type="title"/>
          </p:nvPr>
        </p:nvSpPr>
        <p:spPr>
          <a:xfrm>
            <a:off x="838201" y="-92075"/>
            <a:ext cx="8264703" cy="1135903"/>
          </a:xfrm>
        </p:spPr>
        <p:txBody>
          <a:bodyPr>
            <a:noAutofit/>
          </a:bodyPr>
          <a:lstStyle/>
          <a:p>
            <a:r>
              <a:rPr lang="en-IN" sz="3200" b="1" dirty="0">
                <a:solidFill>
                  <a:srgbClr val="0000FF"/>
                </a:solidFill>
                <a:latin typeface="Calibri" panose="020F0502020204030204" pitchFamily="34" charset="0"/>
              </a:rPr>
              <a:t>N</a:t>
            </a:r>
            <a:r>
              <a:rPr lang="en-IN" sz="3200" b="1" i="0" u="none" strike="noStrike" baseline="0" dirty="0">
                <a:solidFill>
                  <a:srgbClr val="0000FF"/>
                </a:solidFill>
                <a:latin typeface="Calibri" panose="020F0502020204030204" pitchFamily="34" charset="0"/>
              </a:rPr>
              <a:t>umerical Problems</a:t>
            </a:r>
            <a:endParaRPr lang="en-IN" sz="3200" b="1" dirty="0">
              <a:latin typeface="+mn-lt"/>
            </a:endParaRPr>
          </a:p>
        </p:txBody>
      </p:sp>
      <p:sp>
        <p:nvSpPr>
          <p:cNvPr id="4" name="Rectangle 3">
            <a:extLst>
              <a:ext uri="{FF2B5EF4-FFF2-40B4-BE49-F238E27FC236}">
                <a16:creationId xmlns:a16="http://schemas.microsoft.com/office/drawing/2014/main" id="{93AF504F-09D2-BC6F-F75C-38A0FE6E75DF}"/>
              </a:ext>
            </a:extLst>
          </p:cNvPr>
          <p:cNvSpPr/>
          <p:nvPr/>
        </p:nvSpPr>
        <p:spPr>
          <a:xfrm>
            <a:off x="670560" y="935541"/>
            <a:ext cx="11244349" cy="830997"/>
          </a:xfrm>
          <a:prstGeom prst="rect">
            <a:avLst/>
          </a:prstGeom>
        </p:spPr>
        <p:txBody>
          <a:bodyPr wrap="square">
            <a:spAutoFit/>
          </a:bodyPr>
          <a:lstStyle/>
          <a:p>
            <a:r>
              <a:rPr lang="en-US" sz="2400" dirty="0">
                <a:solidFill>
                  <a:srgbClr val="FF0000"/>
                </a:solidFill>
              </a:rPr>
              <a:t>The wavelength of emission is 6000 Å and the Einstein’s coefficient of spontaneous emission is 10</a:t>
            </a:r>
            <a:r>
              <a:rPr lang="en-US" sz="2400" baseline="30000" dirty="0">
                <a:solidFill>
                  <a:srgbClr val="FF0000"/>
                </a:solidFill>
              </a:rPr>
              <a:t>6</a:t>
            </a:r>
            <a:r>
              <a:rPr lang="en-US" sz="2400" dirty="0">
                <a:solidFill>
                  <a:srgbClr val="FF0000"/>
                </a:solidFill>
              </a:rPr>
              <a:t> /s. Determine the coefficient for the stimulated emission.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2B7ABEC-F690-A206-270C-F3792EF2AF2E}"/>
                  </a:ext>
                </a:extLst>
              </p:cNvPr>
              <p:cNvSpPr txBox="1"/>
              <p:nvPr/>
            </p:nvSpPr>
            <p:spPr>
              <a:xfrm>
                <a:off x="838200" y="1841674"/>
                <a:ext cx="8444345" cy="1101905"/>
              </a:xfrm>
              <a:prstGeom prst="rect">
                <a:avLst/>
              </a:prstGeom>
              <a:noFill/>
            </p:spPr>
            <p:txBody>
              <a:bodyPr wrap="square">
                <a:spAutoFit/>
              </a:bodyPr>
              <a:lstStyle/>
              <a:p>
                <a:pPr indent="274320">
                  <a:lnSpc>
                    <a:spcPct val="115000"/>
                  </a:lnSpc>
                  <a:spcBef>
                    <a:spcPts val="600"/>
                  </a:spcBef>
                  <a:spcAft>
                    <a:spcPts val="600"/>
                  </a:spcAft>
                </a:pPr>
                <a14:m>
                  <m:oMathPara xmlns:m="http://schemas.openxmlformats.org/officeDocument/2006/math">
                    <m:oMathParaPr>
                      <m:jc m:val="centerGroup"/>
                    </m:oMathParaPr>
                    <m:oMath xmlns:m="http://schemas.openxmlformats.org/officeDocument/2006/math">
                      <m:f>
                        <m:fPr>
                          <m:ctrlPr>
                            <a:rPr lang="en-IN" sz="2400" i="1">
                              <a:effectLst/>
                              <a:latin typeface="Cambria Math" panose="02040503050406030204" pitchFamily="18" charset="0"/>
                              <a:ea typeface="Times New Roman" panose="02020603050405020304" pitchFamily="18" charset="0"/>
                              <a:cs typeface="Calibri" panose="020F0502020204030204" pitchFamily="34" charset="0"/>
                            </a:rPr>
                          </m:ctrlPr>
                        </m:fPr>
                        <m:num>
                          <m:sSub>
                            <m:sSubPr>
                              <m:ctrlPr>
                                <a:rPr lang="en-IN" sz="2400" i="1" smtClean="0">
                                  <a:effectLst/>
                                  <a:latin typeface="Cambria Math" panose="02040503050406030204" pitchFamily="18" charset="0"/>
                                  <a:ea typeface="Times New Roman" panose="02020603050405020304" pitchFamily="18" charset="0"/>
                                  <a:cs typeface="Calibri" panose="020F0502020204030204" pitchFamily="34" charset="0"/>
                                </a:rPr>
                              </m:ctrlPr>
                            </m:sSubPr>
                            <m:e>
                              <m:r>
                                <m:rPr>
                                  <m:sty m:val="p"/>
                                </m:rPr>
                                <a:rPr lang="en-US" sz="2400" b="0" i="0">
                                  <a:effectLst/>
                                  <a:latin typeface="Cambria Math" panose="02040503050406030204" pitchFamily="18" charset="0"/>
                                  <a:ea typeface="Times New Roman" panose="02020603050405020304" pitchFamily="18" charset="0"/>
                                  <a:cs typeface="Calibri" panose="020F0502020204030204" pitchFamily="34" charset="0"/>
                                </a:rPr>
                                <m:t>A</m:t>
                              </m:r>
                            </m:e>
                            <m:sub>
                              <m:r>
                                <a:rPr lang="en-US" sz="2400" b="0" i="0">
                                  <a:effectLst/>
                                  <a:latin typeface="Cambria Math" panose="02040503050406030204" pitchFamily="18" charset="0"/>
                                  <a:ea typeface="Times New Roman" panose="02020603050405020304" pitchFamily="18" charset="0"/>
                                  <a:cs typeface="Calibri" panose="020F0502020204030204" pitchFamily="34" charset="0"/>
                                </a:rPr>
                                <m:t>21</m:t>
                              </m:r>
                            </m:sub>
                          </m:sSub>
                        </m:num>
                        <m:den>
                          <m:sSub>
                            <m:sSubPr>
                              <m:ctrlPr>
                                <a:rPr lang="en-IN" sz="2400" i="1">
                                  <a:effectLst/>
                                  <a:latin typeface="Cambria Math" panose="02040503050406030204" pitchFamily="18" charset="0"/>
                                  <a:ea typeface="Times New Roman" panose="02020603050405020304" pitchFamily="18" charset="0"/>
                                  <a:cs typeface="Calibri" panose="020F0502020204030204" pitchFamily="34" charset="0"/>
                                </a:rPr>
                              </m:ctrlPr>
                            </m:sSubPr>
                            <m:e>
                              <m:r>
                                <m:rPr>
                                  <m:sty m:val="p"/>
                                </m:rPr>
                                <a:rPr lang="en-US" sz="2400" b="0" i="0">
                                  <a:effectLst/>
                                  <a:latin typeface="Cambria Math" panose="02040503050406030204" pitchFamily="18" charset="0"/>
                                  <a:ea typeface="Times New Roman" panose="02020603050405020304" pitchFamily="18" charset="0"/>
                                  <a:cs typeface="Calibri" panose="020F0502020204030204" pitchFamily="34" charset="0"/>
                                </a:rPr>
                                <m:t>B</m:t>
                              </m:r>
                            </m:e>
                            <m:sub>
                              <m:r>
                                <a:rPr lang="en-US" sz="2400" b="0" i="0">
                                  <a:effectLst/>
                                  <a:latin typeface="Cambria Math" panose="02040503050406030204" pitchFamily="18" charset="0"/>
                                  <a:ea typeface="Times New Roman" panose="02020603050405020304" pitchFamily="18" charset="0"/>
                                  <a:cs typeface="Calibri" panose="020F0502020204030204" pitchFamily="34" charset="0"/>
                                </a:rPr>
                                <m:t>21</m:t>
                              </m:r>
                            </m:sub>
                          </m:sSub>
                        </m:den>
                      </m:f>
                      <m:r>
                        <a:rPr lang="en-US" sz="2400" b="0" i="0">
                          <a:effectLst/>
                          <a:latin typeface="Cambria Math" panose="02040503050406030204" pitchFamily="18" charset="0"/>
                          <a:ea typeface="Calibri" panose="020F0502020204030204" pitchFamily="34" charset="0"/>
                          <a:cs typeface="Calibri" panose="020F0502020204030204" pitchFamily="34" charset="0"/>
                        </a:rPr>
                        <m:t>= </m:t>
                      </m:r>
                      <m:f>
                        <m:fPr>
                          <m:ctrlPr>
                            <a:rPr lang="en-IN" sz="2400" i="1">
                              <a:effectLst/>
                              <a:latin typeface="Cambria Math" panose="02040503050406030204" pitchFamily="18" charset="0"/>
                              <a:ea typeface="Calibri" panose="020F0502020204030204" pitchFamily="34" charset="0"/>
                              <a:cs typeface="Calibri" panose="020F0502020204030204" pitchFamily="34" charset="0"/>
                            </a:rPr>
                          </m:ctrlPr>
                        </m:fPr>
                        <m:num>
                          <m:r>
                            <a:rPr lang="en-US" sz="2400" b="0" i="0">
                              <a:effectLst/>
                              <a:latin typeface="Cambria Math" panose="02040503050406030204" pitchFamily="18" charset="0"/>
                              <a:ea typeface="Calibri" panose="020F0502020204030204" pitchFamily="34" charset="0"/>
                              <a:cs typeface="Calibri" panose="020F0502020204030204" pitchFamily="34" charset="0"/>
                            </a:rPr>
                            <m:t>8</m:t>
                          </m:r>
                          <m:r>
                            <m:rPr>
                              <m:sty m:val="p"/>
                            </m:rPr>
                            <a:rPr lang="en-US" sz="2400" b="0" i="0">
                              <a:effectLst/>
                              <a:latin typeface="Cambria Math" panose="02040503050406030204" pitchFamily="18" charset="0"/>
                              <a:ea typeface="Calibri" panose="020F0502020204030204" pitchFamily="34" charset="0"/>
                              <a:cs typeface="Calibri" panose="020F0502020204030204" pitchFamily="34" charset="0"/>
                            </a:rPr>
                            <m:t>πh</m:t>
                          </m:r>
                          <m:sSup>
                            <m:sSupPr>
                              <m:ctrlPr>
                                <a:rPr lang="en-IN" sz="2400" i="1">
                                  <a:effectLst/>
                                  <a:latin typeface="Cambria Math" panose="02040503050406030204" pitchFamily="18" charset="0"/>
                                  <a:ea typeface="Calibri" panose="020F0502020204030204" pitchFamily="34" charset="0"/>
                                  <a:cs typeface="Calibri" panose="020F0502020204030204" pitchFamily="34" charset="0"/>
                                </a:rPr>
                              </m:ctrlPr>
                            </m:sSupPr>
                            <m:e>
                              <m:r>
                                <m:rPr>
                                  <m:sty m:val="p"/>
                                </m:rPr>
                                <a:rPr lang="en-US" sz="2400" b="0" i="0">
                                  <a:effectLst/>
                                  <a:latin typeface="Cambria Math" panose="02040503050406030204" pitchFamily="18" charset="0"/>
                                  <a:ea typeface="Calibri" panose="020F0502020204030204" pitchFamily="34" charset="0"/>
                                  <a:cs typeface="Calibri" panose="020F0502020204030204" pitchFamily="34" charset="0"/>
                                </a:rPr>
                                <m:t>ν</m:t>
                              </m:r>
                            </m:e>
                            <m:sup>
                              <m:r>
                                <a:rPr lang="en-US" sz="2400" b="0" i="0">
                                  <a:effectLst/>
                                  <a:latin typeface="Cambria Math" panose="02040503050406030204" pitchFamily="18" charset="0"/>
                                  <a:ea typeface="Calibri" panose="020F0502020204030204" pitchFamily="34" charset="0"/>
                                  <a:cs typeface="Calibri" panose="020F0502020204030204" pitchFamily="34" charset="0"/>
                                </a:rPr>
                                <m:t>3</m:t>
                              </m:r>
                            </m:sup>
                          </m:sSup>
                        </m:num>
                        <m:den>
                          <m:sSup>
                            <m:sSupPr>
                              <m:ctrlPr>
                                <a:rPr lang="en-IN" sz="2400" i="1">
                                  <a:effectLst/>
                                  <a:latin typeface="Cambria Math" panose="02040503050406030204" pitchFamily="18" charset="0"/>
                                  <a:ea typeface="Calibri" panose="020F0502020204030204" pitchFamily="34" charset="0"/>
                                  <a:cs typeface="Calibri" panose="020F0502020204030204" pitchFamily="34" charset="0"/>
                                </a:rPr>
                              </m:ctrlPr>
                            </m:sSupPr>
                            <m:e>
                              <m:r>
                                <m:rPr>
                                  <m:sty m:val="p"/>
                                </m:rPr>
                                <a:rPr lang="en-US" sz="2400" b="0" i="0">
                                  <a:effectLst/>
                                  <a:latin typeface="Cambria Math" panose="02040503050406030204" pitchFamily="18" charset="0"/>
                                  <a:ea typeface="Calibri" panose="020F0502020204030204" pitchFamily="34" charset="0"/>
                                  <a:cs typeface="Calibri" panose="020F0502020204030204" pitchFamily="34" charset="0"/>
                                </a:rPr>
                                <m:t>c</m:t>
                              </m:r>
                            </m:e>
                            <m:sup>
                              <m:r>
                                <a:rPr lang="en-US" sz="2400" b="0" i="0">
                                  <a:effectLst/>
                                  <a:latin typeface="Cambria Math" panose="02040503050406030204" pitchFamily="18" charset="0"/>
                                  <a:ea typeface="Calibri" panose="020F0502020204030204" pitchFamily="34" charset="0"/>
                                  <a:cs typeface="Calibri" panose="020F0502020204030204" pitchFamily="34" charset="0"/>
                                </a:rPr>
                                <m:t>3</m:t>
                              </m:r>
                            </m:sup>
                          </m:sSup>
                        </m:den>
                      </m:f>
                    </m:oMath>
                  </m:oMathPara>
                </a14:m>
                <a:endParaRPr lang="en-IN" sz="2400" dirty="0">
                  <a:effectLst/>
                  <a:latin typeface="Calibri" panose="020F0502020204030204" pitchFamily="34" charset="0"/>
                  <a:ea typeface="Calibri" panose="020F0502020204030204" pitchFamily="34" charset="0"/>
                  <a:cs typeface="Tunga" panose="020B0502040204020203" pitchFamily="34" charset="0"/>
                </a:endParaRPr>
              </a:p>
            </p:txBody>
          </p:sp>
        </mc:Choice>
        <mc:Fallback xmlns="">
          <p:sp>
            <p:nvSpPr>
              <p:cNvPr id="5" name="TextBox 4">
                <a:extLst>
                  <a:ext uri="{FF2B5EF4-FFF2-40B4-BE49-F238E27FC236}">
                    <a16:creationId xmlns:a16="http://schemas.microsoft.com/office/drawing/2014/main" id="{22B7ABEC-F690-A206-270C-F3792EF2AF2E}"/>
                  </a:ext>
                </a:extLst>
              </p:cNvPr>
              <p:cNvSpPr txBox="1">
                <a:spLocks noRot="1" noChangeAspect="1" noMove="1" noResize="1" noEditPoints="1" noAdjustHandles="1" noChangeArrowheads="1" noChangeShapeType="1" noTextEdit="1"/>
              </p:cNvSpPr>
              <p:nvPr/>
            </p:nvSpPr>
            <p:spPr>
              <a:xfrm>
                <a:off x="838200" y="1841674"/>
                <a:ext cx="8444345" cy="1101905"/>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C055C18-4987-8644-C638-B1976DA45434}"/>
                  </a:ext>
                </a:extLst>
              </p:cNvPr>
              <p:cNvSpPr txBox="1"/>
              <p:nvPr/>
            </p:nvSpPr>
            <p:spPr>
              <a:xfrm>
                <a:off x="2780145" y="3198167"/>
                <a:ext cx="60960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sz="2400" i="1" smtClean="0">
                              <a:effectLst/>
                              <a:latin typeface="Cambria Math" panose="02040503050406030204" pitchFamily="18" charset="0"/>
                              <a:ea typeface="Times New Roman" panose="02020603050405020304" pitchFamily="18" charset="0"/>
                              <a:cs typeface="Calibri" panose="020F0502020204030204" pitchFamily="34" charset="0"/>
                            </a:rPr>
                          </m:ctrlPr>
                        </m:sSubPr>
                        <m:e>
                          <m:r>
                            <m:rPr>
                              <m:sty m:val="p"/>
                            </m:rPr>
                            <a:rPr lang="en-US" sz="2400" b="0" i="0">
                              <a:effectLst/>
                              <a:latin typeface="Cambria Math" panose="02040503050406030204" pitchFamily="18" charset="0"/>
                              <a:ea typeface="Times New Roman" panose="02020603050405020304" pitchFamily="18" charset="0"/>
                              <a:cs typeface="Calibri" panose="020F0502020204030204" pitchFamily="34" charset="0"/>
                            </a:rPr>
                            <m:t>A</m:t>
                          </m:r>
                        </m:e>
                        <m:sub>
                          <m:r>
                            <a:rPr lang="en-US" sz="2400" b="0" i="0">
                              <a:effectLst/>
                              <a:latin typeface="Cambria Math" panose="02040503050406030204" pitchFamily="18" charset="0"/>
                              <a:ea typeface="Times New Roman" panose="02020603050405020304" pitchFamily="18" charset="0"/>
                              <a:cs typeface="Calibri" panose="020F0502020204030204" pitchFamily="34" charset="0"/>
                            </a:rPr>
                            <m:t>21</m:t>
                          </m:r>
                        </m:sub>
                      </m:sSub>
                      <m:r>
                        <a:rPr lang="en-US" sz="2400" b="0" i="1" smtClean="0">
                          <a:effectLst/>
                          <a:latin typeface="Cambria Math" panose="02040503050406030204" pitchFamily="18" charset="0"/>
                          <a:ea typeface="Times New Roman" panose="02020603050405020304" pitchFamily="18" charset="0"/>
                          <a:cs typeface="Calibri" panose="020F0502020204030204" pitchFamily="34" charset="0"/>
                        </a:rPr>
                        <m:t>=</m:t>
                      </m:r>
                      <m:sSup>
                        <m:sSupPr>
                          <m:ctrlPr>
                            <a:rPr lang="en-US" sz="2400" b="0" i="1" smtClean="0">
                              <a:effectLst/>
                              <a:latin typeface="Cambria Math" panose="02040503050406030204" pitchFamily="18" charset="0"/>
                              <a:ea typeface="Times New Roman" panose="02020603050405020304" pitchFamily="18" charset="0"/>
                              <a:cs typeface="Calibri" panose="020F0502020204030204" pitchFamily="34" charset="0"/>
                            </a:rPr>
                          </m:ctrlPr>
                        </m:sSupPr>
                        <m:e>
                          <m:r>
                            <a:rPr lang="en-US" sz="2400" b="0" i="1" smtClean="0">
                              <a:effectLst/>
                              <a:latin typeface="Cambria Math" panose="02040503050406030204" pitchFamily="18" charset="0"/>
                              <a:ea typeface="Times New Roman" panose="02020603050405020304" pitchFamily="18" charset="0"/>
                              <a:cs typeface="Calibri" panose="020F0502020204030204" pitchFamily="34" charset="0"/>
                            </a:rPr>
                            <m:t>10</m:t>
                          </m:r>
                        </m:e>
                        <m:sup>
                          <m:r>
                            <a:rPr lang="en-US" sz="2400" b="0" i="1" smtClean="0">
                              <a:effectLst/>
                              <a:latin typeface="Cambria Math" panose="02040503050406030204" pitchFamily="18" charset="0"/>
                              <a:ea typeface="Times New Roman" panose="02020603050405020304" pitchFamily="18" charset="0"/>
                              <a:cs typeface="Calibri" panose="020F0502020204030204" pitchFamily="34" charset="0"/>
                            </a:rPr>
                            <m:t>6</m:t>
                          </m:r>
                        </m:sup>
                      </m:sSup>
                      <m:r>
                        <a:rPr lang="en-US" sz="2400" b="0" i="1" smtClean="0">
                          <a:effectLst/>
                          <a:latin typeface="Cambria Math" panose="02040503050406030204" pitchFamily="18" charset="0"/>
                          <a:ea typeface="Times New Roman" panose="02020603050405020304" pitchFamily="18" charset="0"/>
                          <a:cs typeface="Calibri" panose="020F0502020204030204" pitchFamily="34" charset="0"/>
                        </a:rPr>
                        <m:t> </m:t>
                      </m:r>
                      <m:sSup>
                        <m:sSupPr>
                          <m:ctrlPr>
                            <a:rPr lang="en-US" sz="2400" b="0" i="1" smtClean="0">
                              <a:effectLst/>
                              <a:latin typeface="Cambria Math" panose="02040503050406030204" pitchFamily="18" charset="0"/>
                              <a:ea typeface="Times New Roman" panose="02020603050405020304" pitchFamily="18" charset="0"/>
                              <a:cs typeface="Calibri" panose="020F0502020204030204" pitchFamily="34" charset="0"/>
                            </a:rPr>
                          </m:ctrlPr>
                        </m:sSupPr>
                        <m:e>
                          <m:r>
                            <a:rPr lang="en-US" sz="2400" b="0" i="1" smtClean="0">
                              <a:effectLst/>
                              <a:latin typeface="Cambria Math" panose="02040503050406030204" pitchFamily="18" charset="0"/>
                              <a:ea typeface="Times New Roman" panose="02020603050405020304" pitchFamily="18" charset="0"/>
                              <a:cs typeface="Calibri" panose="020F0502020204030204" pitchFamily="34" charset="0"/>
                            </a:rPr>
                            <m:t>𝑠</m:t>
                          </m:r>
                        </m:e>
                        <m:sup>
                          <m:r>
                            <a:rPr lang="en-US" sz="2400" b="0" i="1" smtClean="0">
                              <a:effectLst/>
                              <a:latin typeface="Cambria Math" panose="02040503050406030204" pitchFamily="18" charset="0"/>
                              <a:ea typeface="Times New Roman" panose="02020603050405020304" pitchFamily="18" charset="0"/>
                              <a:cs typeface="Calibri" panose="020F0502020204030204" pitchFamily="34" charset="0"/>
                            </a:rPr>
                            <m:t>−1</m:t>
                          </m:r>
                        </m:sup>
                      </m:sSup>
                    </m:oMath>
                  </m:oMathPara>
                </a14:m>
                <a:endParaRPr lang="en-IN" sz="2400" dirty="0"/>
              </a:p>
            </p:txBody>
          </p:sp>
        </mc:Choice>
        <mc:Fallback xmlns="">
          <p:sp>
            <p:nvSpPr>
              <p:cNvPr id="7" name="TextBox 6">
                <a:extLst>
                  <a:ext uri="{FF2B5EF4-FFF2-40B4-BE49-F238E27FC236}">
                    <a16:creationId xmlns:a16="http://schemas.microsoft.com/office/drawing/2014/main" id="{9C055C18-4987-8644-C638-B1976DA45434}"/>
                  </a:ext>
                </a:extLst>
              </p:cNvPr>
              <p:cNvSpPr txBox="1">
                <a:spLocks noRot="1" noChangeAspect="1" noMove="1" noResize="1" noEditPoints="1" noAdjustHandles="1" noChangeArrowheads="1" noChangeShapeType="1" noTextEdit="1"/>
              </p:cNvSpPr>
              <p:nvPr/>
            </p:nvSpPr>
            <p:spPr>
              <a:xfrm>
                <a:off x="2780145" y="3198167"/>
                <a:ext cx="6096000" cy="461665"/>
              </a:xfrm>
              <a:prstGeom prst="rect">
                <a:avLst/>
              </a:prstGeom>
              <a:blipFill>
                <a:blip r:embed="rId4"/>
                <a:stretch>
                  <a:fillRect b="-133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59C0F2B-9763-C08E-9DBC-18D99C1421AB}"/>
                  </a:ext>
                </a:extLst>
              </p:cNvPr>
              <p:cNvSpPr txBox="1"/>
              <p:nvPr/>
            </p:nvSpPr>
            <p:spPr>
              <a:xfrm>
                <a:off x="1560945" y="4079488"/>
                <a:ext cx="3306620" cy="1018805"/>
              </a:xfrm>
              <a:prstGeom prst="rect">
                <a:avLst/>
              </a:prstGeom>
              <a:noFill/>
            </p:spPr>
            <p:txBody>
              <a:bodyPr wrap="square">
                <a:spAutoFit/>
              </a:bodyPr>
              <a:lstStyle/>
              <a:p>
                <a:pPr indent="274320">
                  <a:lnSpc>
                    <a:spcPct val="115000"/>
                  </a:lnSpc>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IN" sz="2400" i="1" smtClean="0">
                              <a:latin typeface="Cambria Math" panose="02040503050406030204" pitchFamily="18" charset="0"/>
                              <a:ea typeface="Times New Roman" panose="02020603050405020304" pitchFamily="18" charset="0"/>
                              <a:cs typeface="Calibri" panose="020F0502020204030204" pitchFamily="34" charset="0"/>
                            </a:rPr>
                          </m:ctrlPr>
                        </m:sSubPr>
                        <m:e>
                          <m:r>
                            <m:rPr>
                              <m:sty m:val="p"/>
                            </m:rPr>
                            <a:rPr lang="en-US" sz="2400">
                              <a:latin typeface="Cambria Math" panose="02040503050406030204" pitchFamily="18" charset="0"/>
                              <a:ea typeface="Times New Roman" panose="02020603050405020304" pitchFamily="18" charset="0"/>
                              <a:cs typeface="Calibri" panose="020F0502020204030204" pitchFamily="34" charset="0"/>
                            </a:rPr>
                            <m:t>B</m:t>
                          </m:r>
                        </m:e>
                        <m:sub>
                          <m:r>
                            <a:rPr lang="en-US" sz="2400">
                              <a:latin typeface="Cambria Math" panose="02040503050406030204" pitchFamily="18" charset="0"/>
                              <a:ea typeface="Times New Roman" panose="02020603050405020304" pitchFamily="18" charset="0"/>
                              <a:cs typeface="Calibri" panose="020F0502020204030204" pitchFamily="34" charset="0"/>
                            </a:rPr>
                            <m:t>21</m:t>
                          </m:r>
                        </m:sub>
                      </m:sSub>
                      <m:r>
                        <a:rPr lang="en-US" sz="2400" b="0" i="1" smtClean="0">
                          <a:latin typeface="Cambria Math" panose="02040503050406030204" pitchFamily="18" charset="0"/>
                          <a:ea typeface="Times New Roman" panose="02020603050405020304" pitchFamily="18" charset="0"/>
                          <a:cs typeface="Calibri" panose="020F0502020204030204" pitchFamily="34" charset="0"/>
                        </a:rPr>
                        <m:t>=</m:t>
                      </m:r>
                      <m:f>
                        <m:fPr>
                          <m:ctrlPr>
                            <a:rPr lang="en-US" sz="2400" b="0" i="1" smtClean="0">
                              <a:latin typeface="Cambria Math" panose="02040503050406030204" pitchFamily="18" charset="0"/>
                              <a:ea typeface="Calibri" panose="020F0502020204030204" pitchFamily="34" charset="0"/>
                              <a:cs typeface="Calibri" panose="020F0502020204030204" pitchFamily="34" charset="0"/>
                            </a:rPr>
                          </m:ctrlPr>
                        </m:fPr>
                        <m:num>
                          <m:sSub>
                            <m:sSubPr>
                              <m:ctrlPr>
                                <a:rPr lang="en-IN" sz="2400" i="1">
                                  <a:latin typeface="Cambria Math" panose="02040503050406030204" pitchFamily="18" charset="0"/>
                                  <a:ea typeface="Times New Roman" panose="02020603050405020304" pitchFamily="18" charset="0"/>
                                  <a:cs typeface="Calibri" panose="020F0502020204030204" pitchFamily="34" charset="0"/>
                                </a:rPr>
                              </m:ctrlPr>
                            </m:sSubPr>
                            <m:e>
                              <m:r>
                                <m:rPr>
                                  <m:sty m:val="p"/>
                                </m:rPr>
                                <a:rPr lang="en-US" sz="2400">
                                  <a:latin typeface="Cambria Math" panose="02040503050406030204" pitchFamily="18" charset="0"/>
                                  <a:ea typeface="Times New Roman" panose="02020603050405020304" pitchFamily="18" charset="0"/>
                                  <a:cs typeface="Calibri" panose="020F0502020204030204" pitchFamily="34" charset="0"/>
                                </a:rPr>
                                <m:t>A</m:t>
                              </m:r>
                            </m:e>
                            <m:sub>
                              <m:r>
                                <a:rPr lang="en-US" sz="2400">
                                  <a:latin typeface="Cambria Math" panose="02040503050406030204" pitchFamily="18" charset="0"/>
                                  <a:ea typeface="Times New Roman" panose="02020603050405020304" pitchFamily="18" charset="0"/>
                                  <a:cs typeface="Calibri" panose="020F0502020204030204" pitchFamily="34" charset="0"/>
                                </a:rPr>
                                <m:t>21</m:t>
                              </m:r>
                            </m:sub>
                          </m:sSub>
                          <m:sSup>
                            <m:sSupPr>
                              <m:ctrlPr>
                                <a:rPr lang="en-IN" sz="2400" i="1">
                                  <a:latin typeface="Cambria Math" panose="02040503050406030204" pitchFamily="18" charset="0"/>
                                  <a:ea typeface="Calibri" panose="020F0502020204030204" pitchFamily="34" charset="0"/>
                                  <a:cs typeface="Calibri" panose="020F0502020204030204" pitchFamily="34" charset="0"/>
                                </a:rPr>
                              </m:ctrlPr>
                            </m:sSupPr>
                            <m:e>
                              <m:r>
                                <a:rPr lang="en-US" sz="2400" b="0" i="0" smtClean="0">
                                  <a:latin typeface="Cambria Math" panose="02040503050406030204" pitchFamily="18" charset="0"/>
                                  <a:ea typeface="Calibri" panose="020F0502020204030204" pitchFamily="34" charset="0"/>
                                  <a:cs typeface="Calibri" panose="020F0502020204030204" pitchFamily="34" charset="0"/>
                                </a:rPr>
                                <m:t> </m:t>
                              </m:r>
                              <m:r>
                                <m:rPr>
                                  <m:sty m:val="p"/>
                                </m:rPr>
                                <a:rPr lang="en-US" sz="2400">
                                  <a:latin typeface="Cambria Math" panose="02040503050406030204" pitchFamily="18" charset="0"/>
                                  <a:ea typeface="Calibri" panose="020F0502020204030204" pitchFamily="34" charset="0"/>
                                  <a:cs typeface="Calibri" panose="020F0502020204030204" pitchFamily="34" charset="0"/>
                                </a:rPr>
                                <m:t>c</m:t>
                              </m:r>
                            </m:e>
                            <m:sup>
                              <m:r>
                                <a:rPr lang="en-US" sz="2400">
                                  <a:latin typeface="Cambria Math" panose="02040503050406030204" pitchFamily="18" charset="0"/>
                                  <a:ea typeface="Calibri" panose="020F0502020204030204" pitchFamily="34" charset="0"/>
                                  <a:cs typeface="Calibri" panose="020F0502020204030204" pitchFamily="34" charset="0"/>
                                </a:rPr>
                                <m:t>3</m:t>
                              </m:r>
                            </m:sup>
                          </m:sSup>
                        </m:num>
                        <m:den>
                          <m:r>
                            <a:rPr lang="en-US" sz="2400">
                              <a:latin typeface="Cambria Math" panose="02040503050406030204" pitchFamily="18" charset="0"/>
                              <a:ea typeface="Calibri" panose="020F0502020204030204" pitchFamily="34" charset="0"/>
                              <a:cs typeface="Calibri" panose="020F0502020204030204" pitchFamily="34" charset="0"/>
                            </a:rPr>
                            <m:t>8</m:t>
                          </m:r>
                          <m:r>
                            <m:rPr>
                              <m:sty m:val="p"/>
                            </m:rPr>
                            <a:rPr lang="en-US" sz="2400">
                              <a:latin typeface="Cambria Math" panose="02040503050406030204" pitchFamily="18" charset="0"/>
                              <a:ea typeface="Calibri" panose="020F0502020204030204" pitchFamily="34" charset="0"/>
                              <a:cs typeface="Calibri" panose="020F0502020204030204" pitchFamily="34" charset="0"/>
                            </a:rPr>
                            <m:t>πh</m:t>
                          </m:r>
                          <m:sSup>
                            <m:sSupPr>
                              <m:ctrlPr>
                                <a:rPr lang="en-IN" sz="2400" i="1">
                                  <a:latin typeface="Cambria Math" panose="02040503050406030204" pitchFamily="18" charset="0"/>
                                  <a:ea typeface="Calibri" panose="020F0502020204030204" pitchFamily="34" charset="0"/>
                                  <a:cs typeface="Calibri" panose="020F0502020204030204" pitchFamily="34" charset="0"/>
                                </a:rPr>
                              </m:ctrlPr>
                            </m:sSupPr>
                            <m:e>
                              <m:r>
                                <m:rPr>
                                  <m:sty m:val="p"/>
                                </m:rPr>
                                <a:rPr lang="en-US" sz="2400">
                                  <a:latin typeface="Cambria Math" panose="02040503050406030204" pitchFamily="18" charset="0"/>
                                  <a:ea typeface="Calibri" panose="020F0502020204030204" pitchFamily="34" charset="0"/>
                                  <a:cs typeface="Calibri" panose="020F0502020204030204" pitchFamily="34" charset="0"/>
                                </a:rPr>
                                <m:t>ν</m:t>
                              </m:r>
                            </m:e>
                            <m:sup>
                              <m:r>
                                <a:rPr lang="en-US" sz="2400">
                                  <a:latin typeface="Cambria Math" panose="02040503050406030204" pitchFamily="18" charset="0"/>
                                  <a:ea typeface="Calibri" panose="020F0502020204030204" pitchFamily="34" charset="0"/>
                                  <a:cs typeface="Calibri" panose="020F0502020204030204" pitchFamily="34" charset="0"/>
                                </a:rPr>
                                <m:t>3</m:t>
                              </m:r>
                            </m:sup>
                          </m:sSup>
                        </m:den>
                      </m:f>
                    </m:oMath>
                  </m:oMathPara>
                </a14:m>
                <a:endParaRPr lang="en-IN" sz="2400" dirty="0">
                  <a:effectLst/>
                  <a:latin typeface="Calibri" panose="020F0502020204030204" pitchFamily="34" charset="0"/>
                  <a:ea typeface="Calibri" panose="020F0502020204030204" pitchFamily="34" charset="0"/>
                  <a:cs typeface="Tunga" panose="020B0502040204020203" pitchFamily="34" charset="0"/>
                </a:endParaRPr>
              </a:p>
            </p:txBody>
          </p:sp>
        </mc:Choice>
        <mc:Fallback xmlns="">
          <p:sp>
            <p:nvSpPr>
              <p:cNvPr id="8" name="TextBox 7">
                <a:extLst>
                  <a:ext uri="{FF2B5EF4-FFF2-40B4-BE49-F238E27FC236}">
                    <a16:creationId xmlns:a16="http://schemas.microsoft.com/office/drawing/2014/main" id="{159C0F2B-9763-C08E-9DBC-18D99C1421AB}"/>
                  </a:ext>
                </a:extLst>
              </p:cNvPr>
              <p:cNvSpPr txBox="1">
                <a:spLocks noRot="1" noChangeAspect="1" noMove="1" noResize="1" noEditPoints="1" noAdjustHandles="1" noChangeArrowheads="1" noChangeShapeType="1" noTextEdit="1"/>
              </p:cNvSpPr>
              <p:nvPr/>
            </p:nvSpPr>
            <p:spPr>
              <a:xfrm>
                <a:off x="1560945" y="4079488"/>
                <a:ext cx="3306620" cy="1018805"/>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43E8F9B-713A-2F0A-AAF8-1E7F4523F661}"/>
                  </a:ext>
                </a:extLst>
              </p:cNvPr>
              <p:cNvSpPr txBox="1"/>
              <p:nvPr/>
            </p:nvSpPr>
            <p:spPr>
              <a:xfrm>
                <a:off x="6423890" y="1865867"/>
                <a:ext cx="3634510" cy="733214"/>
              </a:xfrm>
              <a:prstGeom prst="rect">
                <a:avLst/>
              </a:prstGeom>
              <a:noFill/>
            </p:spPr>
            <p:txBody>
              <a:bodyPr wrap="square">
                <a:spAutoFit/>
              </a:bodyPr>
              <a:lstStyle/>
              <a:p>
                <a:pPr indent="274320">
                  <a:lnSpc>
                    <a:spcPct val="115000"/>
                  </a:lnSpc>
                  <a:spcBef>
                    <a:spcPts val="600"/>
                  </a:spcBef>
                  <a:spcAft>
                    <a:spcPts val="600"/>
                  </a:spcAft>
                </a:pPr>
                <a14:m>
                  <m:oMath xmlns:m="http://schemas.openxmlformats.org/officeDocument/2006/math">
                    <m:f>
                      <m:fPr>
                        <m:ctrlPr>
                          <a:rPr lang="en-IN" sz="2400" i="1" smtClean="0">
                            <a:effectLst/>
                            <a:latin typeface="Cambria Math" panose="02040503050406030204" pitchFamily="18" charset="0"/>
                            <a:ea typeface="Calibri" panose="020F0502020204030204" pitchFamily="34" charset="0"/>
                            <a:cs typeface="Calibri" panose="020F0502020204030204" pitchFamily="34" charset="0"/>
                          </a:rPr>
                        </m:ctrlPr>
                      </m:fPr>
                      <m:num>
                        <m:sSup>
                          <m:sSupPr>
                            <m:ctrlPr>
                              <a:rPr lang="en-IN" sz="2400" i="1">
                                <a:effectLst/>
                                <a:latin typeface="Cambria Math" panose="02040503050406030204" pitchFamily="18" charset="0"/>
                                <a:ea typeface="Calibri" panose="020F0502020204030204" pitchFamily="34" charset="0"/>
                                <a:cs typeface="Calibri" panose="020F0502020204030204" pitchFamily="34" charset="0"/>
                              </a:rPr>
                            </m:ctrlPr>
                          </m:sSupPr>
                          <m:e>
                            <m:r>
                              <m:rPr>
                                <m:sty m:val="p"/>
                              </m:rPr>
                              <a:rPr lang="en-US" sz="2400" b="0" i="0">
                                <a:effectLst/>
                                <a:latin typeface="Cambria Math" panose="02040503050406030204" pitchFamily="18" charset="0"/>
                                <a:ea typeface="Calibri" panose="020F0502020204030204" pitchFamily="34" charset="0"/>
                                <a:cs typeface="Calibri" panose="020F0502020204030204" pitchFamily="34" charset="0"/>
                              </a:rPr>
                              <m:t>ν</m:t>
                            </m:r>
                          </m:e>
                          <m:sup>
                            <m:r>
                              <a:rPr lang="en-US" sz="2400" b="0" i="0">
                                <a:effectLst/>
                                <a:latin typeface="Cambria Math" panose="02040503050406030204" pitchFamily="18" charset="0"/>
                                <a:ea typeface="Calibri" panose="020F0502020204030204" pitchFamily="34" charset="0"/>
                                <a:cs typeface="Calibri" panose="020F0502020204030204" pitchFamily="34" charset="0"/>
                              </a:rPr>
                              <m:t>3</m:t>
                            </m:r>
                          </m:sup>
                        </m:sSup>
                      </m:num>
                      <m:den>
                        <m:sSup>
                          <m:sSupPr>
                            <m:ctrlPr>
                              <a:rPr lang="en-IN" sz="2400" i="1">
                                <a:effectLst/>
                                <a:latin typeface="Cambria Math" panose="02040503050406030204" pitchFamily="18" charset="0"/>
                                <a:ea typeface="Calibri" panose="020F0502020204030204" pitchFamily="34" charset="0"/>
                                <a:cs typeface="Calibri" panose="020F0502020204030204" pitchFamily="34" charset="0"/>
                              </a:rPr>
                            </m:ctrlPr>
                          </m:sSupPr>
                          <m:e>
                            <m:r>
                              <m:rPr>
                                <m:sty m:val="p"/>
                              </m:rPr>
                              <a:rPr lang="en-US" sz="2400" b="0" i="0">
                                <a:effectLst/>
                                <a:latin typeface="Cambria Math" panose="02040503050406030204" pitchFamily="18" charset="0"/>
                                <a:ea typeface="Calibri" panose="020F0502020204030204" pitchFamily="34" charset="0"/>
                                <a:cs typeface="Calibri" panose="020F0502020204030204" pitchFamily="34" charset="0"/>
                              </a:rPr>
                              <m:t>c</m:t>
                            </m:r>
                          </m:e>
                          <m:sup>
                            <m:r>
                              <a:rPr lang="en-US" sz="2400" b="0" i="0">
                                <a:effectLst/>
                                <a:latin typeface="Cambria Math" panose="02040503050406030204" pitchFamily="18" charset="0"/>
                                <a:ea typeface="Calibri" panose="020F0502020204030204" pitchFamily="34" charset="0"/>
                                <a:cs typeface="Calibri" panose="020F0502020204030204" pitchFamily="34" charset="0"/>
                              </a:rPr>
                              <m:t>3</m:t>
                            </m:r>
                          </m:sup>
                        </m:sSup>
                      </m:den>
                    </m:f>
                    <m:r>
                      <a:rPr lang="en-US" sz="2400" b="0" i="1" smtClean="0">
                        <a:effectLst/>
                        <a:latin typeface="Cambria Math" panose="02040503050406030204" pitchFamily="18" charset="0"/>
                        <a:ea typeface="Calibri" panose="020F0502020204030204" pitchFamily="34" charset="0"/>
                        <a:cs typeface="Calibri" panose="020F0502020204030204" pitchFamily="34" charset="0"/>
                      </a:rPr>
                      <m:t>=</m:t>
                    </m:r>
                    <m:f>
                      <m:fPr>
                        <m:ctrlPr>
                          <a:rPr lang="en-US" sz="2400" b="0" i="1" smtClean="0">
                            <a:effectLst/>
                            <a:latin typeface="Cambria Math" panose="02040503050406030204" pitchFamily="18" charset="0"/>
                            <a:ea typeface="Calibri" panose="020F0502020204030204" pitchFamily="34" charset="0"/>
                            <a:cs typeface="Calibri" panose="020F0502020204030204" pitchFamily="34" charset="0"/>
                          </a:rPr>
                        </m:ctrlPr>
                      </m:fPr>
                      <m:num>
                        <m:r>
                          <a:rPr lang="en-US" sz="2400" b="0" i="1" smtClean="0">
                            <a:effectLst/>
                            <a:latin typeface="Cambria Math" panose="02040503050406030204" pitchFamily="18" charset="0"/>
                            <a:ea typeface="Calibri" panose="020F0502020204030204" pitchFamily="34" charset="0"/>
                            <a:cs typeface="Calibri" panose="020F0502020204030204" pitchFamily="34" charset="0"/>
                          </a:rPr>
                          <m:t>1</m:t>
                        </m:r>
                      </m:num>
                      <m:den>
                        <m:sSup>
                          <m:sSupPr>
                            <m:ctrlPr>
                              <a:rPr lang="en-US" sz="2400" b="0" i="1" smtClean="0">
                                <a:effectLst/>
                                <a:latin typeface="Cambria Math" panose="02040503050406030204" pitchFamily="18" charset="0"/>
                                <a:ea typeface="Cambria Math" panose="02040503050406030204" pitchFamily="18" charset="0"/>
                                <a:cs typeface="Calibri" panose="020F0502020204030204" pitchFamily="34" charset="0"/>
                              </a:rPr>
                            </m:ctrlPr>
                          </m:sSupPr>
                          <m:e>
                            <m:r>
                              <a:rPr lang="en-US" sz="2400" b="0" i="1" smtClean="0">
                                <a:effectLst/>
                                <a:latin typeface="Cambria Math" panose="02040503050406030204" pitchFamily="18" charset="0"/>
                                <a:ea typeface="Cambria Math" panose="02040503050406030204" pitchFamily="18" charset="0"/>
                                <a:cs typeface="Calibri" panose="020F0502020204030204" pitchFamily="34" charset="0"/>
                              </a:rPr>
                              <m:t>𝜆</m:t>
                            </m:r>
                          </m:e>
                          <m:sup>
                            <m:r>
                              <a:rPr lang="en-US" sz="2400" b="0" i="1" smtClean="0">
                                <a:effectLst/>
                                <a:latin typeface="Cambria Math" panose="02040503050406030204" pitchFamily="18" charset="0"/>
                                <a:ea typeface="Cambria Math" panose="02040503050406030204" pitchFamily="18" charset="0"/>
                                <a:cs typeface="Calibri" panose="020F0502020204030204" pitchFamily="34" charset="0"/>
                              </a:rPr>
                              <m:t>3</m:t>
                            </m:r>
                          </m:sup>
                        </m:sSup>
                      </m:den>
                    </m:f>
                  </m:oMath>
                </a14:m>
                <a:r>
                  <a:rPr lang="en-IN" sz="2400" dirty="0">
                    <a:effectLst/>
                    <a:latin typeface="Calibri" panose="020F0502020204030204" pitchFamily="34" charset="0"/>
                    <a:ea typeface="Calibri" panose="020F0502020204030204" pitchFamily="34" charset="0"/>
                    <a:cs typeface="Tunga" panose="020B0502040204020203" pitchFamily="34" charset="0"/>
                  </a:rPr>
                  <a:t> or </a:t>
                </a:r>
                <a14:m>
                  <m:oMath xmlns:m="http://schemas.openxmlformats.org/officeDocument/2006/math">
                    <m:sSup>
                      <m:sSupPr>
                        <m:ctrlPr>
                          <a:rPr lang="en-IN" sz="2400" i="1">
                            <a:latin typeface="Cambria Math" panose="02040503050406030204" pitchFamily="18" charset="0"/>
                            <a:ea typeface="Calibri" panose="020F0502020204030204" pitchFamily="34" charset="0"/>
                            <a:cs typeface="Calibri" panose="020F0502020204030204" pitchFamily="34" charset="0"/>
                          </a:rPr>
                        </m:ctrlPr>
                      </m:sSupPr>
                      <m:e>
                        <m:r>
                          <a:rPr lang="en-US" sz="2400" i="1">
                            <a:latin typeface="Cambria Math" panose="02040503050406030204" pitchFamily="18" charset="0"/>
                            <a:ea typeface="Cambria Math" panose="02040503050406030204" pitchFamily="18" charset="0"/>
                            <a:cs typeface="Calibri" panose="020F0502020204030204" pitchFamily="34" charset="0"/>
                          </a:rPr>
                          <m:t>𝜆</m:t>
                        </m:r>
                      </m:e>
                      <m:sup>
                        <m:r>
                          <a:rPr lang="en-US" sz="2400">
                            <a:latin typeface="Cambria Math" panose="02040503050406030204" pitchFamily="18" charset="0"/>
                            <a:ea typeface="Calibri" panose="020F0502020204030204" pitchFamily="34" charset="0"/>
                            <a:cs typeface="Calibri" panose="020F0502020204030204" pitchFamily="34" charset="0"/>
                          </a:rPr>
                          <m:t>3</m:t>
                        </m:r>
                      </m:sup>
                    </m:sSup>
                    <m:r>
                      <a:rPr lang="en-US" sz="2400" b="0" i="1" smtClean="0">
                        <a:latin typeface="Cambria Math" panose="02040503050406030204" pitchFamily="18" charset="0"/>
                        <a:ea typeface="Calibri" panose="020F0502020204030204" pitchFamily="34" charset="0"/>
                        <a:cs typeface="Calibri" panose="020F0502020204030204" pitchFamily="34" charset="0"/>
                      </a:rPr>
                      <m:t>=</m:t>
                    </m:r>
                    <m:f>
                      <m:fPr>
                        <m:ctrlPr>
                          <a:rPr lang="en-US" sz="2400" b="0" i="1" smtClean="0">
                            <a:latin typeface="Cambria Math" panose="02040503050406030204" pitchFamily="18" charset="0"/>
                            <a:ea typeface="Calibri" panose="020F0502020204030204" pitchFamily="34" charset="0"/>
                            <a:cs typeface="Calibri" panose="020F0502020204030204" pitchFamily="34" charset="0"/>
                          </a:rPr>
                        </m:ctrlPr>
                      </m:fPr>
                      <m:num>
                        <m:sSup>
                          <m:sSupPr>
                            <m:ctrlPr>
                              <a:rPr lang="en-IN" sz="2400" i="1">
                                <a:latin typeface="Cambria Math" panose="02040503050406030204" pitchFamily="18" charset="0"/>
                                <a:ea typeface="Calibri" panose="020F0502020204030204" pitchFamily="34" charset="0"/>
                                <a:cs typeface="Calibri" panose="020F0502020204030204" pitchFamily="34" charset="0"/>
                              </a:rPr>
                            </m:ctrlPr>
                          </m:sSupPr>
                          <m:e>
                            <m:r>
                              <a:rPr lang="en-US" sz="2400">
                                <a:latin typeface="Cambria Math" panose="02040503050406030204" pitchFamily="18" charset="0"/>
                                <a:ea typeface="Calibri" panose="020F0502020204030204" pitchFamily="34" charset="0"/>
                                <a:cs typeface="Calibri" panose="020F0502020204030204" pitchFamily="34" charset="0"/>
                              </a:rPr>
                              <m:t> </m:t>
                            </m:r>
                            <m:r>
                              <m:rPr>
                                <m:sty m:val="p"/>
                              </m:rPr>
                              <a:rPr lang="en-US" sz="2400">
                                <a:latin typeface="Cambria Math" panose="02040503050406030204" pitchFamily="18" charset="0"/>
                                <a:ea typeface="Calibri" panose="020F0502020204030204" pitchFamily="34" charset="0"/>
                                <a:cs typeface="Calibri" panose="020F0502020204030204" pitchFamily="34" charset="0"/>
                              </a:rPr>
                              <m:t>c</m:t>
                            </m:r>
                          </m:e>
                          <m:sup>
                            <m:r>
                              <a:rPr lang="en-US" sz="2400">
                                <a:latin typeface="Cambria Math" panose="02040503050406030204" pitchFamily="18" charset="0"/>
                                <a:ea typeface="Calibri" panose="020F0502020204030204" pitchFamily="34" charset="0"/>
                                <a:cs typeface="Calibri" panose="020F0502020204030204" pitchFamily="34" charset="0"/>
                              </a:rPr>
                              <m:t>3</m:t>
                            </m:r>
                          </m:sup>
                        </m:sSup>
                      </m:num>
                      <m:den>
                        <m:sSup>
                          <m:sSupPr>
                            <m:ctrlPr>
                              <a:rPr lang="en-IN" sz="2400" i="1">
                                <a:latin typeface="Cambria Math" panose="02040503050406030204" pitchFamily="18" charset="0"/>
                                <a:ea typeface="Calibri" panose="020F0502020204030204" pitchFamily="34" charset="0"/>
                                <a:cs typeface="Calibri" panose="020F0502020204030204" pitchFamily="34" charset="0"/>
                              </a:rPr>
                            </m:ctrlPr>
                          </m:sSupPr>
                          <m:e>
                            <m:r>
                              <m:rPr>
                                <m:sty m:val="p"/>
                              </m:rPr>
                              <a:rPr lang="en-US" sz="2400">
                                <a:latin typeface="Cambria Math" panose="02040503050406030204" pitchFamily="18" charset="0"/>
                                <a:ea typeface="Calibri" panose="020F0502020204030204" pitchFamily="34" charset="0"/>
                                <a:cs typeface="Calibri" panose="020F0502020204030204" pitchFamily="34" charset="0"/>
                              </a:rPr>
                              <m:t>ν</m:t>
                            </m:r>
                          </m:e>
                          <m:sup>
                            <m:r>
                              <a:rPr lang="en-US" sz="2400">
                                <a:latin typeface="Cambria Math" panose="02040503050406030204" pitchFamily="18" charset="0"/>
                                <a:ea typeface="Calibri" panose="020F0502020204030204" pitchFamily="34" charset="0"/>
                                <a:cs typeface="Calibri" panose="020F0502020204030204" pitchFamily="34" charset="0"/>
                              </a:rPr>
                              <m:t>3</m:t>
                            </m:r>
                          </m:sup>
                        </m:sSup>
                      </m:den>
                    </m:f>
                  </m:oMath>
                </a14:m>
                <a:endParaRPr lang="en-IN" sz="2400" dirty="0">
                  <a:effectLst/>
                  <a:latin typeface="Calibri" panose="020F0502020204030204" pitchFamily="34" charset="0"/>
                  <a:ea typeface="Calibri" panose="020F0502020204030204" pitchFamily="34" charset="0"/>
                  <a:cs typeface="Tunga" panose="020B0502040204020203" pitchFamily="34" charset="0"/>
                </a:endParaRPr>
              </a:p>
            </p:txBody>
          </p:sp>
        </mc:Choice>
        <mc:Fallback xmlns="">
          <p:sp>
            <p:nvSpPr>
              <p:cNvPr id="9" name="TextBox 8">
                <a:extLst>
                  <a:ext uri="{FF2B5EF4-FFF2-40B4-BE49-F238E27FC236}">
                    <a16:creationId xmlns:a16="http://schemas.microsoft.com/office/drawing/2014/main" id="{443E8F9B-713A-2F0A-AAF8-1E7F4523F661}"/>
                  </a:ext>
                </a:extLst>
              </p:cNvPr>
              <p:cNvSpPr txBox="1">
                <a:spLocks noRot="1" noChangeAspect="1" noMove="1" noResize="1" noEditPoints="1" noAdjustHandles="1" noChangeArrowheads="1" noChangeShapeType="1" noTextEdit="1"/>
              </p:cNvSpPr>
              <p:nvPr/>
            </p:nvSpPr>
            <p:spPr>
              <a:xfrm>
                <a:off x="6423890" y="1865867"/>
                <a:ext cx="3634510" cy="733214"/>
              </a:xfrm>
              <a:prstGeom prst="rect">
                <a:avLst/>
              </a:prstGeom>
              <a:blipFill>
                <a:blip r:embed="rId6"/>
                <a:stretch>
                  <a:fillRect b="-833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BB0BC66-029E-07E7-02D3-1CCB79CFE69D}"/>
                  </a:ext>
                </a:extLst>
              </p:cNvPr>
              <p:cNvSpPr txBox="1"/>
              <p:nvPr/>
            </p:nvSpPr>
            <p:spPr>
              <a:xfrm>
                <a:off x="5731628" y="4079488"/>
                <a:ext cx="4696225" cy="1021562"/>
              </a:xfrm>
              <a:prstGeom prst="rect">
                <a:avLst/>
              </a:prstGeom>
              <a:noFill/>
            </p:spPr>
            <p:txBody>
              <a:bodyPr wrap="square">
                <a:spAutoFit/>
              </a:bodyPr>
              <a:lstStyle/>
              <a:p>
                <a:pPr indent="274320">
                  <a:lnSpc>
                    <a:spcPct val="115000"/>
                  </a:lnSpc>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IN" sz="2400" i="1" smtClean="0">
                              <a:latin typeface="Cambria Math" panose="02040503050406030204" pitchFamily="18" charset="0"/>
                              <a:ea typeface="Times New Roman" panose="02020603050405020304" pitchFamily="18" charset="0"/>
                              <a:cs typeface="Calibri" panose="020F0502020204030204" pitchFamily="34" charset="0"/>
                            </a:rPr>
                          </m:ctrlPr>
                        </m:sSubPr>
                        <m:e>
                          <m:r>
                            <m:rPr>
                              <m:sty m:val="p"/>
                            </m:rPr>
                            <a:rPr lang="en-US" sz="2400">
                              <a:latin typeface="Cambria Math" panose="02040503050406030204" pitchFamily="18" charset="0"/>
                              <a:ea typeface="Times New Roman" panose="02020603050405020304" pitchFamily="18" charset="0"/>
                              <a:cs typeface="Calibri" panose="020F0502020204030204" pitchFamily="34" charset="0"/>
                            </a:rPr>
                            <m:t>B</m:t>
                          </m:r>
                        </m:e>
                        <m:sub>
                          <m:r>
                            <a:rPr lang="en-US" sz="2400">
                              <a:latin typeface="Cambria Math" panose="02040503050406030204" pitchFamily="18" charset="0"/>
                              <a:ea typeface="Times New Roman" panose="02020603050405020304" pitchFamily="18" charset="0"/>
                              <a:cs typeface="Calibri" panose="020F0502020204030204" pitchFamily="34" charset="0"/>
                            </a:rPr>
                            <m:t>21</m:t>
                          </m:r>
                        </m:sub>
                      </m:sSub>
                      <m:r>
                        <a:rPr lang="en-US" sz="2400" b="0" i="1" smtClean="0">
                          <a:latin typeface="Cambria Math" panose="02040503050406030204" pitchFamily="18" charset="0"/>
                          <a:ea typeface="Times New Roman" panose="02020603050405020304" pitchFamily="18" charset="0"/>
                          <a:cs typeface="Calibri" panose="020F0502020204030204" pitchFamily="34" charset="0"/>
                        </a:rPr>
                        <m:t>=</m:t>
                      </m:r>
                      <m:f>
                        <m:fPr>
                          <m:ctrlPr>
                            <a:rPr lang="en-US" sz="2400" b="0" i="1" smtClean="0">
                              <a:latin typeface="Cambria Math" panose="02040503050406030204" pitchFamily="18" charset="0"/>
                              <a:ea typeface="Calibri" panose="020F0502020204030204" pitchFamily="34" charset="0"/>
                              <a:cs typeface="Calibri" panose="020F0502020204030204" pitchFamily="34" charset="0"/>
                            </a:rPr>
                          </m:ctrlPr>
                        </m:fPr>
                        <m:num>
                          <m:sSub>
                            <m:sSubPr>
                              <m:ctrlPr>
                                <a:rPr lang="en-IN" sz="2400" i="1" smtClean="0">
                                  <a:latin typeface="Cambria Math" panose="02040503050406030204" pitchFamily="18" charset="0"/>
                                  <a:ea typeface="Times New Roman" panose="02020603050405020304" pitchFamily="18" charset="0"/>
                                  <a:cs typeface="Calibri" panose="020F0502020204030204" pitchFamily="34" charset="0"/>
                                </a:rPr>
                              </m:ctrlPr>
                            </m:sSubPr>
                            <m:e>
                              <m:r>
                                <m:rPr>
                                  <m:sty m:val="p"/>
                                </m:rPr>
                                <a:rPr lang="en-US" sz="2400">
                                  <a:latin typeface="Cambria Math" panose="02040503050406030204" pitchFamily="18" charset="0"/>
                                  <a:ea typeface="Times New Roman" panose="02020603050405020304" pitchFamily="18" charset="0"/>
                                  <a:cs typeface="Calibri" panose="020F0502020204030204" pitchFamily="34" charset="0"/>
                                </a:rPr>
                                <m:t>A</m:t>
                              </m:r>
                            </m:e>
                            <m:sub>
                              <m:r>
                                <a:rPr lang="en-US" sz="2400">
                                  <a:latin typeface="Cambria Math" panose="02040503050406030204" pitchFamily="18" charset="0"/>
                                  <a:ea typeface="Times New Roman" panose="02020603050405020304" pitchFamily="18" charset="0"/>
                                  <a:cs typeface="Calibri" panose="020F0502020204030204" pitchFamily="34" charset="0"/>
                                </a:rPr>
                                <m:t>21</m:t>
                              </m:r>
                            </m:sub>
                          </m:sSub>
                          <m:sSup>
                            <m:sSupPr>
                              <m:ctrlPr>
                                <a:rPr lang="en-IN" sz="2400" i="1">
                                  <a:latin typeface="Cambria Math" panose="02040503050406030204" pitchFamily="18" charset="0"/>
                                  <a:ea typeface="Calibri" panose="020F0502020204030204" pitchFamily="34" charset="0"/>
                                  <a:cs typeface="Calibri" panose="020F0502020204030204" pitchFamily="34" charset="0"/>
                                </a:rPr>
                              </m:ctrlPr>
                            </m:sSupPr>
                            <m:e>
                              <m:r>
                                <a:rPr lang="en-US" sz="2400" i="1">
                                  <a:latin typeface="Cambria Math" panose="02040503050406030204" pitchFamily="18" charset="0"/>
                                  <a:ea typeface="Cambria Math" panose="02040503050406030204" pitchFamily="18" charset="0"/>
                                  <a:cs typeface="Calibri" panose="020F0502020204030204" pitchFamily="34" charset="0"/>
                                </a:rPr>
                                <m:t>𝜆</m:t>
                              </m:r>
                            </m:e>
                            <m:sup>
                              <m:r>
                                <a:rPr lang="en-US" sz="2400">
                                  <a:latin typeface="Cambria Math" panose="02040503050406030204" pitchFamily="18" charset="0"/>
                                  <a:ea typeface="Calibri" panose="020F0502020204030204" pitchFamily="34" charset="0"/>
                                  <a:cs typeface="Calibri" panose="020F0502020204030204" pitchFamily="34" charset="0"/>
                                </a:rPr>
                                <m:t>3</m:t>
                              </m:r>
                            </m:sup>
                          </m:sSup>
                        </m:num>
                        <m:den>
                          <m:r>
                            <a:rPr lang="en-US" sz="2400">
                              <a:latin typeface="Cambria Math" panose="02040503050406030204" pitchFamily="18" charset="0"/>
                              <a:ea typeface="Calibri" panose="020F0502020204030204" pitchFamily="34" charset="0"/>
                              <a:cs typeface="Calibri" panose="020F0502020204030204" pitchFamily="34" charset="0"/>
                            </a:rPr>
                            <m:t>8</m:t>
                          </m:r>
                          <m:r>
                            <m:rPr>
                              <m:sty m:val="p"/>
                            </m:rPr>
                            <a:rPr lang="en-US" sz="2400">
                              <a:latin typeface="Cambria Math" panose="02040503050406030204" pitchFamily="18" charset="0"/>
                              <a:ea typeface="Calibri" panose="020F0502020204030204" pitchFamily="34" charset="0"/>
                              <a:cs typeface="Calibri" panose="020F0502020204030204" pitchFamily="34" charset="0"/>
                            </a:rPr>
                            <m:t>πh</m:t>
                          </m:r>
                        </m:den>
                      </m:f>
                      <m:r>
                        <a:rPr lang="en-US" sz="2400" b="0" i="1" smtClean="0">
                          <a:latin typeface="Cambria Math" panose="02040503050406030204" pitchFamily="18" charset="0"/>
                          <a:ea typeface="Calibri" panose="020F0502020204030204" pitchFamily="34" charset="0"/>
                          <a:cs typeface="Calibri" panose="020F0502020204030204" pitchFamily="34" charset="0"/>
                        </a:rPr>
                        <m:t>=</m:t>
                      </m:r>
                      <m:r>
                        <a:rPr lang="en-US" sz="2400" b="1" i="1" smtClean="0">
                          <a:latin typeface="Cambria Math" panose="02040503050406030204" pitchFamily="18" charset="0"/>
                          <a:ea typeface="Calibri" panose="020F0502020204030204" pitchFamily="34" charset="0"/>
                          <a:cs typeface="Calibri" panose="020F0502020204030204" pitchFamily="34" charset="0"/>
                        </a:rPr>
                        <m:t>𝟏</m:t>
                      </m:r>
                      <m:r>
                        <a:rPr lang="en-US" sz="2400" b="1" i="1" smtClean="0">
                          <a:latin typeface="Cambria Math" panose="02040503050406030204" pitchFamily="18" charset="0"/>
                          <a:ea typeface="Calibri" panose="020F0502020204030204" pitchFamily="34" charset="0"/>
                          <a:cs typeface="Calibri" panose="020F0502020204030204" pitchFamily="34" charset="0"/>
                        </a:rPr>
                        <m:t>.</m:t>
                      </m:r>
                      <m:r>
                        <a:rPr lang="en-US" sz="2400" b="1" i="1" smtClean="0">
                          <a:latin typeface="Cambria Math" panose="02040503050406030204" pitchFamily="18" charset="0"/>
                          <a:ea typeface="Calibri" panose="020F0502020204030204" pitchFamily="34" charset="0"/>
                          <a:cs typeface="Calibri" panose="020F0502020204030204" pitchFamily="34" charset="0"/>
                        </a:rPr>
                        <m:t>𝟐𝟗</m:t>
                      </m:r>
                      <m:r>
                        <a:rPr lang="en-US" sz="2400" b="1" i="1" smtClean="0">
                          <a:latin typeface="Cambria Math" panose="02040503050406030204" pitchFamily="18" charset="0"/>
                          <a:ea typeface="Calibri" panose="020F0502020204030204" pitchFamily="34" charset="0"/>
                          <a:cs typeface="Calibri" panose="020F0502020204030204" pitchFamily="34" charset="0"/>
                        </a:rPr>
                        <m:t>×</m:t>
                      </m:r>
                      <m:sSup>
                        <m:sSupPr>
                          <m:ctrlPr>
                            <a:rPr lang="en-US" sz="2400" b="1" i="1" smtClean="0">
                              <a:latin typeface="Cambria Math" panose="02040503050406030204" pitchFamily="18" charset="0"/>
                              <a:ea typeface="Calibri" panose="020F0502020204030204" pitchFamily="34" charset="0"/>
                              <a:cs typeface="Calibri" panose="020F0502020204030204" pitchFamily="34" charset="0"/>
                            </a:rPr>
                          </m:ctrlPr>
                        </m:sSupPr>
                        <m:e>
                          <m:r>
                            <a:rPr lang="en-US" sz="2400" b="1" i="1" smtClean="0">
                              <a:latin typeface="Cambria Math" panose="02040503050406030204" pitchFamily="18" charset="0"/>
                              <a:ea typeface="Calibri" panose="020F0502020204030204" pitchFamily="34" charset="0"/>
                              <a:cs typeface="Calibri" panose="020F0502020204030204" pitchFamily="34" charset="0"/>
                            </a:rPr>
                            <m:t>𝟏𝟎</m:t>
                          </m:r>
                        </m:e>
                        <m:sup>
                          <m:r>
                            <a:rPr lang="en-US" sz="2400" b="1" i="1" smtClean="0">
                              <a:latin typeface="Cambria Math" panose="02040503050406030204" pitchFamily="18" charset="0"/>
                              <a:ea typeface="Calibri" panose="020F0502020204030204" pitchFamily="34" charset="0"/>
                              <a:cs typeface="Calibri" panose="020F0502020204030204" pitchFamily="34" charset="0"/>
                            </a:rPr>
                            <m:t>𝟏𝟗</m:t>
                          </m:r>
                        </m:sup>
                      </m:sSup>
                    </m:oMath>
                  </m:oMathPara>
                </a14:m>
                <a:endParaRPr lang="en-IN" sz="2400" b="1" dirty="0">
                  <a:effectLst/>
                  <a:latin typeface="Calibri" panose="020F0502020204030204" pitchFamily="34" charset="0"/>
                  <a:ea typeface="Calibri" panose="020F0502020204030204" pitchFamily="34" charset="0"/>
                  <a:cs typeface="Tunga" panose="020B0502040204020203" pitchFamily="34" charset="0"/>
                </a:endParaRPr>
              </a:p>
            </p:txBody>
          </p:sp>
        </mc:Choice>
        <mc:Fallback xmlns="">
          <p:sp>
            <p:nvSpPr>
              <p:cNvPr id="10" name="TextBox 9">
                <a:extLst>
                  <a:ext uri="{FF2B5EF4-FFF2-40B4-BE49-F238E27FC236}">
                    <a16:creationId xmlns:a16="http://schemas.microsoft.com/office/drawing/2014/main" id="{6BB0BC66-029E-07E7-02D3-1CCB79CFE69D}"/>
                  </a:ext>
                </a:extLst>
              </p:cNvPr>
              <p:cNvSpPr txBox="1">
                <a:spLocks noRot="1" noChangeAspect="1" noMove="1" noResize="1" noEditPoints="1" noAdjustHandles="1" noChangeArrowheads="1" noChangeShapeType="1" noTextEdit="1"/>
              </p:cNvSpPr>
              <p:nvPr/>
            </p:nvSpPr>
            <p:spPr>
              <a:xfrm>
                <a:off x="5731628" y="4079488"/>
                <a:ext cx="4696225" cy="1021562"/>
              </a:xfrm>
              <a:prstGeom prst="rect">
                <a:avLst/>
              </a:prstGeom>
              <a:blipFill>
                <a:blip r:embed="rId7"/>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50973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7E623-9F99-5753-3D88-A08E897CB3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9E2827-37BF-8455-03D0-8752951DF2FD}"/>
              </a:ext>
            </a:extLst>
          </p:cNvPr>
          <p:cNvSpPr>
            <a:spLocks noGrp="1"/>
          </p:cNvSpPr>
          <p:nvPr>
            <p:ph type="title"/>
          </p:nvPr>
        </p:nvSpPr>
        <p:spPr>
          <a:xfrm>
            <a:off x="838201" y="-92075"/>
            <a:ext cx="8264703" cy="1135903"/>
          </a:xfrm>
        </p:spPr>
        <p:txBody>
          <a:bodyPr>
            <a:noAutofit/>
          </a:bodyPr>
          <a:lstStyle/>
          <a:p>
            <a:r>
              <a:rPr lang="en-IN" sz="3200" b="1" dirty="0">
                <a:solidFill>
                  <a:srgbClr val="0000FF"/>
                </a:solidFill>
                <a:latin typeface="Calibri" panose="020F0502020204030204" pitchFamily="34" charset="0"/>
              </a:rPr>
              <a:t>N</a:t>
            </a:r>
            <a:r>
              <a:rPr lang="en-IN" sz="3200" b="1" i="0" u="none" strike="noStrike" baseline="0" dirty="0">
                <a:solidFill>
                  <a:srgbClr val="0000FF"/>
                </a:solidFill>
                <a:latin typeface="Calibri" panose="020F0502020204030204" pitchFamily="34" charset="0"/>
              </a:rPr>
              <a:t>umerical Problems</a:t>
            </a:r>
            <a:endParaRPr lang="en-IN" sz="3200" b="1" dirty="0">
              <a:latin typeface="+mn-lt"/>
            </a:endParaRPr>
          </a:p>
        </p:txBody>
      </p:sp>
      <p:sp>
        <p:nvSpPr>
          <p:cNvPr id="4" name="Rectangle 3">
            <a:extLst>
              <a:ext uri="{FF2B5EF4-FFF2-40B4-BE49-F238E27FC236}">
                <a16:creationId xmlns:a16="http://schemas.microsoft.com/office/drawing/2014/main" id="{0240E180-BB83-B23A-EA5E-DD0EC0CCE1E6}"/>
              </a:ext>
            </a:extLst>
          </p:cNvPr>
          <p:cNvSpPr/>
          <p:nvPr/>
        </p:nvSpPr>
        <p:spPr>
          <a:xfrm>
            <a:off x="670560" y="935541"/>
            <a:ext cx="11521440" cy="830997"/>
          </a:xfrm>
          <a:prstGeom prst="rect">
            <a:avLst/>
          </a:prstGeom>
        </p:spPr>
        <p:txBody>
          <a:bodyPr wrap="square">
            <a:spAutoFit/>
          </a:bodyPr>
          <a:lstStyle/>
          <a:p>
            <a:r>
              <a:rPr lang="en-US" sz="2400" dirty="0">
                <a:solidFill>
                  <a:srgbClr val="FF0000"/>
                </a:solidFill>
              </a:rPr>
              <a:t>The Einstein coefficient for spontaneous emission for a certain transition in a molecule is </a:t>
            </a:r>
          </a:p>
          <a:p>
            <a:r>
              <a:rPr lang="en-US" sz="2400" dirty="0">
                <a:solidFill>
                  <a:srgbClr val="FF0000"/>
                </a:solidFill>
              </a:rPr>
              <a:t>1.5×10</a:t>
            </a:r>
            <a:r>
              <a:rPr lang="en-US" sz="2400" baseline="30000" dirty="0">
                <a:solidFill>
                  <a:srgbClr val="FF0000"/>
                </a:solidFill>
              </a:rPr>
              <a:t>7</a:t>
            </a:r>
            <a:r>
              <a:rPr lang="en-US" sz="2400" dirty="0">
                <a:solidFill>
                  <a:srgbClr val="FF0000"/>
                </a:solidFill>
              </a:rPr>
              <a:t> s</a:t>
            </a:r>
            <a:r>
              <a:rPr lang="en-US" sz="2400" baseline="30000" dirty="0">
                <a:solidFill>
                  <a:srgbClr val="FF0000"/>
                </a:solidFill>
              </a:rPr>
              <a:t>−1</a:t>
            </a:r>
            <a:r>
              <a:rPr lang="en-US" sz="2400" dirty="0">
                <a:solidFill>
                  <a:srgbClr val="FF0000"/>
                </a:solidFill>
              </a:rPr>
              <a:t>. Calculate the lifetime of the excited state associated with this transition.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D5261CB-3463-FF17-4CB3-747F1846C8DF}"/>
                  </a:ext>
                </a:extLst>
              </p:cNvPr>
              <p:cNvSpPr txBox="1"/>
              <p:nvPr/>
            </p:nvSpPr>
            <p:spPr>
              <a:xfrm>
                <a:off x="2915920" y="2071444"/>
                <a:ext cx="6096000" cy="1133131"/>
              </a:xfrm>
              <a:prstGeom prst="rect">
                <a:avLst/>
              </a:prstGeom>
              <a:noFill/>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r>
                        <m:rPr>
                          <m:sty m:val="p"/>
                        </m:rPr>
                        <a:rPr lang="en-US" sz="2400" b="0" i="0" dirty="0" smtClean="0">
                          <a:latin typeface="Cambria Math" panose="02040503050406030204" pitchFamily="18" charset="0"/>
                        </a:rPr>
                        <m:t>A</m:t>
                      </m:r>
                      <m:r>
                        <a:rPr lang="en-US" sz="2400" b="0" i="0" baseline="-25000" dirty="0">
                          <a:latin typeface="Cambria Math" panose="02040503050406030204" pitchFamily="18" charset="0"/>
                        </a:rPr>
                        <m:t>21</m:t>
                      </m:r>
                      <m:r>
                        <a:rPr lang="en-US" sz="2400" b="0" i="0" dirty="0">
                          <a:latin typeface="Cambria Math" panose="02040503050406030204" pitchFamily="18" charset="0"/>
                        </a:rPr>
                        <m:t> =</m:t>
                      </m:r>
                      <m:f>
                        <m:fPr>
                          <m:ctrlPr>
                            <a:rPr lang="en-US" sz="2400" i="1" dirty="0">
                              <a:latin typeface="Cambria Math" panose="02040503050406030204" pitchFamily="18" charset="0"/>
                            </a:rPr>
                          </m:ctrlPr>
                        </m:fPr>
                        <m:num>
                          <m:r>
                            <a:rPr lang="en-US" sz="2400" b="0" i="0" dirty="0">
                              <a:latin typeface="Cambria Math" panose="02040503050406030204" pitchFamily="18" charset="0"/>
                            </a:rPr>
                            <m:t>1</m:t>
                          </m:r>
                        </m:num>
                        <m:den>
                          <m:r>
                            <m:rPr>
                              <m:sty m:val="p"/>
                            </m:rPr>
                            <a:rPr lang="el-GR" sz="2400" b="0" i="0" dirty="0">
                              <a:latin typeface="Cambria Math" panose="02040503050406030204" pitchFamily="18" charset="0"/>
                            </a:rPr>
                            <m:t>τ</m:t>
                          </m:r>
                        </m:den>
                      </m:f>
                    </m:oMath>
                  </m:oMathPara>
                </a14:m>
                <a:endParaRPr lang="en-US" sz="2400" dirty="0"/>
              </a:p>
            </p:txBody>
          </p:sp>
        </mc:Choice>
        <mc:Fallback xmlns="">
          <p:sp>
            <p:nvSpPr>
              <p:cNvPr id="5" name="TextBox 4">
                <a:extLst>
                  <a:ext uri="{FF2B5EF4-FFF2-40B4-BE49-F238E27FC236}">
                    <a16:creationId xmlns:a16="http://schemas.microsoft.com/office/drawing/2014/main" id="{BD5261CB-3463-FF17-4CB3-747F1846C8DF}"/>
                  </a:ext>
                </a:extLst>
              </p:cNvPr>
              <p:cNvSpPr txBox="1">
                <a:spLocks noRot="1" noChangeAspect="1" noMove="1" noResize="1" noEditPoints="1" noAdjustHandles="1" noChangeArrowheads="1" noChangeShapeType="1" noTextEdit="1"/>
              </p:cNvSpPr>
              <p:nvPr/>
            </p:nvSpPr>
            <p:spPr>
              <a:xfrm>
                <a:off x="2915920" y="2071444"/>
                <a:ext cx="6096000" cy="1133131"/>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887FE1B-757E-40E0-4212-D849514B738B}"/>
                  </a:ext>
                </a:extLst>
              </p:cNvPr>
              <p:cNvSpPr txBox="1"/>
              <p:nvPr/>
            </p:nvSpPr>
            <p:spPr>
              <a:xfrm>
                <a:off x="3048000" y="3204575"/>
                <a:ext cx="6096000" cy="1133131"/>
              </a:xfrm>
              <a:prstGeom prst="rect">
                <a:avLst/>
              </a:prstGeom>
              <a:noFill/>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r>
                        <m:rPr>
                          <m:sty m:val="p"/>
                        </m:rPr>
                        <a:rPr lang="el-GR" sz="2400" b="0" i="0" dirty="0">
                          <a:latin typeface="Cambria Math" panose="02040503050406030204" pitchFamily="18" charset="0"/>
                        </a:rPr>
                        <m:t>τ</m:t>
                      </m:r>
                      <m:r>
                        <a:rPr lang="en-US" sz="2400" b="0" i="0" dirty="0">
                          <a:latin typeface="Cambria Math" panose="02040503050406030204" pitchFamily="18" charset="0"/>
                        </a:rPr>
                        <m:t>=</m:t>
                      </m:r>
                      <m:f>
                        <m:fPr>
                          <m:ctrlPr>
                            <a:rPr lang="en-US" sz="2400" i="1" dirty="0">
                              <a:latin typeface="Cambria Math" panose="02040503050406030204" pitchFamily="18" charset="0"/>
                            </a:rPr>
                          </m:ctrlPr>
                        </m:fPr>
                        <m:num>
                          <m:r>
                            <a:rPr lang="en-US" sz="2400" b="0" i="0" dirty="0">
                              <a:latin typeface="Cambria Math" panose="02040503050406030204" pitchFamily="18" charset="0"/>
                            </a:rPr>
                            <m:t>1</m:t>
                          </m:r>
                        </m:num>
                        <m:den>
                          <m:r>
                            <m:rPr>
                              <m:sty m:val="p"/>
                            </m:rPr>
                            <a:rPr lang="en-US" sz="2400" b="0" i="0" dirty="0">
                              <a:latin typeface="Cambria Math" panose="02040503050406030204" pitchFamily="18" charset="0"/>
                            </a:rPr>
                            <m:t>A</m:t>
                          </m:r>
                          <m:r>
                            <a:rPr lang="en-US" sz="2400" b="0" i="0" baseline="-25000" dirty="0">
                              <a:latin typeface="Cambria Math" panose="02040503050406030204" pitchFamily="18" charset="0"/>
                            </a:rPr>
                            <m:t>21</m:t>
                          </m:r>
                        </m:den>
                      </m:f>
                    </m:oMath>
                  </m:oMathPara>
                </a14:m>
                <a:endParaRPr lang="en-US" sz="2400" dirty="0"/>
              </a:p>
            </p:txBody>
          </p:sp>
        </mc:Choice>
        <mc:Fallback xmlns="">
          <p:sp>
            <p:nvSpPr>
              <p:cNvPr id="10" name="TextBox 9">
                <a:extLst>
                  <a:ext uri="{FF2B5EF4-FFF2-40B4-BE49-F238E27FC236}">
                    <a16:creationId xmlns:a16="http://schemas.microsoft.com/office/drawing/2014/main" id="{8887FE1B-757E-40E0-4212-D849514B738B}"/>
                  </a:ext>
                </a:extLst>
              </p:cNvPr>
              <p:cNvSpPr txBox="1">
                <a:spLocks noRot="1" noChangeAspect="1" noMove="1" noResize="1" noEditPoints="1" noAdjustHandles="1" noChangeArrowheads="1" noChangeShapeType="1" noTextEdit="1"/>
              </p:cNvSpPr>
              <p:nvPr/>
            </p:nvSpPr>
            <p:spPr>
              <a:xfrm>
                <a:off x="3048000" y="3204575"/>
                <a:ext cx="6096000" cy="1133131"/>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650AB05-2475-F1B6-53FC-866B91583501}"/>
                  </a:ext>
                </a:extLst>
              </p:cNvPr>
              <p:cNvSpPr txBox="1"/>
              <p:nvPr/>
            </p:nvSpPr>
            <p:spPr>
              <a:xfrm>
                <a:off x="3048000" y="4367572"/>
                <a:ext cx="6096000" cy="1133131"/>
              </a:xfrm>
              <a:prstGeom prst="rect">
                <a:avLst/>
              </a:prstGeom>
              <a:noFill/>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r>
                        <m:rPr>
                          <m:sty m:val="p"/>
                        </m:rPr>
                        <a:rPr lang="el-GR" sz="2400" b="0" i="0" dirty="0" smtClean="0">
                          <a:latin typeface="Cambria Math" panose="02040503050406030204" pitchFamily="18" charset="0"/>
                        </a:rPr>
                        <m:t>τ</m:t>
                      </m:r>
                      <m:r>
                        <a:rPr lang="en-US" sz="2400" b="0" i="0" dirty="0">
                          <a:latin typeface="Cambria Math" panose="02040503050406030204" pitchFamily="18" charset="0"/>
                        </a:rPr>
                        <m:t>=</m:t>
                      </m:r>
                      <m:f>
                        <m:fPr>
                          <m:ctrlPr>
                            <a:rPr lang="en-US" sz="2400" i="1" dirty="0">
                              <a:latin typeface="Cambria Math" panose="02040503050406030204" pitchFamily="18" charset="0"/>
                            </a:rPr>
                          </m:ctrlPr>
                        </m:fPr>
                        <m:num>
                          <m:r>
                            <a:rPr lang="en-US" sz="2400" b="0" i="0" dirty="0">
                              <a:latin typeface="Cambria Math" panose="02040503050406030204" pitchFamily="18" charset="0"/>
                            </a:rPr>
                            <m:t>1</m:t>
                          </m:r>
                        </m:num>
                        <m:den>
                          <m:r>
                            <a:rPr lang="en-US" sz="2400" b="0" i="0" dirty="0">
                              <a:latin typeface="Cambria Math" panose="02040503050406030204" pitchFamily="18" charset="0"/>
                            </a:rPr>
                            <m:t>1.5×</m:t>
                          </m:r>
                          <m:sSup>
                            <m:sSupPr>
                              <m:ctrlPr>
                                <a:rPr lang="en-US" sz="2400" i="1" dirty="0" smtClean="0">
                                  <a:latin typeface="Cambria Math" panose="02040503050406030204" pitchFamily="18" charset="0"/>
                                </a:rPr>
                              </m:ctrlPr>
                            </m:sSupPr>
                            <m:e>
                              <m:r>
                                <a:rPr lang="en-US" sz="2400" b="0" i="0" dirty="0">
                                  <a:latin typeface="Cambria Math" panose="02040503050406030204" pitchFamily="18" charset="0"/>
                                </a:rPr>
                                <m:t>10</m:t>
                              </m:r>
                            </m:e>
                            <m:sup>
                              <m:r>
                                <a:rPr lang="en-US" sz="2400" b="0" i="0" dirty="0">
                                  <a:latin typeface="Cambria Math" panose="02040503050406030204" pitchFamily="18" charset="0"/>
                                </a:rPr>
                                <m:t>7</m:t>
                              </m:r>
                            </m:sup>
                          </m:sSup>
                        </m:den>
                      </m:f>
                    </m:oMath>
                  </m:oMathPara>
                </a14:m>
                <a:endParaRPr lang="en-US" sz="2400" dirty="0"/>
              </a:p>
            </p:txBody>
          </p:sp>
        </mc:Choice>
        <mc:Fallback xmlns="">
          <p:sp>
            <p:nvSpPr>
              <p:cNvPr id="11" name="TextBox 10">
                <a:extLst>
                  <a:ext uri="{FF2B5EF4-FFF2-40B4-BE49-F238E27FC236}">
                    <a16:creationId xmlns:a16="http://schemas.microsoft.com/office/drawing/2014/main" id="{B650AB05-2475-F1B6-53FC-866B91583501}"/>
                  </a:ext>
                </a:extLst>
              </p:cNvPr>
              <p:cNvSpPr txBox="1">
                <a:spLocks noRot="1" noChangeAspect="1" noMove="1" noResize="1" noEditPoints="1" noAdjustHandles="1" noChangeArrowheads="1" noChangeShapeType="1" noTextEdit="1"/>
              </p:cNvSpPr>
              <p:nvPr/>
            </p:nvSpPr>
            <p:spPr>
              <a:xfrm>
                <a:off x="3048000" y="4367572"/>
                <a:ext cx="6096000" cy="1133131"/>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46DF1BA-3EC0-7D73-7607-F4E12A94E939}"/>
                  </a:ext>
                </a:extLst>
              </p:cNvPr>
              <p:cNvSpPr txBox="1"/>
              <p:nvPr/>
            </p:nvSpPr>
            <p:spPr>
              <a:xfrm>
                <a:off x="3119120" y="5775743"/>
                <a:ext cx="6096000" cy="658835"/>
              </a:xfrm>
              <a:prstGeom prst="rect">
                <a:avLst/>
              </a:prstGeom>
              <a:noFill/>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r>
                        <a:rPr lang="el-GR" sz="2400" b="1" i="0" dirty="0" smtClean="0">
                          <a:latin typeface="Cambria Math" panose="02040503050406030204" pitchFamily="18" charset="0"/>
                        </a:rPr>
                        <m:t>𝛕</m:t>
                      </m:r>
                      <m:r>
                        <a:rPr lang="en-US" sz="2400" b="1" i="0" dirty="0">
                          <a:latin typeface="Cambria Math" panose="02040503050406030204" pitchFamily="18" charset="0"/>
                        </a:rPr>
                        <m:t>=</m:t>
                      </m:r>
                      <m:r>
                        <a:rPr lang="en-US" sz="2400" b="1" i="0" dirty="0" smtClean="0">
                          <a:latin typeface="Cambria Math" panose="02040503050406030204" pitchFamily="18" charset="0"/>
                        </a:rPr>
                        <m:t>𝟔</m:t>
                      </m:r>
                      <m:r>
                        <a:rPr lang="en-US" sz="2400" b="1" i="0" dirty="0" smtClean="0">
                          <a:latin typeface="Cambria Math" panose="02040503050406030204" pitchFamily="18" charset="0"/>
                        </a:rPr>
                        <m:t>.</m:t>
                      </m:r>
                      <m:r>
                        <a:rPr lang="en-US" sz="2400" b="1" i="0" dirty="0" smtClean="0">
                          <a:latin typeface="Cambria Math" panose="02040503050406030204" pitchFamily="18" charset="0"/>
                        </a:rPr>
                        <m:t>𝟔𝟔𝟔</m:t>
                      </m:r>
                      <m:r>
                        <a:rPr lang="en-US" sz="2400" b="1" i="0" dirty="0" smtClean="0">
                          <a:latin typeface="Cambria Math" panose="02040503050406030204" pitchFamily="18" charset="0"/>
                        </a:rPr>
                        <m:t>×</m:t>
                      </m:r>
                      <m:sSup>
                        <m:sSupPr>
                          <m:ctrlPr>
                            <a:rPr lang="en-US" sz="2400" b="1" i="1" dirty="0" smtClean="0">
                              <a:latin typeface="Cambria Math" panose="02040503050406030204" pitchFamily="18" charset="0"/>
                            </a:rPr>
                          </m:ctrlPr>
                        </m:sSupPr>
                        <m:e>
                          <m:r>
                            <a:rPr lang="en-US" sz="2400" b="1" i="0" dirty="0" smtClean="0">
                              <a:latin typeface="Cambria Math" panose="02040503050406030204" pitchFamily="18" charset="0"/>
                            </a:rPr>
                            <m:t>𝟏𝟎</m:t>
                          </m:r>
                        </m:e>
                        <m:sup>
                          <m:r>
                            <a:rPr lang="en-US" sz="2400" b="1" i="0" dirty="0" smtClean="0">
                              <a:latin typeface="Cambria Math" panose="02040503050406030204" pitchFamily="18" charset="0"/>
                            </a:rPr>
                            <m:t>−</m:t>
                          </m:r>
                          <m:r>
                            <a:rPr lang="en-US" sz="2400" b="1" i="0" dirty="0" smtClean="0">
                              <a:latin typeface="Cambria Math" panose="02040503050406030204" pitchFamily="18" charset="0"/>
                            </a:rPr>
                            <m:t>𝟖</m:t>
                          </m:r>
                        </m:sup>
                      </m:sSup>
                      <m:r>
                        <a:rPr lang="en-US" sz="2400" b="1" i="0" dirty="0" smtClean="0">
                          <a:latin typeface="Cambria Math" panose="02040503050406030204" pitchFamily="18" charset="0"/>
                        </a:rPr>
                        <m:t> </m:t>
                      </m:r>
                      <m:r>
                        <a:rPr lang="en-US" sz="2400" b="1" i="0" dirty="0" smtClean="0">
                          <a:latin typeface="Cambria Math" panose="02040503050406030204" pitchFamily="18" charset="0"/>
                        </a:rPr>
                        <m:t>𝐬</m:t>
                      </m:r>
                    </m:oMath>
                  </m:oMathPara>
                </a14:m>
                <a:endParaRPr lang="en-US" sz="2400" b="1" dirty="0"/>
              </a:p>
            </p:txBody>
          </p:sp>
        </mc:Choice>
        <mc:Fallback xmlns="">
          <p:sp>
            <p:nvSpPr>
              <p:cNvPr id="12" name="TextBox 11">
                <a:extLst>
                  <a:ext uri="{FF2B5EF4-FFF2-40B4-BE49-F238E27FC236}">
                    <a16:creationId xmlns:a16="http://schemas.microsoft.com/office/drawing/2014/main" id="{546DF1BA-3EC0-7D73-7607-F4E12A94E939}"/>
                  </a:ext>
                </a:extLst>
              </p:cNvPr>
              <p:cNvSpPr txBox="1">
                <a:spLocks noRot="1" noChangeAspect="1" noMove="1" noResize="1" noEditPoints="1" noAdjustHandles="1" noChangeArrowheads="1" noChangeShapeType="1" noTextEdit="1"/>
              </p:cNvSpPr>
              <p:nvPr/>
            </p:nvSpPr>
            <p:spPr>
              <a:xfrm>
                <a:off x="3119120" y="5775743"/>
                <a:ext cx="6096000" cy="658835"/>
              </a:xfrm>
              <a:prstGeom prst="rect">
                <a:avLst/>
              </a:prstGeom>
              <a:blipFill>
                <a:blip r:embed="rId6"/>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748137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631BF-2168-430E-14DA-E76FFF008B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19226A-5A1D-A25B-E901-F09D8445DDEE}"/>
              </a:ext>
            </a:extLst>
          </p:cNvPr>
          <p:cNvSpPr>
            <a:spLocks noGrp="1"/>
          </p:cNvSpPr>
          <p:nvPr>
            <p:ph type="title"/>
          </p:nvPr>
        </p:nvSpPr>
        <p:spPr>
          <a:xfrm>
            <a:off x="838201" y="-92075"/>
            <a:ext cx="8264703" cy="1135903"/>
          </a:xfrm>
        </p:spPr>
        <p:txBody>
          <a:bodyPr>
            <a:noAutofit/>
          </a:bodyPr>
          <a:lstStyle/>
          <a:p>
            <a:r>
              <a:rPr lang="en-IN" sz="3200" b="1" dirty="0">
                <a:solidFill>
                  <a:srgbClr val="0000FF"/>
                </a:solidFill>
                <a:latin typeface="Calibri" panose="020F0502020204030204" pitchFamily="34" charset="0"/>
              </a:rPr>
              <a:t>N</a:t>
            </a:r>
            <a:r>
              <a:rPr lang="en-IN" sz="3200" b="1" i="0" u="none" strike="noStrike" baseline="0" dirty="0">
                <a:solidFill>
                  <a:srgbClr val="0000FF"/>
                </a:solidFill>
                <a:latin typeface="Calibri" panose="020F0502020204030204" pitchFamily="34" charset="0"/>
              </a:rPr>
              <a:t>umerical Problems</a:t>
            </a:r>
            <a:endParaRPr lang="en-IN" sz="3200" b="1" dirty="0">
              <a:latin typeface="+mn-lt"/>
            </a:endParaRPr>
          </a:p>
        </p:txBody>
      </p:sp>
      <p:sp>
        <p:nvSpPr>
          <p:cNvPr id="4" name="Rectangle 3">
            <a:extLst>
              <a:ext uri="{FF2B5EF4-FFF2-40B4-BE49-F238E27FC236}">
                <a16:creationId xmlns:a16="http://schemas.microsoft.com/office/drawing/2014/main" id="{57AA236D-ED15-2EA8-FF0C-211FE7ECC3F8}"/>
              </a:ext>
            </a:extLst>
          </p:cNvPr>
          <p:cNvSpPr/>
          <p:nvPr/>
        </p:nvSpPr>
        <p:spPr>
          <a:xfrm>
            <a:off x="670560" y="935541"/>
            <a:ext cx="11050385" cy="830997"/>
          </a:xfrm>
          <a:prstGeom prst="rect">
            <a:avLst/>
          </a:prstGeom>
        </p:spPr>
        <p:txBody>
          <a:bodyPr wrap="square">
            <a:spAutoFit/>
          </a:bodyPr>
          <a:lstStyle/>
          <a:p>
            <a:r>
              <a:rPr lang="en-US" sz="2400" dirty="0">
                <a:solidFill>
                  <a:srgbClr val="FF0000"/>
                </a:solidFill>
              </a:rPr>
              <a:t>Calculate the number of photons, from green light of mercury ( λ = 4961 Å) required to do one joule of work.</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81F53D8-3BB9-97BD-8C88-E603842310ED}"/>
                  </a:ext>
                </a:extLst>
              </p:cNvPr>
              <p:cNvSpPr txBox="1"/>
              <p:nvPr/>
            </p:nvSpPr>
            <p:spPr>
              <a:xfrm>
                <a:off x="4394047" y="2424822"/>
                <a:ext cx="130587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b="1" i="1" smtClean="0">
                          <a:latin typeface="Cambria Math" panose="02040503050406030204" pitchFamily="18" charset="0"/>
                        </a:rPr>
                        <m:t>𝑬</m:t>
                      </m:r>
                      <m:r>
                        <a:rPr lang="en-IN" sz="2400" b="1" i="1" smtClean="0">
                          <a:latin typeface="Cambria Math" panose="02040503050406030204" pitchFamily="18" charset="0"/>
                        </a:rPr>
                        <m:t>=</m:t>
                      </m:r>
                      <m:r>
                        <a:rPr lang="en-IN" sz="2400" b="1" i="1" smtClean="0">
                          <a:latin typeface="Cambria Math" panose="02040503050406030204" pitchFamily="18" charset="0"/>
                        </a:rPr>
                        <m:t>𝒏</m:t>
                      </m:r>
                      <m:r>
                        <a:rPr lang="en-IN" sz="2400" b="1" i="1" smtClean="0">
                          <a:latin typeface="Cambria Math" panose="02040503050406030204" pitchFamily="18" charset="0"/>
                        </a:rPr>
                        <m:t> </m:t>
                      </m:r>
                      <m:r>
                        <a:rPr lang="en-IN" sz="2400" b="1" i="1" smtClean="0">
                          <a:latin typeface="Cambria Math" panose="02040503050406030204" pitchFamily="18" charset="0"/>
                        </a:rPr>
                        <m:t>𝒉</m:t>
                      </m:r>
                      <m:r>
                        <a:rPr lang="en-IN" sz="2400" b="1" i="1" smtClean="0">
                          <a:latin typeface="Cambria Math" panose="02040503050406030204" pitchFamily="18" charset="0"/>
                          <a:ea typeface="Cambria Math" panose="02040503050406030204" pitchFamily="18" charset="0"/>
                        </a:rPr>
                        <m:t>𝝂</m:t>
                      </m:r>
                    </m:oMath>
                  </m:oMathPara>
                </a14:m>
                <a:endParaRPr lang="en-IN" sz="2400" b="1" dirty="0">
                  <a:ea typeface="Cambria Math" panose="02040503050406030204" pitchFamily="18" charset="0"/>
                </a:endParaRPr>
              </a:p>
            </p:txBody>
          </p:sp>
        </mc:Choice>
        <mc:Fallback xmlns="">
          <p:sp>
            <p:nvSpPr>
              <p:cNvPr id="3" name="TextBox 2">
                <a:extLst>
                  <a:ext uri="{FF2B5EF4-FFF2-40B4-BE49-F238E27FC236}">
                    <a16:creationId xmlns:a16="http://schemas.microsoft.com/office/drawing/2014/main" id="{981F53D8-3BB9-97BD-8C88-E603842310ED}"/>
                  </a:ext>
                </a:extLst>
              </p:cNvPr>
              <p:cNvSpPr txBox="1">
                <a:spLocks noRot="1" noChangeAspect="1" noMove="1" noResize="1" noEditPoints="1" noAdjustHandles="1" noChangeArrowheads="1" noChangeShapeType="1" noTextEdit="1"/>
              </p:cNvSpPr>
              <p:nvPr/>
            </p:nvSpPr>
            <p:spPr>
              <a:xfrm>
                <a:off x="4394047" y="2424822"/>
                <a:ext cx="1305870" cy="369332"/>
              </a:xfrm>
              <a:prstGeom prst="rect">
                <a:avLst/>
              </a:prstGeom>
              <a:blipFill>
                <a:blip r:embed="rId3"/>
                <a:stretch>
                  <a:fillRect l="-5140" r="-3271" b="-833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B26062-1E18-4BC9-9A8F-6789AFBA2439}"/>
                  </a:ext>
                </a:extLst>
              </p:cNvPr>
              <p:cNvSpPr txBox="1"/>
              <p:nvPr/>
            </p:nvSpPr>
            <p:spPr>
              <a:xfrm>
                <a:off x="4394047" y="2992976"/>
                <a:ext cx="1337930" cy="7015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b="1" i="1" smtClean="0">
                          <a:latin typeface="Cambria Math" panose="02040503050406030204" pitchFamily="18" charset="0"/>
                        </a:rPr>
                        <m:t>𝑬</m:t>
                      </m:r>
                      <m:r>
                        <a:rPr lang="en-IN" sz="2400" b="1" i="1" smtClean="0">
                          <a:latin typeface="Cambria Math" panose="02040503050406030204" pitchFamily="18" charset="0"/>
                        </a:rPr>
                        <m:t>=</m:t>
                      </m:r>
                      <m:r>
                        <a:rPr lang="en-IN" sz="2400" b="1" i="1" smtClean="0">
                          <a:latin typeface="Cambria Math" panose="02040503050406030204" pitchFamily="18" charset="0"/>
                        </a:rPr>
                        <m:t>𝒏</m:t>
                      </m:r>
                      <m:r>
                        <a:rPr lang="en-IN" sz="2400" b="1" i="1" smtClean="0">
                          <a:latin typeface="Cambria Math" panose="02040503050406030204" pitchFamily="18" charset="0"/>
                        </a:rPr>
                        <m:t> </m:t>
                      </m:r>
                      <m:f>
                        <m:fPr>
                          <m:ctrlPr>
                            <a:rPr lang="en-IN" sz="2400" b="1" i="1" smtClean="0">
                              <a:latin typeface="Cambria Math" panose="02040503050406030204" pitchFamily="18" charset="0"/>
                              <a:ea typeface="Cambria Math" panose="02040503050406030204" pitchFamily="18" charset="0"/>
                            </a:rPr>
                          </m:ctrlPr>
                        </m:fPr>
                        <m:num>
                          <m:r>
                            <a:rPr lang="en-IN" sz="2400" b="1" i="1">
                              <a:latin typeface="Cambria Math" panose="02040503050406030204" pitchFamily="18" charset="0"/>
                            </a:rPr>
                            <m:t>𝒉</m:t>
                          </m:r>
                          <m:r>
                            <a:rPr lang="en-IN" sz="2400" b="1" i="1" smtClean="0">
                              <a:latin typeface="Cambria Math" panose="02040503050406030204" pitchFamily="18" charset="0"/>
                              <a:ea typeface="Cambria Math" panose="02040503050406030204" pitchFamily="18" charset="0"/>
                            </a:rPr>
                            <m:t>𝒄</m:t>
                          </m:r>
                        </m:num>
                        <m:den>
                          <m:r>
                            <a:rPr lang="en-IN" sz="2400" b="1" i="1" smtClean="0">
                              <a:latin typeface="Cambria Math" panose="02040503050406030204" pitchFamily="18" charset="0"/>
                              <a:ea typeface="Cambria Math" panose="02040503050406030204" pitchFamily="18" charset="0"/>
                            </a:rPr>
                            <m:t>𝝀</m:t>
                          </m:r>
                        </m:den>
                      </m:f>
                    </m:oMath>
                  </m:oMathPara>
                </a14:m>
                <a:endParaRPr lang="en-IN" sz="2400" b="1" dirty="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D9B26062-1E18-4BC9-9A8F-6789AFBA2439}"/>
                  </a:ext>
                </a:extLst>
              </p:cNvPr>
              <p:cNvSpPr txBox="1">
                <a:spLocks noRot="1" noChangeAspect="1" noMove="1" noResize="1" noEditPoints="1" noAdjustHandles="1" noChangeArrowheads="1" noChangeShapeType="1" noTextEdit="1"/>
              </p:cNvSpPr>
              <p:nvPr/>
            </p:nvSpPr>
            <p:spPr>
              <a:xfrm>
                <a:off x="4394047" y="2992976"/>
                <a:ext cx="1337930" cy="701539"/>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3EB958F-7A56-E189-6998-18DE2D1432BB}"/>
                  </a:ext>
                </a:extLst>
              </p:cNvPr>
              <p:cNvSpPr txBox="1"/>
              <p:nvPr/>
            </p:nvSpPr>
            <p:spPr>
              <a:xfrm>
                <a:off x="4394047" y="4064395"/>
                <a:ext cx="1042978" cy="7000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b="1" i="1" smtClean="0">
                          <a:latin typeface="Cambria Math" panose="02040503050406030204" pitchFamily="18" charset="0"/>
                        </a:rPr>
                        <m:t>𝒏</m:t>
                      </m:r>
                      <m:r>
                        <a:rPr lang="en-IN" sz="2400" b="1" i="1" smtClean="0">
                          <a:latin typeface="Cambria Math" panose="02040503050406030204" pitchFamily="18" charset="0"/>
                        </a:rPr>
                        <m:t>=</m:t>
                      </m:r>
                      <m:f>
                        <m:fPr>
                          <m:ctrlPr>
                            <a:rPr lang="en-IN" sz="2400" b="1" i="1" smtClean="0">
                              <a:latin typeface="Cambria Math" panose="02040503050406030204" pitchFamily="18" charset="0"/>
                            </a:rPr>
                          </m:ctrlPr>
                        </m:fPr>
                        <m:num>
                          <m:r>
                            <a:rPr lang="en-IN" sz="2400" b="1" i="1">
                              <a:latin typeface="Cambria Math" panose="02040503050406030204" pitchFamily="18" charset="0"/>
                            </a:rPr>
                            <m:t>𝑬</m:t>
                          </m:r>
                          <m:r>
                            <a:rPr lang="en-IN" sz="2400" b="1" i="1">
                              <a:latin typeface="Cambria Math" panose="02040503050406030204" pitchFamily="18" charset="0"/>
                              <a:ea typeface="Cambria Math" panose="02040503050406030204" pitchFamily="18" charset="0"/>
                            </a:rPr>
                            <m:t>𝝀</m:t>
                          </m:r>
                        </m:num>
                        <m:den>
                          <m:r>
                            <a:rPr lang="en-IN" sz="2400" b="1" i="1">
                              <a:latin typeface="Cambria Math" panose="02040503050406030204" pitchFamily="18" charset="0"/>
                            </a:rPr>
                            <m:t>𝒉</m:t>
                          </m:r>
                          <m:r>
                            <a:rPr lang="en-IN" sz="2400" b="1" i="1">
                              <a:latin typeface="Cambria Math" panose="02040503050406030204" pitchFamily="18" charset="0"/>
                              <a:ea typeface="Cambria Math" panose="02040503050406030204" pitchFamily="18" charset="0"/>
                            </a:rPr>
                            <m:t>𝒄</m:t>
                          </m:r>
                        </m:den>
                      </m:f>
                    </m:oMath>
                  </m:oMathPara>
                </a14:m>
                <a:endParaRPr lang="en-IN" sz="2400" b="1" dirty="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C3EB958F-7A56-E189-6998-18DE2D1432BB}"/>
                  </a:ext>
                </a:extLst>
              </p:cNvPr>
              <p:cNvSpPr txBox="1">
                <a:spLocks noRot="1" noChangeAspect="1" noMove="1" noResize="1" noEditPoints="1" noAdjustHandles="1" noChangeArrowheads="1" noChangeShapeType="1" noTextEdit="1"/>
              </p:cNvSpPr>
              <p:nvPr/>
            </p:nvSpPr>
            <p:spPr>
              <a:xfrm>
                <a:off x="4394047" y="4064395"/>
                <a:ext cx="1042978" cy="700000"/>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2B7F699-872D-E748-2458-C9048BE57682}"/>
                  </a:ext>
                </a:extLst>
              </p:cNvPr>
              <p:cNvSpPr txBox="1"/>
              <p:nvPr/>
            </p:nvSpPr>
            <p:spPr>
              <a:xfrm>
                <a:off x="6204360" y="3993086"/>
                <a:ext cx="4258602" cy="7505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b="1" i="1" smtClean="0">
                          <a:latin typeface="Cambria Math" panose="02040503050406030204" pitchFamily="18" charset="0"/>
                        </a:rPr>
                        <m:t>𝒏</m:t>
                      </m:r>
                      <m:r>
                        <a:rPr lang="en-IN" sz="2400" b="1" i="1" smtClean="0">
                          <a:latin typeface="Cambria Math" panose="02040503050406030204" pitchFamily="18" charset="0"/>
                        </a:rPr>
                        <m:t>=</m:t>
                      </m:r>
                      <m:f>
                        <m:fPr>
                          <m:ctrlPr>
                            <a:rPr lang="en-IN" sz="2400" b="1" i="1" smtClean="0">
                              <a:latin typeface="Cambria Math" panose="02040503050406030204" pitchFamily="18" charset="0"/>
                            </a:rPr>
                          </m:ctrlPr>
                        </m:fPr>
                        <m:num>
                          <m:r>
                            <a:rPr lang="en-IN" sz="2400" b="1" i="1">
                              <a:latin typeface="Cambria Math" panose="02040503050406030204" pitchFamily="18" charset="0"/>
                            </a:rPr>
                            <m:t>𝟏</m:t>
                          </m:r>
                          <m:r>
                            <a:rPr lang="en-IN" sz="2400" b="1" i="1">
                              <a:latin typeface="Cambria Math" panose="02040503050406030204" pitchFamily="18" charset="0"/>
                            </a:rPr>
                            <m:t>×</m:t>
                          </m:r>
                          <m:r>
                            <a:rPr lang="en-IN" sz="2400" b="1" i="1">
                              <a:latin typeface="Cambria Math" panose="02040503050406030204" pitchFamily="18" charset="0"/>
                            </a:rPr>
                            <m:t>𝟒𝟗𝟔𝟏</m:t>
                          </m:r>
                          <m:r>
                            <a:rPr lang="en-IN" sz="2400" b="1" i="1" smtClean="0">
                              <a:latin typeface="Cambria Math" panose="02040503050406030204" pitchFamily="18" charset="0"/>
                            </a:rPr>
                            <m:t>×</m:t>
                          </m:r>
                          <m:r>
                            <a:rPr lang="en-IN" sz="2400" b="1" i="1" smtClean="0">
                              <a:latin typeface="Cambria Math" panose="02040503050406030204" pitchFamily="18" charset="0"/>
                            </a:rPr>
                            <m:t>𝟏</m:t>
                          </m:r>
                          <m:sSup>
                            <m:sSupPr>
                              <m:ctrlPr>
                                <a:rPr lang="en-IN" sz="2400" b="1" i="1" smtClean="0">
                                  <a:latin typeface="Cambria Math" panose="02040503050406030204" pitchFamily="18" charset="0"/>
                                </a:rPr>
                              </m:ctrlPr>
                            </m:sSupPr>
                            <m:e>
                              <m:r>
                                <a:rPr lang="en-IN" sz="2400" b="1" i="1" smtClean="0">
                                  <a:latin typeface="Cambria Math" panose="02040503050406030204" pitchFamily="18" charset="0"/>
                                </a:rPr>
                                <m:t>𝟎</m:t>
                              </m:r>
                            </m:e>
                            <m:sup>
                              <m:r>
                                <a:rPr lang="en-IN" sz="2400" b="1" i="1" smtClean="0">
                                  <a:latin typeface="Cambria Math" panose="02040503050406030204" pitchFamily="18" charset="0"/>
                                </a:rPr>
                                <m:t>−</m:t>
                              </m:r>
                              <m:r>
                                <a:rPr lang="en-IN" sz="2400" b="1" i="1" smtClean="0">
                                  <a:latin typeface="Cambria Math" panose="02040503050406030204" pitchFamily="18" charset="0"/>
                                </a:rPr>
                                <m:t>𝟏𝟎</m:t>
                              </m:r>
                            </m:sup>
                          </m:sSup>
                        </m:num>
                        <m:den>
                          <m:r>
                            <a:rPr lang="en-IN" sz="2400" b="1" i="1" smtClean="0">
                              <a:latin typeface="Cambria Math" panose="02040503050406030204" pitchFamily="18" charset="0"/>
                            </a:rPr>
                            <m:t>𝟔</m:t>
                          </m:r>
                          <m:r>
                            <a:rPr lang="en-IN" sz="2400" b="1" i="1" smtClean="0">
                              <a:latin typeface="Cambria Math" panose="02040503050406030204" pitchFamily="18" charset="0"/>
                            </a:rPr>
                            <m:t>.</m:t>
                          </m:r>
                          <m:r>
                            <a:rPr lang="en-IN" sz="2400" b="1" i="1" smtClean="0">
                              <a:latin typeface="Cambria Math" panose="02040503050406030204" pitchFamily="18" charset="0"/>
                            </a:rPr>
                            <m:t>𝟔𝟐𝟔</m:t>
                          </m:r>
                          <m:r>
                            <a:rPr lang="en-IN" sz="2400" b="1" i="1" smtClean="0">
                              <a:latin typeface="Cambria Math" panose="02040503050406030204" pitchFamily="18" charset="0"/>
                            </a:rPr>
                            <m:t>×</m:t>
                          </m:r>
                          <m:r>
                            <a:rPr lang="en-IN" sz="2400" b="1" i="1" smtClean="0">
                              <a:latin typeface="Cambria Math" panose="02040503050406030204" pitchFamily="18" charset="0"/>
                            </a:rPr>
                            <m:t>𝟏</m:t>
                          </m:r>
                          <m:sSup>
                            <m:sSupPr>
                              <m:ctrlPr>
                                <a:rPr lang="en-IN" sz="2400" b="1" i="1" smtClean="0">
                                  <a:latin typeface="Cambria Math" panose="02040503050406030204" pitchFamily="18" charset="0"/>
                                </a:rPr>
                              </m:ctrlPr>
                            </m:sSupPr>
                            <m:e>
                              <m:r>
                                <a:rPr lang="en-IN" sz="2400" b="1" i="1" smtClean="0">
                                  <a:latin typeface="Cambria Math" panose="02040503050406030204" pitchFamily="18" charset="0"/>
                                </a:rPr>
                                <m:t>𝟎</m:t>
                              </m:r>
                            </m:e>
                            <m:sup>
                              <m:r>
                                <a:rPr lang="en-IN" sz="2400" b="1" i="1" smtClean="0">
                                  <a:latin typeface="Cambria Math" panose="02040503050406030204" pitchFamily="18" charset="0"/>
                                </a:rPr>
                                <m:t>−</m:t>
                              </m:r>
                              <m:r>
                                <a:rPr lang="en-IN" sz="2400" b="1" i="1" smtClean="0">
                                  <a:latin typeface="Cambria Math" panose="02040503050406030204" pitchFamily="18" charset="0"/>
                                </a:rPr>
                                <m:t>𝟑𝟒</m:t>
                              </m:r>
                            </m:sup>
                          </m:sSup>
                          <m:r>
                            <a:rPr lang="en-IN" sz="2400" b="1" i="1" smtClean="0">
                              <a:latin typeface="Cambria Math" panose="02040503050406030204" pitchFamily="18" charset="0"/>
                            </a:rPr>
                            <m:t>×</m:t>
                          </m:r>
                          <m:r>
                            <a:rPr lang="en-IN" sz="2400" b="1" i="1" smtClean="0">
                              <a:latin typeface="Cambria Math" panose="02040503050406030204" pitchFamily="18" charset="0"/>
                            </a:rPr>
                            <m:t>𝟑</m:t>
                          </m:r>
                          <m:r>
                            <a:rPr lang="en-IN" sz="2400" b="1" i="1" smtClean="0">
                              <a:latin typeface="Cambria Math" panose="02040503050406030204" pitchFamily="18" charset="0"/>
                            </a:rPr>
                            <m:t>×</m:t>
                          </m:r>
                          <m:r>
                            <a:rPr lang="en-IN" sz="2400" b="1" i="1" smtClean="0">
                              <a:latin typeface="Cambria Math" panose="02040503050406030204" pitchFamily="18" charset="0"/>
                            </a:rPr>
                            <m:t>𝟏</m:t>
                          </m:r>
                          <m:sSup>
                            <m:sSupPr>
                              <m:ctrlPr>
                                <a:rPr lang="en-IN" sz="2400" b="1" i="1" smtClean="0">
                                  <a:latin typeface="Cambria Math" panose="02040503050406030204" pitchFamily="18" charset="0"/>
                                </a:rPr>
                              </m:ctrlPr>
                            </m:sSupPr>
                            <m:e>
                              <m:r>
                                <a:rPr lang="en-IN" sz="2400" b="1" i="1" smtClean="0">
                                  <a:latin typeface="Cambria Math" panose="02040503050406030204" pitchFamily="18" charset="0"/>
                                </a:rPr>
                                <m:t>𝟎</m:t>
                              </m:r>
                            </m:e>
                            <m:sup>
                              <m:r>
                                <a:rPr lang="en-IN" sz="2400" b="1" i="1" smtClean="0">
                                  <a:latin typeface="Cambria Math" panose="02040503050406030204" pitchFamily="18" charset="0"/>
                                </a:rPr>
                                <m:t>𝟖</m:t>
                              </m:r>
                            </m:sup>
                          </m:sSup>
                        </m:den>
                      </m:f>
                    </m:oMath>
                  </m:oMathPara>
                </a14:m>
                <a:endParaRPr lang="en-IN" sz="2400" b="1" dirty="0">
                  <a:ea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42B7F699-872D-E748-2458-C9048BE57682}"/>
                  </a:ext>
                </a:extLst>
              </p:cNvPr>
              <p:cNvSpPr txBox="1">
                <a:spLocks noRot="1" noChangeAspect="1" noMove="1" noResize="1" noEditPoints="1" noAdjustHandles="1" noChangeArrowheads="1" noChangeShapeType="1" noTextEdit="1"/>
              </p:cNvSpPr>
              <p:nvPr/>
            </p:nvSpPr>
            <p:spPr>
              <a:xfrm>
                <a:off x="6204360" y="3993086"/>
                <a:ext cx="4258602" cy="750526"/>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62462AA-F3D3-2AFF-47F1-BB975E493823}"/>
                  </a:ext>
                </a:extLst>
              </p:cNvPr>
              <p:cNvSpPr txBox="1"/>
              <p:nvPr/>
            </p:nvSpPr>
            <p:spPr>
              <a:xfrm>
                <a:off x="4653188" y="5473354"/>
                <a:ext cx="2157577" cy="3776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b="1" i="1" smtClean="0">
                          <a:latin typeface="Cambria Math" panose="02040503050406030204" pitchFamily="18" charset="0"/>
                        </a:rPr>
                        <m:t>𝒏</m:t>
                      </m:r>
                      <m:r>
                        <a:rPr lang="en-IN" sz="2400" b="1" i="1" smtClean="0">
                          <a:latin typeface="Cambria Math" panose="02040503050406030204" pitchFamily="18" charset="0"/>
                        </a:rPr>
                        <m:t>=</m:t>
                      </m:r>
                      <m:r>
                        <a:rPr lang="en-IN" sz="2400" b="1" i="1" smtClean="0">
                          <a:latin typeface="Cambria Math" panose="02040503050406030204" pitchFamily="18" charset="0"/>
                        </a:rPr>
                        <m:t>𝟐</m:t>
                      </m:r>
                      <m:r>
                        <a:rPr lang="en-IN" sz="2400" b="1" i="1" smtClean="0">
                          <a:latin typeface="Cambria Math" panose="02040503050406030204" pitchFamily="18" charset="0"/>
                        </a:rPr>
                        <m:t>.</m:t>
                      </m:r>
                      <m:r>
                        <a:rPr lang="en-IN" sz="2400" b="1" i="1" smtClean="0">
                          <a:latin typeface="Cambria Math" panose="02040503050406030204" pitchFamily="18" charset="0"/>
                        </a:rPr>
                        <m:t>𝟓</m:t>
                      </m:r>
                      <m:r>
                        <a:rPr lang="en-IN" sz="2400" b="1" i="1" smtClean="0">
                          <a:latin typeface="Cambria Math" panose="02040503050406030204" pitchFamily="18" charset="0"/>
                        </a:rPr>
                        <m:t>×</m:t>
                      </m:r>
                      <m:r>
                        <a:rPr lang="en-IN" sz="2400" b="1" i="1" smtClean="0">
                          <a:latin typeface="Cambria Math" panose="02040503050406030204" pitchFamily="18" charset="0"/>
                        </a:rPr>
                        <m:t>𝟏</m:t>
                      </m:r>
                      <m:sSup>
                        <m:sSupPr>
                          <m:ctrlPr>
                            <a:rPr lang="en-IN" sz="2400" b="1" i="1" smtClean="0">
                              <a:latin typeface="Cambria Math" panose="02040503050406030204" pitchFamily="18" charset="0"/>
                            </a:rPr>
                          </m:ctrlPr>
                        </m:sSupPr>
                        <m:e>
                          <m:r>
                            <a:rPr lang="en-IN" sz="2400" b="1" i="1" smtClean="0">
                              <a:latin typeface="Cambria Math" panose="02040503050406030204" pitchFamily="18" charset="0"/>
                            </a:rPr>
                            <m:t>𝟎</m:t>
                          </m:r>
                        </m:e>
                        <m:sup>
                          <m:r>
                            <a:rPr lang="en-IN" sz="2400" b="1" i="1" smtClean="0">
                              <a:latin typeface="Cambria Math" panose="02040503050406030204" pitchFamily="18" charset="0"/>
                            </a:rPr>
                            <m:t>𝟏𝟖</m:t>
                          </m:r>
                        </m:sup>
                      </m:sSup>
                    </m:oMath>
                  </m:oMathPara>
                </a14:m>
                <a:endParaRPr lang="en-IN" sz="2400" b="1" dirty="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062462AA-F3D3-2AFF-47F1-BB975E493823}"/>
                  </a:ext>
                </a:extLst>
              </p:cNvPr>
              <p:cNvSpPr txBox="1">
                <a:spLocks noRot="1" noChangeAspect="1" noMove="1" noResize="1" noEditPoints="1" noAdjustHandles="1" noChangeArrowheads="1" noChangeShapeType="1" noTextEdit="1"/>
              </p:cNvSpPr>
              <p:nvPr/>
            </p:nvSpPr>
            <p:spPr>
              <a:xfrm>
                <a:off x="4653188" y="5473354"/>
                <a:ext cx="2157577" cy="377667"/>
              </a:xfrm>
              <a:prstGeom prst="rect">
                <a:avLst/>
              </a:prstGeom>
              <a:blipFill>
                <a:blip r:embed="rId7"/>
                <a:stretch>
                  <a:fillRect l="-1695" t="-1613" r="-1130" b="-8065"/>
                </a:stretch>
              </a:blipFill>
            </p:spPr>
            <p:txBody>
              <a:bodyPr/>
              <a:lstStyle/>
              <a:p>
                <a:r>
                  <a:rPr lang="en-IN">
                    <a:noFill/>
                  </a:rPr>
                  <a:t> </a:t>
                </a:r>
              </a:p>
            </p:txBody>
          </p:sp>
        </mc:Fallback>
      </mc:AlternateContent>
    </p:spTree>
    <p:extLst>
      <p:ext uri="{BB962C8B-B14F-4D97-AF65-F5344CB8AC3E}">
        <p14:creationId xmlns:p14="http://schemas.microsoft.com/office/powerpoint/2010/main" val="3086289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8" grpId="0"/>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06559B-C76E-7E57-00CC-C7433868F8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341EDD-30B1-907D-14EE-14DC06AD6144}"/>
              </a:ext>
            </a:extLst>
          </p:cNvPr>
          <p:cNvSpPr>
            <a:spLocks noGrp="1"/>
          </p:cNvSpPr>
          <p:nvPr>
            <p:ph type="title"/>
          </p:nvPr>
        </p:nvSpPr>
        <p:spPr>
          <a:xfrm>
            <a:off x="838201" y="-92075"/>
            <a:ext cx="8264703" cy="1135903"/>
          </a:xfrm>
        </p:spPr>
        <p:txBody>
          <a:bodyPr>
            <a:noAutofit/>
          </a:bodyPr>
          <a:lstStyle/>
          <a:p>
            <a:r>
              <a:rPr lang="en-IN" sz="3200" b="1" dirty="0">
                <a:solidFill>
                  <a:srgbClr val="0000FF"/>
                </a:solidFill>
                <a:latin typeface="Calibri" panose="020F0502020204030204" pitchFamily="34" charset="0"/>
              </a:rPr>
              <a:t>N</a:t>
            </a:r>
            <a:r>
              <a:rPr lang="en-IN" sz="3200" b="1" i="0" u="none" strike="noStrike" baseline="0" dirty="0">
                <a:solidFill>
                  <a:srgbClr val="0000FF"/>
                </a:solidFill>
                <a:latin typeface="Calibri" panose="020F0502020204030204" pitchFamily="34" charset="0"/>
              </a:rPr>
              <a:t>umerical Problems</a:t>
            </a:r>
            <a:endParaRPr lang="en-IN" sz="3200" b="1" dirty="0">
              <a:latin typeface="+mn-lt"/>
            </a:endParaRPr>
          </a:p>
        </p:txBody>
      </p:sp>
      <p:sp>
        <p:nvSpPr>
          <p:cNvPr id="4" name="Rectangle 3">
            <a:extLst>
              <a:ext uri="{FF2B5EF4-FFF2-40B4-BE49-F238E27FC236}">
                <a16:creationId xmlns:a16="http://schemas.microsoft.com/office/drawing/2014/main" id="{4CC88556-D9AF-D6B4-EA45-26ADF30DBADD}"/>
              </a:ext>
            </a:extLst>
          </p:cNvPr>
          <p:cNvSpPr/>
          <p:nvPr/>
        </p:nvSpPr>
        <p:spPr>
          <a:xfrm>
            <a:off x="670560" y="935541"/>
            <a:ext cx="11521440" cy="1200329"/>
          </a:xfrm>
          <a:prstGeom prst="rect">
            <a:avLst/>
          </a:prstGeom>
        </p:spPr>
        <p:txBody>
          <a:bodyPr wrap="square">
            <a:spAutoFit/>
          </a:bodyPr>
          <a:lstStyle/>
          <a:p>
            <a:r>
              <a:rPr lang="en-US" sz="2400" dirty="0">
                <a:solidFill>
                  <a:srgbClr val="FF0000"/>
                </a:solidFill>
              </a:rPr>
              <a:t>A photon of wavelength 400 nm is emitted when an atom in an excited state transits to ground state. Calculate the energy and momentum of the photon. What is the ratio of populations of the two states at 300 K?</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115B6FF-F581-DBE2-FA2F-ED9CFE244D24}"/>
                  </a:ext>
                </a:extLst>
              </p:cNvPr>
              <p:cNvSpPr txBox="1"/>
              <p:nvPr/>
            </p:nvSpPr>
            <p:spPr>
              <a:xfrm>
                <a:off x="762140" y="2105391"/>
                <a:ext cx="10016696" cy="668709"/>
              </a:xfrm>
              <a:prstGeom prst="rect">
                <a:avLst/>
              </a:prstGeom>
              <a:noFill/>
            </p:spPr>
            <p:txBody>
              <a:bodyPr wrap="square">
                <a:spAutoFit/>
              </a:bodyPr>
              <a:lstStyle/>
              <a:p>
                <a:pPr algn="ctr"/>
                <a14:m>
                  <m:oMath xmlns:m="http://schemas.openxmlformats.org/officeDocument/2006/math">
                    <m:r>
                      <m:rPr>
                        <m:sty m:val="p"/>
                      </m:rPr>
                      <a:rPr lang="en-US" sz="2400" i="0" smtClean="0">
                        <a:solidFill>
                          <a:schemeClr val="tx1"/>
                        </a:solidFill>
                        <a:latin typeface="Cambria Math" panose="02040503050406030204" pitchFamily="18" charset="0"/>
                      </a:rPr>
                      <m:t>E</m:t>
                    </m:r>
                    <m:r>
                      <m:rPr>
                        <m:sty m:val="p"/>
                      </m:rPr>
                      <a:rPr lang="en-US" sz="2400" b="0" i="0" smtClean="0">
                        <a:solidFill>
                          <a:schemeClr val="tx1"/>
                        </a:solidFill>
                        <a:latin typeface="Cambria Math" panose="02040503050406030204" pitchFamily="18" charset="0"/>
                      </a:rPr>
                      <m:t>nergy</m:t>
                    </m:r>
                    <m:r>
                      <a:rPr lang="en-US" sz="2400" b="0" i="0" smtClean="0">
                        <a:solidFill>
                          <a:schemeClr val="tx1"/>
                        </a:solidFill>
                        <a:latin typeface="Cambria Math" panose="02040503050406030204" pitchFamily="18" charset="0"/>
                      </a:rPr>
                      <m:t> </m:t>
                    </m:r>
                    <m:r>
                      <m:rPr>
                        <m:sty m:val="p"/>
                      </m:rPr>
                      <a:rPr lang="en-US" sz="2400" b="0" i="0" smtClean="0">
                        <a:solidFill>
                          <a:schemeClr val="tx1"/>
                        </a:solidFill>
                        <a:latin typeface="Cambria Math" panose="02040503050406030204" pitchFamily="18" charset="0"/>
                      </a:rPr>
                      <m:t>of</m:t>
                    </m:r>
                    <m:r>
                      <a:rPr lang="en-US" sz="2400" b="0" i="0" smtClean="0">
                        <a:solidFill>
                          <a:schemeClr val="tx1"/>
                        </a:solidFill>
                        <a:latin typeface="Cambria Math" panose="02040503050406030204" pitchFamily="18" charset="0"/>
                      </a:rPr>
                      <m:t> </m:t>
                    </m:r>
                    <m:r>
                      <m:rPr>
                        <m:sty m:val="p"/>
                      </m:rPr>
                      <a:rPr lang="en-US" sz="2400" b="0" i="0" smtClean="0">
                        <a:solidFill>
                          <a:schemeClr val="tx1"/>
                        </a:solidFill>
                        <a:latin typeface="Cambria Math" panose="02040503050406030204" pitchFamily="18" charset="0"/>
                      </a:rPr>
                      <m:t>the</m:t>
                    </m:r>
                    <m:r>
                      <a:rPr lang="en-US" sz="2400" b="0" i="0" smtClean="0">
                        <a:solidFill>
                          <a:schemeClr val="tx1"/>
                        </a:solidFill>
                        <a:latin typeface="Cambria Math" panose="02040503050406030204" pitchFamily="18" charset="0"/>
                      </a:rPr>
                      <m:t> </m:t>
                    </m:r>
                    <m:r>
                      <m:rPr>
                        <m:sty m:val="p"/>
                      </m:rPr>
                      <a:rPr lang="en-US" sz="2400" b="0" i="0" smtClean="0">
                        <a:solidFill>
                          <a:schemeClr val="tx1"/>
                        </a:solidFill>
                        <a:latin typeface="Cambria Math" panose="02040503050406030204" pitchFamily="18" charset="0"/>
                      </a:rPr>
                      <m:t>photon</m:t>
                    </m:r>
                    <m:r>
                      <a:rPr lang="en-US" sz="2400" b="0" i="0"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m:rPr>
                            <m:sty m:val="p"/>
                          </m:rPr>
                          <a:rPr lang="en-US" sz="2400" b="0" i="0" smtClean="0">
                            <a:solidFill>
                              <a:schemeClr val="tx1"/>
                            </a:solidFill>
                            <a:latin typeface="Cambria Math" panose="02040503050406030204" pitchFamily="18" charset="0"/>
                          </a:rPr>
                          <m:t>E</m:t>
                        </m:r>
                      </m:e>
                      <m:sub>
                        <m:r>
                          <a:rPr lang="en-US" sz="2400" b="0" i="0" smtClean="0">
                            <a:solidFill>
                              <a:schemeClr val="tx1"/>
                            </a:solidFill>
                            <a:latin typeface="Cambria Math" panose="02040503050406030204" pitchFamily="18" charset="0"/>
                          </a:rPr>
                          <m:t>2</m:t>
                        </m:r>
                      </m:sub>
                    </m:sSub>
                    <m:r>
                      <a:rPr lang="en-US" sz="2400" b="0" i="0"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m:rPr>
                            <m:sty m:val="p"/>
                          </m:rPr>
                          <a:rPr lang="en-US" sz="2400" b="0" i="0" smtClean="0">
                            <a:solidFill>
                              <a:schemeClr val="tx1"/>
                            </a:solidFill>
                            <a:latin typeface="Cambria Math" panose="02040503050406030204" pitchFamily="18" charset="0"/>
                          </a:rPr>
                          <m:t>E</m:t>
                        </m:r>
                      </m:e>
                      <m:sub>
                        <m:r>
                          <a:rPr lang="en-US" sz="2400" b="0" i="0" smtClean="0">
                            <a:solidFill>
                              <a:schemeClr val="tx1"/>
                            </a:solidFill>
                            <a:latin typeface="Cambria Math" panose="02040503050406030204" pitchFamily="18" charset="0"/>
                          </a:rPr>
                          <m:t>1</m:t>
                        </m:r>
                      </m:sub>
                    </m:sSub>
                    <m:r>
                      <a:rPr lang="en-US" sz="2400" b="0" i="0"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r>
                          <m:rPr>
                            <m:sty m:val="p"/>
                          </m:rPr>
                          <a:rPr lang="en-US" sz="2400" b="0" i="0" smtClean="0">
                            <a:solidFill>
                              <a:schemeClr val="tx1"/>
                            </a:solidFill>
                            <a:latin typeface="Cambria Math" panose="02040503050406030204" pitchFamily="18" charset="0"/>
                          </a:rPr>
                          <m:t>hc</m:t>
                        </m:r>
                      </m:num>
                      <m:den>
                        <m:r>
                          <m:rPr>
                            <m:sty m:val="p"/>
                          </m:rPr>
                          <a:rPr lang="en-US" sz="2400" b="0" i="0" smtClean="0">
                            <a:solidFill>
                              <a:schemeClr val="tx1"/>
                            </a:solidFill>
                            <a:latin typeface="Cambria Math" panose="02040503050406030204" pitchFamily="18" charset="0"/>
                            <a:ea typeface="Cambria Math" panose="02040503050406030204" pitchFamily="18" charset="0"/>
                          </a:rPr>
                          <m:t>λ</m:t>
                        </m:r>
                      </m:den>
                    </m:f>
                    <m:r>
                      <a:rPr lang="en-US" sz="2400" b="0" i="0"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r>
                          <a:rPr lang="en-US" sz="2400" i="0">
                            <a:latin typeface="Cambria Math" panose="02040503050406030204" pitchFamily="18" charset="0"/>
                          </a:rPr>
                          <m:t>6.626</m:t>
                        </m:r>
                        <m:r>
                          <a:rPr lang="en-US" sz="2400" i="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0">
                                <a:latin typeface="Cambria Math" panose="02040503050406030204" pitchFamily="18" charset="0"/>
                                <a:ea typeface="Cambria Math" panose="02040503050406030204" pitchFamily="18" charset="0"/>
                              </a:rPr>
                              <m:t>10</m:t>
                            </m:r>
                          </m:e>
                          <m:sup>
                            <m:r>
                              <a:rPr lang="en-US" sz="2400" i="0">
                                <a:latin typeface="Cambria Math" panose="02040503050406030204" pitchFamily="18" charset="0"/>
                                <a:ea typeface="Cambria Math" panose="02040503050406030204" pitchFamily="18" charset="0"/>
                              </a:rPr>
                              <m:t>−34</m:t>
                            </m:r>
                          </m:sup>
                        </m:sSup>
                        <m:r>
                          <a:rPr lang="en-US" sz="2400" i="0">
                            <a:latin typeface="Cambria Math" panose="02040503050406030204" pitchFamily="18" charset="0"/>
                            <a:ea typeface="Cambria Math" panose="02040503050406030204" pitchFamily="18" charset="0"/>
                          </a:rPr>
                          <m:t>×3×</m:t>
                        </m:r>
                        <m:sSup>
                          <m:sSupPr>
                            <m:ctrlPr>
                              <a:rPr lang="en-US" sz="2400" i="1">
                                <a:latin typeface="Cambria Math" panose="02040503050406030204" pitchFamily="18" charset="0"/>
                                <a:ea typeface="Cambria Math" panose="02040503050406030204" pitchFamily="18" charset="0"/>
                              </a:rPr>
                            </m:ctrlPr>
                          </m:sSupPr>
                          <m:e>
                            <m:r>
                              <a:rPr lang="en-US" sz="2400" i="0">
                                <a:latin typeface="Cambria Math" panose="02040503050406030204" pitchFamily="18" charset="0"/>
                                <a:ea typeface="Cambria Math" panose="02040503050406030204" pitchFamily="18" charset="0"/>
                              </a:rPr>
                              <m:t>10</m:t>
                            </m:r>
                          </m:e>
                          <m:sup>
                            <m:r>
                              <a:rPr lang="en-US" sz="2400" i="0">
                                <a:latin typeface="Cambria Math" panose="02040503050406030204" pitchFamily="18" charset="0"/>
                                <a:ea typeface="Cambria Math" panose="02040503050406030204" pitchFamily="18" charset="0"/>
                              </a:rPr>
                              <m:t>8</m:t>
                            </m:r>
                          </m:sup>
                        </m:sSup>
                      </m:num>
                      <m:den>
                        <m:r>
                          <a:rPr lang="en-US" sz="2400" b="0" i="0" smtClean="0">
                            <a:solidFill>
                              <a:schemeClr val="tx1"/>
                            </a:solidFill>
                            <a:latin typeface="Cambria Math" panose="02040503050406030204" pitchFamily="18" charset="0"/>
                          </a:rPr>
                          <m:t>400</m:t>
                        </m:r>
                        <m:r>
                          <a:rPr lang="en-US" sz="2400" b="0" i="0" smtClean="0">
                            <a:solidFill>
                              <a:schemeClr val="tx1"/>
                            </a:solidFill>
                            <a:latin typeface="Cambria Math" panose="02040503050406030204" pitchFamily="18" charset="0"/>
                            <a:ea typeface="Cambria Math" panose="02040503050406030204" pitchFamily="18" charset="0"/>
                          </a:rPr>
                          <m:t>×</m:t>
                        </m:r>
                        <m:sSup>
                          <m:sSupPr>
                            <m:ctrlPr>
                              <a:rPr lang="en-US" sz="2400" b="0" i="1" smtClean="0">
                                <a:solidFill>
                                  <a:schemeClr val="tx1"/>
                                </a:solidFill>
                                <a:latin typeface="Cambria Math" panose="02040503050406030204" pitchFamily="18" charset="0"/>
                                <a:ea typeface="Cambria Math" panose="02040503050406030204" pitchFamily="18" charset="0"/>
                              </a:rPr>
                            </m:ctrlPr>
                          </m:sSupPr>
                          <m:e>
                            <m:r>
                              <a:rPr lang="en-US" sz="2400" b="0" i="0" smtClean="0">
                                <a:solidFill>
                                  <a:schemeClr val="tx1"/>
                                </a:solidFill>
                                <a:latin typeface="Cambria Math" panose="02040503050406030204" pitchFamily="18" charset="0"/>
                                <a:ea typeface="Cambria Math" panose="02040503050406030204" pitchFamily="18" charset="0"/>
                              </a:rPr>
                              <m:t>10</m:t>
                            </m:r>
                          </m:e>
                          <m:sup>
                            <m:r>
                              <a:rPr lang="en-US" sz="2400" b="0" i="0" smtClean="0">
                                <a:solidFill>
                                  <a:schemeClr val="tx1"/>
                                </a:solidFill>
                                <a:latin typeface="Cambria Math" panose="02040503050406030204" pitchFamily="18" charset="0"/>
                                <a:ea typeface="Cambria Math" panose="02040503050406030204" pitchFamily="18" charset="0"/>
                              </a:rPr>
                              <m:t>−9</m:t>
                            </m:r>
                          </m:sup>
                        </m:sSup>
                      </m:den>
                    </m:f>
                    <m:r>
                      <a:rPr lang="en-US" sz="2400" b="0" i="0" smtClean="0">
                        <a:solidFill>
                          <a:schemeClr val="tx1"/>
                        </a:solidFill>
                        <a:latin typeface="Cambria Math" panose="02040503050406030204" pitchFamily="18" charset="0"/>
                      </a:rPr>
                      <m:t>=4.95</m:t>
                    </m:r>
                  </m:oMath>
                </a14:m>
                <a:r>
                  <a:rPr lang="en-US" sz="2400" dirty="0">
                    <a:ea typeface="Cambria Math" panose="02040503050406030204" pitchFamily="18" charset="0"/>
                  </a:rPr>
                  <a:t> </a:t>
                </a:r>
                <a14:m>
                  <m:oMath xmlns:m="http://schemas.openxmlformats.org/officeDocument/2006/math">
                    <m:r>
                      <a:rPr lang="en-US" sz="2400" i="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0">
                            <a:latin typeface="Cambria Math" panose="02040503050406030204" pitchFamily="18" charset="0"/>
                            <a:ea typeface="Cambria Math" panose="02040503050406030204" pitchFamily="18" charset="0"/>
                          </a:rPr>
                          <m:t>10</m:t>
                        </m:r>
                      </m:e>
                      <m:sup>
                        <m:r>
                          <a:rPr lang="en-US" sz="2400" i="0">
                            <a:latin typeface="Cambria Math" panose="02040503050406030204" pitchFamily="18" charset="0"/>
                            <a:ea typeface="Cambria Math" panose="02040503050406030204" pitchFamily="18" charset="0"/>
                          </a:rPr>
                          <m:t>−</m:t>
                        </m:r>
                        <m:r>
                          <a:rPr lang="en-US" sz="2400" b="0" i="0" smtClean="0">
                            <a:latin typeface="Cambria Math" panose="02040503050406030204" pitchFamily="18" charset="0"/>
                            <a:ea typeface="Cambria Math" panose="02040503050406030204" pitchFamily="18" charset="0"/>
                          </a:rPr>
                          <m:t>1</m:t>
                        </m:r>
                        <m:r>
                          <a:rPr lang="en-US" sz="2400" i="0">
                            <a:latin typeface="Cambria Math" panose="02040503050406030204" pitchFamily="18" charset="0"/>
                            <a:ea typeface="Cambria Math" panose="02040503050406030204" pitchFamily="18" charset="0"/>
                          </a:rPr>
                          <m:t>9</m:t>
                        </m:r>
                      </m:sup>
                    </m:sSup>
                  </m:oMath>
                </a14:m>
                <a:endParaRPr lang="en-IN" sz="2400" dirty="0">
                  <a:solidFill>
                    <a:schemeClr val="tx1"/>
                  </a:solidFill>
                </a:endParaRPr>
              </a:p>
            </p:txBody>
          </p:sp>
        </mc:Choice>
        <mc:Fallback xmlns="">
          <p:sp>
            <p:nvSpPr>
              <p:cNvPr id="6" name="TextBox 5">
                <a:extLst>
                  <a:ext uri="{FF2B5EF4-FFF2-40B4-BE49-F238E27FC236}">
                    <a16:creationId xmlns:a16="http://schemas.microsoft.com/office/drawing/2014/main" id="{CFF29938-653B-BBD3-15E7-1FDA82263487}"/>
                  </a:ext>
                </a:extLst>
              </p:cNvPr>
              <p:cNvSpPr txBox="1">
                <a:spLocks noRot="1" noChangeAspect="1" noMove="1" noResize="1" noEditPoints="1" noAdjustHandles="1" noChangeArrowheads="1" noChangeShapeType="1" noTextEdit="1"/>
              </p:cNvSpPr>
              <p:nvPr/>
            </p:nvSpPr>
            <p:spPr>
              <a:xfrm>
                <a:off x="762140" y="2105391"/>
                <a:ext cx="10016696" cy="668709"/>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DA9B8B9-6016-F0DD-A2C6-9C2178257FB6}"/>
                  </a:ext>
                </a:extLst>
              </p:cNvPr>
              <p:cNvSpPr txBox="1"/>
              <p:nvPr/>
            </p:nvSpPr>
            <p:spPr>
              <a:xfrm>
                <a:off x="792620" y="3086774"/>
                <a:ext cx="10016696" cy="83106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sty m:val="p"/>
                        </m:rPr>
                        <a:rPr lang="en-US" sz="2400" i="0" smtClean="0">
                          <a:solidFill>
                            <a:schemeClr val="tx1"/>
                          </a:solidFill>
                          <a:latin typeface="Cambria Math" panose="02040503050406030204" pitchFamily="18" charset="0"/>
                        </a:rPr>
                        <m:t>E</m:t>
                      </m:r>
                      <m:r>
                        <m:rPr>
                          <m:sty m:val="p"/>
                        </m:rPr>
                        <a:rPr lang="en-US" sz="2400" b="0" i="0" smtClean="0">
                          <a:solidFill>
                            <a:schemeClr val="tx1"/>
                          </a:solidFill>
                          <a:latin typeface="Cambria Math" panose="02040503050406030204" pitchFamily="18" charset="0"/>
                        </a:rPr>
                        <m:t>nergy</m:t>
                      </m:r>
                      <m:r>
                        <a:rPr lang="en-US" sz="2400" b="0" i="0" smtClean="0">
                          <a:solidFill>
                            <a:schemeClr val="tx1"/>
                          </a:solidFill>
                          <a:latin typeface="Cambria Math" panose="02040503050406030204" pitchFamily="18" charset="0"/>
                        </a:rPr>
                        <m:t> </m:t>
                      </m:r>
                      <m:r>
                        <m:rPr>
                          <m:sty m:val="p"/>
                        </m:rPr>
                        <a:rPr lang="en-US" sz="2400" b="0" i="0" smtClean="0">
                          <a:solidFill>
                            <a:schemeClr val="tx1"/>
                          </a:solidFill>
                          <a:latin typeface="Cambria Math" panose="02040503050406030204" pitchFamily="18" charset="0"/>
                        </a:rPr>
                        <m:t>of</m:t>
                      </m:r>
                      <m:r>
                        <a:rPr lang="en-US" sz="2400" b="0" i="0" smtClean="0">
                          <a:solidFill>
                            <a:schemeClr val="tx1"/>
                          </a:solidFill>
                          <a:latin typeface="Cambria Math" panose="02040503050406030204" pitchFamily="18" charset="0"/>
                        </a:rPr>
                        <m:t> </m:t>
                      </m:r>
                      <m:r>
                        <m:rPr>
                          <m:sty m:val="p"/>
                        </m:rPr>
                        <a:rPr lang="en-US" sz="2400" b="0" i="0" smtClean="0">
                          <a:solidFill>
                            <a:schemeClr val="tx1"/>
                          </a:solidFill>
                          <a:latin typeface="Cambria Math" panose="02040503050406030204" pitchFamily="18" charset="0"/>
                        </a:rPr>
                        <m:t>the</m:t>
                      </m:r>
                      <m:r>
                        <a:rPr lang="en-US" sz="2400" b="0" i="0" smtClean="0">
                          <a:solidFill>
                            <a:schemeClr val="tx1"/>
                          </a:solidFill>
                          <a:latin typeface="Cambria Math" panose="02040503050406030204" pitchFamily="18" charset="0"/>
                        </a:rPr>
                        <m:t> </m:t>
                      </m:r>
                      <m:r>
                        <m:rPr>
                          <m:sty m:val="p"/>
                        </m:rPr>
                        <a:rPr lang="en-US" sz="2400" b="0" i="0" smtClean="0">
                          <a:solidFill>
                            <a:schemeClr val="tx1"/>
                          </a:solidFill>
                          <a:latin typeface="Cambria Math" panose="02040503050406030204" pitchFamily="18" charset="0"/>
                        </a:rPr>
                        <m:t>photon</m:t>
                      </m:r>
                      <m:r>
                        <a:rPr lang="en-US" sz="2400" b="0" i="0" smtClean="0">
                          <a:solidFill>
                            <a:schemeClr val="tx1"/>
                          </a:solidFill>
                          <a:latin typeface="Cambria Math" panose="02040503050406030204" pitchFamily="18" charset="0"/>
                        </a:rPr>
                        <m:t> </m:t>
                      </m:r>
                      <m:r>
                        <m:rPr>
                          <m:sty m:val="p"/>
                        </m:rPr>
                        <a:rPr lang="en-US" sz="2400" b="0" i="0" smtClean="0">
                          <a:solidFill>
                            <a:schemeClr val="tx1"/>
                          </a:solidFill>
                          <a:latin typeface="Cambria Math" panose="02040503050406030204" pitchFamily="18" charset="0"/>
                        </a:rPr>
                        <m:t>in</m:t>
                      </m:r>
                      <m:r>
                        <a:rPr lang="en-US" sz="2400" b="0" i="0" smtClean="0">
                          <a:solidFill>
                            <a:schemeClr val="tx1"/>
                          </a:solidFill>
                          <a:latin typeface="Cambria Math" panose="02040503050406030204" pitchFamily="18" charset="0"/>
                        </a:rPr>
                        <m:t> </m:t>
                      </m:r>
                      <m:r>
                        <m:rPr>
                          <m:sty m:val="p"/>
                        </m:rPr>
                        <a:rPr lang="en-US" sz="2400" b="0" i="0" smtClean="0">
                          <a:solidFill>
                            <a:schemeClr val="tx1"/>
                          </a:solidFill>
                          <a:latin typeface="Cambria Math" panose="02040503050406030204" pitchFamily="18" charset="0"/>
                        </a:rPr>
                        <m:t>electron</m:t>
                      </m:r>
                      <m:r>
                        <a:rPr lang="en-US" sz="2400" b="0" i="0" smtClean="0">
                          <a:solidFill>
                            <a:schemeClr val="tx1"/>
                          </a:solidFill>
                          <a:latin typeface="Cambria Math" panose="02040503050406030204" pitchFamily="18" charset="0"/>
                        </a:rPr>
                        <m:t> </m:t>
                      </m:r>
                      <m:r>
                        <m:rPr>
                          <m:sty m:val="p"/>
                        </m:rPr>
                        <a:rPr lang="en-US" sz="2400" b="0" i="0" smtClean="0">
                          <a:solidFill>
                            <a:schemeClr val="tx1"/>
                          </a:solidFill>
                          <a:latin typeface="Cambria Math" panose="02040503050406030204" pitchFamily="18" charset="0"/>
                        </a:rPr>
                        <m:t>volts</m:t>
                      </m:r>
                      <m:r>
                        <a:rPr lang="en-US" sz="2400" b="0" i="0"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r>
                            <a:rPr lang="en-US" sz="2400" i="0">
                              <a:latin typeface="Cambria Math" panose="02040503050406030204" pitchFamily="18" charset="0"/>
                            </a:rPr>
                            <m:t>4.95</m:t>
                          </m:r>
                          <m:r>
                            <m:rPr>
                              <m:nor/>
                            </m:rPr>
                            <a:rPr lang="en-US" sz="2400" dirty="0">
                              <a:ea typeface="Cambria Math" panose="02040503050406030204" pitchFamily="18" charset="0"/>
                            </a:rPr>
                            <m:t> </m:t>
                          </m:r>
                          <m:r>
                            <a:rPr lang="en-US" sz="2400" i="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0">
                                  <a:latin typeface="Cambria Math" panose="02040503050406030204" pitchFamily="18" charset="0"/>
                                  <a:ea typeface="Cambria Math" panose="02040503050406030204" pitchFamily="18" charset="0"/>
                                </a:rPr>
                                <m:t>10</m:t>
                              </m:r>
                            </m:e>
                            <m:sup>
                              <m:r>
                                <a:rPr lang="en-US" sz="2400" i="0">
                                  <a:latin typeface="Cambria Math" panose="02040503050406030204" pitchFamily="18" charset="0"/>
                                  <a:ea typeface="Cambria Math" panose="02040503050406030204" pitchFamily="18" charset="0"/>
                                </a:rPr>
                                <m:t>−19</m:t>
                              </m:r>
                            </m:sup>
                          </m:sSup>
                        </m:num>
                        <m:den>
                          <m:r>
                            <a:rPr lang="en-US" sz="2400" b="0" i="0" smtClean="0">
                              <a:solidFill>
                                <a:schemeClr val="tx1"/>
                              </a:solidFill>
                              <a:latin typeface="Cambria Math" panose="02040503050406030204" pitchFamily="18" charset="0"/>
                            </a:rPr>
                            <m:t>1.6</m:t>
                          </m:r>
                          <m:r>
                            <a:rPr lang="en-US" sz="2400" b="0" i="0" smtClean="0">
                              <a:solidFill>
                                <a:schemeClr val="tx1"/>
                              </a:solidFill>
                              <a:latin typeface="Cambria Math" panose="02040503050406030204" pitchFamily="18" charset="0"/>
                              <a:ea typeface="Cambria Math" panose="02040503050406030204" pitchFamily="18" charset="0"/>
                            </a:rPr>
                            <m:t>×</m:t>
                          </m:r>
                          <m:sSup>
                            <m:sSupPr>
                              <m:ctrlPr>
                                <a:rPr lang="en-US" sz="2400" b="0" i="1" smtClean="0">
                                  <a:solidFill>
                                    <a:schemeClr val="tx1"/>
                                  </a:solidFill>
                                  <a:latin typeface="Cambria Math" panose="02040503050406030204" pitchFamily="18" charset="0"/>
                                  <a:ea typeface="Cambria Math" panose="02040503050406030204" pitchFamily="18" charset="0"/>
                                </a:rPr>
                              </m:ctrlPr>
                            </m:sSupPr>
                            <m:e>
                              <m:r>
                                <a:rPr lang="en-US" sz="2400" b="0" i="0" smtClean="0">
                                  <a:solidFill>
                                    <a:schemeClr val="tx1"/>
                                  </a:solidFill>
                                  <a:latin typeface="Cambria Math" panose="02040503050406030204" pitchFamily="18" charset="0"/>
                                  <a:ea typeface="Cambria Math" panose="02040503050406030204" pitchFamily="18" charset="0"/>
                                </a:rPr>
                                <m:t>10</m:t>
                              </m:r>
                            </m:e>
                            <m:sup>
                              <m:r>
                                <a:rPr lang="en-US" sz="2400" b="0" i="0" smtClean="0">
                                  <a:solidFill>
                                    <a:schemeClr val="tx1"/>
                                  </a:solidFill>
                                  <a:latin typeface="Cambria Math" panose="02040503050406030204" pitchFamily="18" charset="0"/>
                                  <a:ea typeface="Cambria Math" panose="02040503050406030204" pitchFamily="18" charset="0"/>
                                </a:rPr>
                                <m:t>−19</m:t>
                              </m:r>
                            </m:sup>
                          </m:sSup>
                        </m:den>
                      </m:f>
                      <m:r>
                        <a:rPr lang="en-US" sz="2400" b="0" i="0" smtClean="0">
                          <a:solidFill>
                            <a:schemeClr val="tx1"/>
                          </a:solidFill>
                          <a:latin typeface="Cambria Math" panose="02040503050406030204" pitchFamily="18" charset="0"/>
                        </a:rPr>
                        <m:t>=3.093 </m:t>
                      </m:r>
                      <m:r>
                        <m:rPr>
                          <m:sty m:val="p"/>
                        </m:rPr>
                        <a:rPr lang="en-US" sz="2400" b="0" i="0" smtClean="0">
                          <a:solidFill>
                            <a:schemeClr val="tx1"/>
                          </a:solidFill>
                          <a:latin typeface="Cambria Math" panose="02040503050406030204" pitchFamily="18" charset="0"/>
                        </a:rPr>
                        <m:t>eV</m:t>
                      </m:r>
                    </m:oMath>
                  </m:oMathPara>
                </a14:m>
                <a:endParaRPr lang="en-IN" sz="2400" dirty="0">
                  <a:solidFill>
                    <a:schemeClr val="tx1"/>
                  </a:solidFill>
                </a:endParaRPr>
              </a:p>
            </p:txBody>
          </p:sp>
        </mc:Choice>
        <mc:Fallback xmlns="">
          <p:sp>
            <p:nvSpPr>
              <p:cNvPr id="7" name="TextBox 6">
                <a:extLst>
                  <a:ext uri="{FF2B5EF4-FFF2-40B4-BE49-F238E27FC236}">
                    <a16:creationId xmlns:a16="http://schemas.microsoft.com/office/drawing/2014/main" id="{F5E80918-8F5E-9675-E081-AF0554E44FB7}"/>
                  </a:ext>
                </a:extLst>
              </p:cNvPr>
              <p:cNvSpPr txBox="1">
                <a:spLocks noRot="1" noChangeAspect="1" noMove="1" noResize="1" noEditPoints="1" noAdjustHandles="1" noChangeArrowheads="1" noChangeShapeType="1" noTextEdit="1"/>
              </p:cNvSpPr>
              <p:nvPr/>
            </p:nvSpPr>
            <p:spPr>
              <a:xfrm>
                <a:off x="792620" y="3086774"/>
                <a:ext cx="10016696" cy="831061"/>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4945457-F209-D05E-A619-64B238FCECFA}"/>
                  </a:ext>
                </a:extLst>
              </p:cNvPr>
              <p:cNvSpPr txBox="1"/>
              <p:nvPr/>
            </p:nvSpPr>
            <p:spPr>
              <a:xfrm>
                <a:off x="1153727" y="4045900"/>
                <a:ext cx="10016696" cy="833433"/>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Momentum</m:t>
                      </m:r>
                      <m:r>
                        <a:rPr lang="en-US" sz="2400" b="0" i="0" smtClean="0">
                          <a:solidFill>
                            <a:schemeClr val="tx1"/>
                          </a:solidFill>
                          <a:latin typeface="Cambria Math" panose="02040503050406030204" pitchFamily="18" charset="0"/>
                        </a:rPr>
                        <m:t> </m:t>
                      </m:r>
                      <m:r>
                        <m:rPr>
                          <m:sty m:val="p"/>
                        </m:rPr>
                        <a:rPr lang="en-US" sz="2400" b="0" i="0" smtClean="0">
                          <a:solidFill>
                            <a:schemeClr val="tx1"/>
                          </a:solidFill>
                          <a:latin typeface="Cambria Math" panose="02040503050406030204" pitchFamily="18" charset="0"/>
                        </a:rPr>
                        <m:t>of</m:t>
                      </m:r>
                      <m:r>
                        <a:rPr lang="en-US" sz="2400" b="0" i="0" smtClean="0">
                          <a:solidFill>
                            <a:schemeClr val="tx1"/>
                          </a:solidFill>
                          <a:latin typeface="Cambria Math" panose="02040503050406030204" pitchFamily="18" charset="0"/>
                        </a:rPr>
                        <m:t> </m:t>
                      </m:r>
                      <m:r>
                        <m:rPr>
                          <m:sty m:val="p"/>
                        </m:rPr>
                        <a:rPr lang="en-US" sz="2400" b="0" i="0" smtClean="0">
                          <a:solidFill>
                            <a:schemeClr val="tx1"/>
                          </a:solidFill>
                          <a:latin typeface="Cambria Math" panose="02040503050406030204" pitchFamily="18" charset="0"/>
                        </a:rPr>
                        <m:t>the</m:t>
                      </m:r>
                      <m:r>
                        <a:rPr lang="en-US" sz="2400" b="0" i="0" smtClean="0">
                          <a:solidFill>
                            <a:schemeClr val="tx1"/>
                          </a:solidFill>
                          <a:latin typeface="Cambria Math" panose="02040503050406030204" pitchFamily="18" charset="0"/>
                        </a:rPr>
                        <m:t> </m:t>
                      </m:r>
                      <m:r>
                        <m:rPr>
                          <m:sty m:val="p"/>
                        </m:rPr>
                        <a:rPr lang="en-US" sz="2400" b="0" i="0" smtClean="0">
                          <a:solidFill>
                            <a:schemeClr val="tx1"/>
                          </a:solidFill>
                          <a:latin typeface="Cambria Math" panose="02040503050406030204" pitchFamily="18" charset="0"/>
                        </a:rPr>
                        <m:t>photon</m:t>
                      </m:r>
                      <m:r>
                        <a:rPr lang="en-US" sz="2400" b="0" i="0" smtClean="0">
                          <a:solidFill>
                            <a:schemeClr val="tx1"/>
                          </a:solidFill>
                          <a:latin typeface="Cambria Math" panose="02040503050406030204" pitchFamily="18" charset="0"/>
                        </a:rPr>
                        <m:t>=</m:t>
                      </m:r>
                      <m:f>
                        <m:fPr>
                          <m:ctrlPr>
                            <a:rPr lang="en-US" sz="2400" i="1" smtClean="0">
                              <a:solidFill>
                                <a:schemeClr val="tx1"/>
                              </a:solidFill>
                              <a:latin typeface="Cambria Math" panose="02040503050406030204" pitchFamily="18" charset="0"/>
                            </a:rPr>
                          </m:ctrlPr>
                        </m:fPr>
                        <m:num>
                          <m:r>
                            <m:rPr>
                              <m:sty m:val="p"/>
                            </m:rPr>
                            <a:rPr lang="en-US" sz="2400" b="0" i="0" smtClean="0">
                              <a:solidFill>
                                <a:schemeClr val="tx1"/>
                              </a:solidFill>
                              <a:latin typeface="Cambria Math" panose="02040503050406030204" pitchFamily="18" charset="0"/>
                            </a:rPr>
                            <m:t>h</m:t>
                          </m:r>
                        </m:num>
                        <m:den>
                          <m:r>
                            <m:rPr>
                              <m:sty m:val="p"/>
                            </m:rPr>
                            <a:rPr lang="en-US" sz="2400" b="0" i="0" smtClean="0">
                              <a:solidFill>
                                <a:schemeClr val="tx1"/>
                              </a:solidFill>
                              <a:latin typeface="Cambria Math" panose="02040503050406030204" pitchFamily="18" charset="0"/>
                              <a:ea typeface="Cambria Math" panose="02040503050406030204" pitchFamily="18" charset="0"/>
                            </a:rPr>
                            <m:t>λ</m:t>
                          </m:r>
                        </m:den>
                      </m:f>
                      <m:r>
                        <a:rPr lang="en-US" sz="2400" b="0" i="0" smtClean="0">
                          <a:solidFill>
                            <a:schemeClr val="tx1"/>
                          </a:solidFill>
                          <a:latin typeface="Cambria Math" panose="02040503050406030204" pitchFamily="18" charset="0"/>
                        </a:rPr>
                        <m:t>=</m:t>
                      </m:r>
                      <m:f>
                        <m:fPr>
                          <m:ctrlPr>
                            <a:rPr lang="en-US" sz="2400" i="1">
                              <a:latin typeface="Cambria Math" panose="02040503050406030204" pitchFamily="18" charset="0"/>
                            </a:rPr>
                          </m:ctrlPr>
                        </m:fPr>
                        <m:num>
                          <m:r>
                            <a:rPr lang="en-US" sz="2400" b="0" i="0">
                              <a:latin typeface="Cambria Math" panose="02040503050406030204" pitchFamily="18" charset="0"/>
                            </a:rPr>
                            <m:t>6.626</m:t>
                          </m:r>
                          <m:r>
                            <a:rPr lang="en-US" sz="2400" b="0" i="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b="0" i="0">
                                  <a:latin typeface="Cambria Math" panose="02040503050406030204" pitchFamily="18" charset="0"/>
                                  <a:ea typeface="Cambria Math" panose="02040503050406030204" pitchFamily="18" charset="0"/>
                                </a:rPr>
                                <m:t>10</m:t>
                              </m:r>
                            </m:e>
                            <m:sup>
                              <m:r>
                                <a:rPr lang="en-US" sz="2400" b="0" i="0">
                                  <a:latin typeface="Cambria Math" panose="02040503050406030204" pitchFamily="18" charset="0"/>
                                  <a:ea typeface="Cambria Math" panose="02040503050406030204" pitchFamily="18" charset="0"/>
                                </a:rPr>
                                <m:t>−34</m:t>
                              </m:r>
                            </m:sup>
                          </m:sSup>
                        </m:num>
                        <m:den>
                          <m:r>
                            <a:rPr lang="en-US" sz="2400" b="0" i="0">
                              <a:latin typeface="Cambria Math" panose="02040503050406030204" pitchFamily="18" charset="0"/>
                            </a:rPr>
                            <m:t>400</m:t>
                          </m:r>
                          <m:r>
                            <a:rPr lang="en-US" sz="2400" b="0" i="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b="0" i="0">
                                  <a:latin typeface="Cambria Math" panose="02040503050406030204" pitchFamily="18" charset="0"/>
                                  <a:ea typeface="Cambria Math" panose="02040503050406030204" pitchFamily="18" charset="0"/>
                                </a:rPr>
                                <m:t>10</m:t>
                              </m:r>
                            </m:e>
                            <m:sup>
                              <m:r>
                                <a:rPr lang="en-US" sz="2400" b="0" i="0">
                                  <a:latin typeface="Cambria Math" panose="02040503050406030204" pitchFamily="18" charset="0"/>
                                  <a:ea typeface="Cambria Math" panose="02040503050406030204" pitchFamily="18" charset="0"/>
                                </a:rPr>
                                <m:t>−9</m:t>
                              </m:r>
                            </m:sup>
                          </m:sSup>
                        </m:den>
                      </m:f>
                      <m:r>
                        <a:rPr lang="en-US" sz="2400" b="0" i="0" smtClean="0">
                          <a:latin typeface="Cambria Math" panose="02040503050406030204" pitchFamily="18" charset="0"/>
                          <a:ea typeface="Cambria Math" panose="02040503050406030204" pitchFamily="18" charset="0"/>
                        </a:rPr>
                        <m:t>=1.65×</m:t>
                      </m:r>
                      <m:sSup>
                        <m:sSupPr>
                          <m:ctrlPr>
                            <a:rPr lang="en-US" sz="2400" i="1" smtClean="0">
                              <a:latin typeface="Cambria Math" panose="02040503050406030204" pitchFamily="18" charset="0"/>
                              <a:ea typeface="Cambria Math" panose="02040503050406030204" pitchFamily="18" charset="0"/>
                            </a:rPr>
                          </m:ctrlPr>
                        </m:sSupPr>
                        <m:e>
                          <m:r>
                            <a:rPr lang="en-US" sz="2400" b="0" i="0" smtClean="0">
                              <a:latin typeface="Cambria Math" panose="02040503050406030204" pitchFamily="18" charset="0"/>
                              <a:ea typeface="Cambria Math" panose="02040503050406030204" pitchFamily="18" charset="0"/>
                            </a:rPr>
                            <m:t>10</m:t>
                          </m:r>
                        </m:e>
                        <m:sup>
                          <m:r>
                            <a:rPr lang="en-US" sz="2400" b="0" i="0" smtClean="0">
                              <a:latin typeface="Cambria Math" panose="02040503050406030204" pitchFamily="18" charset="0"/>
                              <a:ea typeface="Cambria Math" panose="02040503050406030204" pitchFamily="18" charset="0"/>
                            </a:rPr>
                            <m:t>−27</m:t>
                          </m:r>
                        </m:sup>
                      </m:sSup>
                      <m:r>
                        <a:rPr lang="en-US" sz="2400" b="0" i="0" smtClean="0">
                          <a:latin typeface="Cambria Math" panose="02040503050406030204" pitchFamily="18" charset="0"/>
                          <a:ea typeface="Cambria Math" panose="02040503050406030204" pitchFamily="18" charset="0"/>
                        </a:rPr>
                        <m:t> </m:t>
                      </m:r>
                      <m:r>
                        <m:rPr>
                          <m:sty m:val="p"/>
                        </m:rPr>
                        <a:rPr lang="en-US" sz="2400" b="0" i="0" smtClean="0">
                          <a:latin typeface="Cambria Math" panose="02040503050406030204" pitchFamily="18" charset="0"/>
                          <a:ea typeface="Cambria Math" panose="02040503050406030204" pitchFamily="18" charset="0"/>
                        </a:rPr>
                        <m:t>kgm</m:t>
                      </m:r>
                      <m:r>
                        <a:rPr lang="en-US" sz="2400" b="0" i="0"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s</m:t>
                      </m:r>
                    </m:oMath>
                  </m:oMathPara>
                </a14:m>
                <a:endParaRPr lang="en-IN" sz="2400" dirty="0">
                  <a:solidFill>
                    <a:schemeClr val="tx1"/>
                  </a:solidFill>
                </a:endParaRPr>
              </a:p>
            </p:txBody>
          </p:sp>
        </mc:Choice>
        <mc:Fallback xmlns="">
          <p:sp>
            <p:nvSpPr>
              <p:cNvPr id="8" name="TextBox 7">
                <a:extLst>
                  <a:ext uri="{FF2B5EF4-FFF2-40B4-BE49-F238E27FC236}">
                    <a16:creationId xmlns:a16="http://schemas.microsoft.com/office/drawing/2014/main" id="{F6B3A688-866F-7B2A-2F14-4DBFA78530CF}"/>
                  </a:ext>
                </a:extLst>
              </p:cNvPr>
              <p:cNvSpPr txBox="1">
                <a:spLocks noRot="1" noChangeAspect="1" noMove="1" noResize="1" noEditPoints="1" noAdjustHandles="1" noChangeArrowheads="1" noChangeShapeType="1" noTextEdit="1"/>
              </p:cNvSpPr>
              <p:nvPr/>
            </p:nvSpPr>
            <p:spPr>
              <a:xfrm>
                <a:off x="1153727" y="4045900"/>
                <a:ext cx="10016696" cy="833433"/>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BBD65F1-4D53-7701-D691-53DF21DC0AB6}"/>
                  </a:ext>
                </a:extLst>
              </p:cNvPr>
              <p:cNvSpPr txBox="1"/>
              <p:nvPr/>
            </p:nvSpPr>
            <p:spPr>
              <a:xfrm>
                <a:off x="286628" y="5329957"/>
                <a:ext cx="11750893" cy="749692"/>
              </a:xfrm>
              <a:prstGeom prst="rect">
                <a:avLst/>
              </a:prstGeom>
              <a:noFill/>
            </p:spPr>
            <p:txBody>
              <a:bodyPr wrap="square">
                <a:spAutoFit/>
              </a:bodyPr>
              <a:lstStyle/>
              <a:p>
                <a:pPr algn="ctr"/>
                <a14:m>
                  <m:oMath xmlns:m="http://schemas.openxmlformats.org/officeDocument/2006/math">
                    <m:r>
                      <m:rPr>
                        <m:sty m:val="p"/>
                      </m:rPr>
                      <a:rPr lang="en-US" sz="2400" b="0" i="0" smtClean="0">
                        <a:solidFill>
                          <a:schemeClr val="tx1"/>
                        </a:solidFill>
                        <a:latin typeface="Cambria Math" panose="02040503050406030204" pitchFamily="18" charset="0"/>
                      </a:rPr>
                      <m:t>Ratio</m:t>
                    </m:r>
                    <m:r>
                      <a:rPr lang="en-US" sz="2400" b="0" i="0" smtClean="0">
                        <a:solidFill>
                          <a:schemeClr val="tx1"/>
                        </a:solidFill>
                        <a:latin typeface="Cambria Math" panose="02040503050406030204" pitchFamily="18" charset="0"/>
                      </a:rPr>
                      <m:t> </m:t>
                    </m:r>
                    <m:r>
                      <m:rPr>
                        <m:sty m:val="p"/>
                      </m:rPr>
                      <a:rPr lang="en-US" sz="2400" b="0" i="0" smtClean="0">
                        <a:solidFill>
                          <a:schemeClr val="tx1"/>
                        </a:solidFill>
                        <a:latin typeface="Cambria Math" panose="02040503050406030204" pitchFamily="18" charset="0"/>
                      </a:rPr>
                      <m:t>of</m:t>
                    </m:r>
                    <m:r>
                      <a:rPr lang="en-US" sz="2400" b="0" i="0" smtClean="0">
                        <a:solidFill>
                          <a:schemeClr val="tx1"/>
                        </a:solidFill>
                        <a:latin typeface="Cambria Math" panose="02040503050406030204" pitchFamily="18" charset="0"/>
                      </a:rPr>
                      <m:t> </m:t>
                    </m:r>
                    <m:r>
                      <m:rPr>
                        <m:sty m:val="p"/>
                      </m:rPr>
                      <a:rPr lang="en-US" sz="2400" b="0" i="0" smtClean="0">
                        <a:solidFill>
                          <a:schemeClr val="tx1"/>
                        </a:solidFill>
                        <a:latin typeface="Cambria Math" panose="02040503050406030204" pitchFamily="18" charset="0"/>
                      </a:rPr>
                      <m:t>populations</m:t>
                    </m:r>
                    <m:r>
                      <a:rPr lang="en-US" sz="2400" b="0" i="0" smtClean="0">
                        <a:solidFill>
                          <a:schemeClr val="tx1"/>
                        </a:solidFill>
                        <a:latin typeface="Cambria Math" panose="02040503050406030204" pitchFamily="18" charset="0"/>
                      </a:rPr>
                      <m:t>=</m:t>
                    </m:r>
                    <m:f>
                      <m:fPr>
                        <m:ctrlPr>
                          <a:rPr lang="en-IN" sz="2400" i="1">
                            <a:solidFill>
                              <a:srgbClr val="836967"/>
                            </a:solidFill>
                            <a:latin typeface="Cambria Math" panose="02040503050406030204" pitchFamily="18" charset="0"/>
                          </a:rPr>
                        </m:ctrlPr>
                      </m:fPr>
                      <m:num>
                        <m:sSub>
                          <m:sSubPr>
                            <m:ctrlPr>
                              <a:rPr lang="en-IN" sz="2400" i="1">
                                <a:solidFill>
                                  <a:srgbClr val="836967"/>
                                </a:solidFill>
                                <a:latin typeface="Cambria Math" panose="02040503050406030204" pitchFamily="18" charset="0"/>
                              </a:rPr>
                            </m:ctrlPr>
                          </m:sSubPr>
                          <m:e>
                            <m:r>
                              <a:rPr lang="en-IN" sz="2400" b="0" i="0">
                                <a:latin typeface="Cambria Math" panose="02040503050406030204" pitchFamily="18" charset="0"/>
                              </a:rPr>
                              <m:t> </m:t>
                            </m:r>
                            <m:r>
                              <m:rPr>
                                <m:sty m:val="p"/>
                              </m:rPr>
                              <a:rPr lang="en-IN" sz="2400" b="0" i="0">
                                <a:latin typeface="Cambria Math" panose="02040503050406030204" pitchFamily="18" charset="0"/>
                              </a:rPr>
                              <m:t>N</m:t>
                            </m:r>
                          </m:e>
                          <m:sub>
                            <m:r>
                              <a:rPr lang="en-US" sz="2400" b="0" i="0">
                                <a:latin typeface="Cambria Math" panose="02040503050406030204" pitchFamily="18" charset="0"/>
                              </a:rPr>
                              <m:t>2</m:t>
                            </m:r>
                          </m:sub>
                        </m:sSub>
                      </m:num>
                      <m:den>
                        <m:sSub>
                          <m:sSubPr>
                            <m:ctrlPr>
                              <a:rPr lang="en-IN" sz="2400" i="1">
                                <a:solidFill>
                                  <a:srgbClr val="836967"/>
                                </a:solidFill>
                                <a:latin typeface="Cambria Math" panose="02040503050406030204" pitchFamily="18" charset="0"/>
                              </a:rPr>
                            </m:ctrlPr>
                          </m:sSubPr>
                          <m:e>
                            <m:r>
                              <a:rPr lang="en-IN" sz="2400" b="0" i="0">
                                <a:latin typeface="Cambria Math" panose="02040503050406030204" pitchFamily="18" charset="0"/>
                              </a:rPr>
                              <m:t> </m:t>
                            </m:r>
                            <m:r>
                              <m:rPr>
                                <m:sty m:val="p"/>
                              </m:rPr>
                              <a:rPr lang="en-IN" sz="2400" b="0" i="0">
                                <a:latin typeface="Cambria Math" panose="02040503050406030204" pitchFamily="18" charset="0"/>
                              </a:rPr>
                              <m:t>N</m:t>
                            </m:r>
                          </m:e>
                          <m:sub>
                            <m:r>
                              <a:rPr lang="en-US" sz="2400" b="0" i="0">
                                <a:latin typeface="Cambria Math" panose="02040503050406030204" pitchFamily="18" charset="0"/>
                              </a:rPr>
                              <m:t>1</m:t>
                            </m:r>
                          </m:sub>
                        </m:sSub>
                      </m:den>
                    </m:f>
                    <m:r>
                      <a:rPr lang="en-IN" sz="2400" b="0" i="0">
                        <a:latin typeface="Cambria Math" panose="02040503050406030204" pitchFamily="18" charset="0"/>
                      </a:rPr>
                      <m:t>=</m:t>
                    </m:r>
                    <m:sSup>
                      <m:sSupPr>
                        <m:ctrlPr>
                          <a:rPr lang="en-IN" sz="2400" i="1">
                            <a:solidFill>
                              <a:srgbClr val="836967"/>
                            </a:solidFill>
                            <a:latin typeface="Cambria Math" panose="02040503050406030204" pitchFamily="18" charset="0"/>
                          </a:rPr>
                        </m:ctrlPr>
                      </m:sSupPr>
                      <m:e>
                        <m:r>
                          <m:rPr>
                            <m:sty m:val="p"/>
                          </m:rPr>
                          <a:rPr lang="en-IN" sz="2400" b="0" i="0">
                            <a:latin typeface="Cambria Math" panose="02040503050406030204" pitchFamily="18" charset="0"/>
                          </a:rPr>
                          <m:t>e</m:t>
                        </m:r>
                      </m:e>
                      <m:sup>
                        <m:r>
                          <a:rPr lang="en-IN" sz="2400" b="0" i="0">
                            <a:latin typeface="Cambria Math" panose="02040503050406030204" pitchFamily="18" charset="0"/>
                          </a:rPr>
                          <m:t>−</m:t>
                        </m:r>
                        <m:d>
                          <m:dPr>
                            <m:ctrlPr>
                              <a:rPr lang="en-IN" sz="2400" i="1">
                                <a:latin typeface="Cambria Math" panose="02040503050406030204" pitchFamily="18" charset="0"/>
                              </a:rPr>
                            </m:ctrlPr>
                          </m:dPr>
                          <m:e>
                            <m:f>
                              <m:fPr>
                                <m:ctrlPr>
                                  <a:rPr lang="en-IN" sz="2400" i="1">
                                    <a:solidFill>
                                      <a:srgbClr val="836967"/>
                                    </a:solidFill>
                                    <a:latin typeface="Cambria Math" panose="02040503050406030204" pitchFamily="18" charset="0"/>
                                  </a:rPr>
                                </m:ctrlPr>
                              </m:fPr>
                              <m:num>
                                <m:sSub>
                                  <m:sSubPr>
                                    <m:ctrlPr>
                                      <a:rPr lang="en-IN" sz="2400" i="1">
                                        <a:latin typeface="Cambria Math" panose="02040503050406030204" pitchFamily="18" charset="0"/>
                                      </a:rPr>
                                    </m:ctrlPr>
                                  </m:sSubPr>
                                  <m:e>
                                    <m:r>
                                      <m:rPr>
                                        <m:sty m:val="p"/>
                                      </m:rPr>
                                      <a:rPr lang="en-IN" sz="2400" b="0" i="0">
                                        <a:latin typeface="Cambria Math" panose="02040503050406030204" pitchFamily="18" charset="0"/>
                                      </a:rPr>
                                      <m:t>E</m:t>
                                    </m:r>
                                  </m:e>
                                  <m:sub>
                                    <m:r>
                                      <a:rPr lang="en-IN" sz="2400" b="0" i="0">
                                        <a:latin typeface="Cambria Math" panose="02040503050406030204" pitchFamily="18" charset="0"/>
                                      </a:rPr>
                                      <m:t>2</m:t>
                                    </m:r>
                                  </m:sub>
                                </m:sSub>
                                <m:r>
                                  <a:rPr lang="en-IN" sz="2400" b="0" i="0">
                                    <a:latin typeface="Cambria Math" panose="02040503050406030204" pitchFamily="18" charset="0"/>
                                  </a:rPr>
                                  <m:t>−</m:t>
                                </m:r>
                                <m:sSub>
                                  <m:sSubPr>
                                    <m:ctrlPr>
                                      <a:rPr lang="en-IN" sz="2400" i="1">
                                        <a:latin typeface="Cambria Math" panose="02040503050406030204" pitchFamily="18" charset="0"/>
                                      </a:rPr>
                                    </m:ctrlPr>
                                  </m:sSubPr>
                                  <m:e>
                                    <m:r>
                                      <m:rPr>
                                        <m:sty m:val="p"/>
                                      </m:rPr>
                                      <a:rPr lang="en-IN" sz="2400" b="0" i="0">
                                        <a:latin typeface="Cambria Math" panose="02040503050406030204" pitchFamily="18" charset="0"/>
                                      </a:rPr>
                                      <m:t>E</m:t>
                                    </m:r>
                                  </m:e>
                                  <m:sub>
                                    <m:r>
                                      <a:rPr lang="en-IN" sz="2400" b="0" i="0">
                                        <a:latin typeface="Cambria Math" panose="02040503050406030204" pitchFamily="18" charset="0"/>
                                      </a:rPr>
                                      <m:t>1</m:t>
                                    </m:r>
                                  </m:sub>
                                </m:sSub>
                              </m:num>
                              <m:den>
                                <m:r>
                                  <m:rPr>
                                    <m:sty m:val="p"/>
                                  </m:rPr>
                                  <a:rPr lang="en-IN" sz="2400" b="0" i="0">
                                    <a:latin typeface="Cambria Math" panose="02040503050406030204" pitchFamily="18" charset="0"/>
                                  </a:rPr>
                                  <m:t>KT</m:t>
                                </m:r>
                              </m:den>
                            </m:f>
                          </m:e>
                        </m:d>
                      </m:sup>
                    </m:sSup>
                  </m:oMath>
                </a14:m>
                <a:r>
                  <a:rPr lang="en-IN" sz="2400" dirty="0">
                    <a:solidFill>
                      <a:srgbClr val="836967"/>
                    </a:solidFill>
                  </a:rPr>
                  <a:t> </a:t>
                </a:r>
                <a14:m>
                  <m:oMath xmlns:m="http://schemas.openxmlformats.org/officeDocument/2006/math">
                    <m:sSup>
                      <m:sSupPr>
                        <m:ctrlPr>
                          <a:rPr lang="en-IN" sz="2400" i="1">
                            <a:solidFill>
                              <a:srgbClr val="836967"/>
                            </a:solidFill>
                            <a:latin typeface="Cambria Math" panose="02040503050406030204" pitchFamily="18" charset="0"/>
                          </a:rPr>
                        </m:ctrlPr>
                      </m:sSupPr>
                      <m:e>
                        <m:r>
                          <m:rPr>
                            <m:sty m:val="p"/>
                          </m:rPr>
                          <a:rPr lang="en-IN" sz="2400" b="0" i="0">
                            <a:latin typeface="Cambria Math" panose="02040503050406030204" pitchFamily="18" charset="0"/>
                          </a:rPr>
                          <m:t>e</m:t>
                        </m:r>
                      </m:e>
                      <m:sup>
                        <m:r>
                          <a:rPr lang="en-IN" sz="2400" b="0" i="0">
                            <a:latin typeface="Cambria Math" panose="02040503050406030204" pitchFamily="18" charset="0"/>
                          </a:rPr>
                          <m:t>−</m:t>
                        </m:r>
                        <m:d>
                          <m:dPr>
                            <m:ctrlPr>
                              <a:rPr lang="en-IN" sz="2400" i="1">
                                <a:latin typeface="Cambria Math" panose="02040503050406030204" pitchFamily="18" charset="0"/>
                              </a:rPr>
                            </m:ctrlPr>
                          </m:dPr>
                          <m:e>
                            <m:f>
                              <m:fPr>
                                <m:ctrlPr>
                                  <a:rPr lang="en-IN" sz="2400" i="1">
                                    <a:solidFill>
                                      <a:srgbClr val="836967"/>
                                    </a:solidFill>
                                    <a:latin typeface="Cambria Math" panose="02040503050406030204" pitchFamily="18" charset="0"/>
                                  </a:rPr>
                                </m:ctrlPr>
                              </m:fPr>
                              <m:num>
                                <m:r>
                                  <a:rPr lang="en-US" sz="2400" b="0" i="0">
                                    <a:latin typeface="Cambria Math" panose="02040503050406030204" pitchFamily="18" charset="0"/>
                                  </a:rPr>
                                  <m:t>4.95</m:t>
                                </m:r>
                                <m:r>
                                  <m:rPr>
                                    <m:nor/>
                                  </m:rPr>
                                  <a:rPr lang="en-US" sz="2400" dirty="0">
                                    <a:ea typeface="Cambria Math" panose="02040503050406030204" pitchFamily="18" charset="0"/>
                                  </a:rPr>
                                  <m:t> </m:t>
                                </m:r>
                                <m:r>
                                  <a:rPr lang="en-US" sz="2400" b="0" i="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b="0" i="0">
                                        <a:latin typeface="Cambria Math" panose="02040503050406030204" pitchFamily="18" charset="0"/>
                                        <a:ea typeface="Cambria Math" panose="02040503050406030204" pitchFamily="18" charset="0"/>
                                      </a:rPr>
                                      <m:t>10</m:t>
                                    </m:r>
                                  </m:e>
                                  <m:sup>
                                    <m:r>
                                      <a:rPr lang="en-US" sz="2400" b="0" i="0">
                                        <a:latin typeface="Cambria Math" panose="02040503050406030204" pitchFamily="18" charset="0"/>
                                        <a:ea typeface="Cambria Math" panose="02040503050406030204" pitchFamily="18" charset="0"/>
                                      </a:rPr>
                                      <m:t>−19</m:t>
                                    </m:r>
                                  </m:sup>
                                </m:sSup>
                              </m:num>
                              <m:den>
                                <m:r>
                                  <a:rPr lang="en-US" sz="2400" b="0" i="0">
                                    <a:latin typeface="Cambria Math" panose="02040503050406030204" pitchFamily="18" charset="0"/>
                                    <a:ea typeface="Cambria Math" panose="02040503050406030204" pitchFamily="18" charset="0"/>
                                  </a:rPr>
                                  <m:t>1.3</m:t>
                                </m:r>
                                <m:r>
                                  <a:rPr lang="en-US" sz="2400" b="0" i="0" smtClean="0">
                                    <a:latin typeface="Cambria Math" panose="02040503050406030204" pitchFamily="18" charset="0"/>
                                    <a:ea typeface="Cambria Math" panose="02040503050406030204" pitchFamily="18" charset="0"/>
                                  </a:rPr>
                                  <m:t>8</m:t>
                                </m:r>
                                <m:r>
                                  <a:rPr lang="en-US" sz="2400" b="0" i="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b="0" i="0">
                                        <a:latin typeface="Cambria Math" panose="02040503050406030204" pitchFamily="18" charset="0"/>
                                        <a:ea typeface="Cambria Math" panose="02040503050406030204" pitchFamily="18" charset="0"/>
                                      </a:rPr>
                                      <m:t>10</m:t>
                                    </m:r>
                                  </m:e>
                                  <m:sup>
                                    <m:r>
                                      <a:rPr lang="en-US" sz="2400" b="0" i="0">
                                        <a:latin typeface="Cambria Math" panose="02040503050406030204" pitchFamily="18" charset="0"/>
                                        <a:ea typeface="Cambria Math" panose="02040503050406030204" pitchFamily="18" charset="0"/>
                                      </a:rPr>
                                      <m:t>−23</m:t>
                                    </m:r>
                                  </m:sup>
                                </m:sSup>
                                <m:r>
                                  <a:rPr lang="en-US" sz="2400" b="0" i="0">
                                    <a:latin typeface="Cambria Math" panose="02040503050406030204" pitchFamily="18" charset="0"/>
                                    <a:ea typeface="Cambria Math" panose="02040503050406030204" pitchFamily="18" charset="0"/>
                                  </a:rPr>
                                  <m:t>×300</m:t>
                                </m:r>
                              </m:den>
                            </m:f>
                          </m:e>
                        </m:d>
                      </m:sup>
                    </m:sSup>
                  </m:oMath>
                </a14:m>
                <a:r>
                  <a:rPr lang="en-IN" sz="2400" dirty="0"/>
                  <a:t>=</a:t>
                </a:r>
                <a:r>
                  <a:rPr lang="en-IN" sz="2400" dirty="0">
                    <a:solidFill>
                      <a:srgbClr val="836967"/>
                    </a:solidFill>
                  </a:rPr>
                  <a:t> </a:t>
                </a:r>
                <a14:m>
                  <m:oMath xmlns:m="http://schemas.openxmlformats.org/officeDocument/2006/math">
                    <m:sSup>
                      <m:sSupPr>
                        <m:ctrlPr>
                          <a:rPr lang="en-IN" sz="2400" i="1">
                            <a:solidFill>
                              <a:srgbClr val="836967"/>
                            </a:solidFill>
                            <a:latin typeface="Cambria Math" panose="02040503050406030204" pitchFamily="18" charset="0"/>
                          </a:rPr>
                        </m:ctrlPr>
                      </m:sSupPr>
                      <m:e>
                        <m:r>
                          <m:rPr>
                            <m:sty m:val="p"/>
                          </m:rPr>
                          <a:rPr lang="en-IN" sz="2400" b="0" i="0">
                            <a:latin typeface="Cambria Math" panose="02040503050406030204" pitchFamily="18" charset="0"/>
                          </a:rPr>
                          <m:t>e</m:t>
                        </m:r>
                      </m:e>
                      <m:sup>
                        <m:r>
                          <a:rPr lang="en-IN" sz="2400" b="0" i="0">
                            <a:latin typeface="Cambria Math" panose="02040503050406030204" pitchFamily="18" charset="0"/>
                          </a:rPr>
                          <m:t>−</m:t>
                        </m:r>
                        <m:d>
                          <m:dPr>
                            <m:ctrlPr>
                              <a:rPr lang="en-IN" sz="2400" i="1">
                                <a:latin typeface="Cambria Math" panose="02040503050406030204" pitchFamily="18" charset="0"/>
                              </a:rPr>
                            </m:ctrlPr>
                          </m:dPr>
                          <m:e>
                            <m:r>
                              <a:rPr lang="en-US" sz="2400" b="0" i="0" smtClean="0">
                                <a:solidFill>
                                  <a:srgbClr val="836967"/>
                                </a:solidFill>
                                <a:latin typeface="Cambria Math" panose="02040503050406030204" pitchFamily="18" charset="0"/>
                              </a:rPr>
                              <m:t>119.56</m:t>
                            </m:r>
                          </m:e>
                        </m:d>
                      </m:sup>
                    </m:sSup>
                    <m:r>
                      <a:rPr lang="en-US" sz="2400" b="0" i="0">
                        <a:latin typeface="Cambria Math" panose="02040503050406030204" pitchFamily="18" charset="0"/>
                        <a:ea typeface="Cambria Math" panose="02040503050406030204" pitchFamily="18" charset="0"/>
                      </a:rPr>
                      <m:t>=</m:t>
                    </m:r>
                    <m:r>
                      <a:rPr lang="en-US" sz="2400" b="0" i="0" smtClean="0">
                        <a:latin typeface="Cambria Math" panose="02040503050406030204" pitchFamily="18" charset="0"/>
                        <a:ea typeface="Cambria Math" panose="02040503050406030204" pitchFamily="18" charset="0"/>
                      </a:rPr>
                      <m:t>1.1843</m:t>
                    </m:r>
                    <m:r>
                      <a:rPr lang="en-US" sz="2400" b="0" i="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b="0" i="0">
                            <a:latin typeface="Cambria Math" panose="02040503050406030204" pitchFamily="18" charset="0"/>
                            <a:ea typeface="Cambria Math" panose="02040503050406030204" pitchFamily="18" charset="0"/>
                          </a:rPr>
                          <m:t>10</m:t>
                        </m:r>
                      </m:e>
                      <m:sup>
                        <m:r>
                          <a:rPr lang="en-US" sz="2400" b="0" i="0">
                            <a:latin typeface="Cambria Math" panose="02040503050406030204" pitchFamily="18" charset="0"/>
                            <a:ea typeface="Cambria Math" panose="02040503050406030204" pitchFamily="18" charset="0"/>
                          </a:rPr>
                          <m:t>−</m:t>
                        </m:r>
                        <m:r>
                          <a:rPr lang="en-US" sz="2400" b="0" i="0" smtClean="0">
                            <a:latin typeface="Cambria Math" panose="02040503050406030204" pitchFamily="18" charset="0"/>
                            <a:ea typeface="Cambria Math" panose="02040503050406030204" pitchFamily="18" charset="0"/>
                          </a:rPr>
                          <m:t>52</m:t>
                        </m:r>
                      </m:sup>
                    </m:sSup>
                  </m:oMath>
                </a14:m>
                <a:endParaRPr lang="en-IN" sz="2400" dirty="0">
                  <a:solidFill>
                    <a:schemeClr val="tx1"/>
                  </a:solidFill>
                </a:endParaRPr>
              </a:p>
            </p:txBody>
          </p:sp>
        </mc:Choice>
        <mc:Fallback xmlns="">
          <p:sp>
            <p:nvSpPr>
              <p:cNvPr id="9" name="TextBox 8">
                <a:extLst>
                  <a:ext uri="{FF2B5EF4-FFF2-40B4-BE49-F238E27FC236}">
                    <a16:creationId xmlns:a16="http://schemas.microsoft.com/office/drawing/2014/main" id="{2DA8A990-8A4A-C7C0-698E-A09F82338A25}"/>
                  </a:ext>
                </a:extLst>
              </p:cNvPr>
              <p:cNvSpPr txBox="1">
                <a:spLocks noRot="1" noChangeAspect="1" noMove="1" noResize="1" noEditPoints="1" noAdjustHandles="1" noChangeArrowheads="1" noChangeShapeType="1" noTextEdit="1"/>
              </p:cNvSpPr>
              <p:nvPr/>
            </p:nvSpPr>
            <p:spPr>
              <a:xfrm>
                <a:off x="286628" y="5329957"/>
                <a:ext cx="11750893" cy="749692"/>
              </a:xfrm>
              <a:prstGeom prst="rect">
                <a:avLst/>
              </a:prstGeom>
              <a:blipFill>
                <a:blip r:embed="rId6"/>
                <a:stretch>
                  <a:fillRect b="-4878"/>
                </a:stretch>
              </a:blipFill>
            </p:spPr>
            <p:txBody>
              <a:bodyPr/>
              <a:lstStyle/>
              <a:p>
                <a:r>
                  <a:rPr lang="en-IN">
                    <a:noFill/>
                  </a:rPr>
                  <a:t> </a:t>
                </a:r>
              </a:p>
            </p:txBody>
          </p:sp>
        </mc:Fallback>
      </mc:AlternateContent>
    </p:spTree>
    <p:extLst>
      <p:ext uri="{BB962C8B-B14F-4D97-AF65-F5344CB8AC3E}">
        <p14:creationId xmlns:p14="http://schemas.microsoft.com/office/powerpoint/2010/main" val="75577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836C46-4FF9-DA0F-1EB7-2F7C2F94CA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DA72FB-023C-CFEC-8D99-4224F2208277}"/>
              </a:ext>
            </a:extLst>
          </p:cNvPr>
          <p:cNvSpPr>
            <a:spLocks noGrp="1"/>
          </p:cNvSpPr>
          <p:nvPr>
            <p:ph type="title"/>
          </p:nvPr>
        </p:nvSpPr>
        <p:spPr>
          <a:xfrm>
            <a:off x="838201" y="-92075"/>
            <a:ext cx="8264703" cy="1135903"/>
          </a:xfrm>
        </p:spPr>
        <p:txBody>
          <a:bodyPr>
            <a:noAutofit/>
          </a:bodyPr>
          <a:lstStyle/>
          <a:p>
            <a:r>
              <a:rPr lang="en-IN" sz="3200" b="1" dirty="0">
                <a:solidFill>
                  <a:srgbClr val="0000FF"/>
                </a:solidFill>
                <a:latin typeface="Calibri" panose="020F0502020204030204" pitchFamily="34" charset="0"/>
              </a:rPr>
              <a:t>N</a:t>
            </a:r>
            <a:r>
              <a:rPr lang="en-IN" sz="3200" b="1" i="0" u="none" strike="noStrike" baseline="0" dirty="0">
                <a:solidFill>
                  <a:srgbClr val="0000FF"/>
                </a:solidFill>
                <a:latin typeface="Calibri" panose="020F0502020204030204" pitchFamily="34" charset="0"/>
              </a:rPr>
              <a:t>umerical Problems</a:t>
            </a:r>
            <a:endParaRPr lang="en-IN" sz="3200" b="1" dirty="0">
              <a:latin typeface="+mn-lt"/>
            </a:endParaRPr>
          </a:p>
        </p:txBody>
      </p:sp>
      <p:sp>
        <p:nvSpPr>
          <p:cNvPr id="4" name="Rectangle 3">
            <a:extLst>
              <a:ext uri="{FF2B5EF4-FFF2-40B4-BE49-F238E27FC236}">
                <a16:creationId xmlns:a16="http://schemas.microsoft.com/office/drawing/2014/main" id="{EE6EB322-696D-7AEE-CD07-64208CEA2625}"/>
              </a:ext>
            </a:extLst>
          </p:cNvPr>
          <p:cNvSpPr/>
          <p:nvPr/>
        </p:nvSpPr>
        <p:spPr>
          <a:xfrm>
            <a:off x="670560" y="935541"/>
            <a:ext cx="11050385" cy="830997"/>
          </a:xfrm>
          <a:prstGeom prst="rect">
            <a:avLst/>
          </a:prstGeom>
        </p:spPr>
        <p:txBody>
          <a:bodyPr wrap="square">
            <a:spAutoFit/>
          </a:bodyPr>
          <a:lstStyle/>
          <a:p>
            <a:r>
              <a:rPr lang="en-US" sz="2400" dirty="0">
                <a:solidFill>
                  <a:srgbClr val="FF0000"/>
                </a:solidFill>
              </a:rPr>
              <a:t>Two energy levels are separated by 1.75 eV. Calculate the temperature at which the ratio of populations is equal to 0.75</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77A5174-F11B-C83B-BF81-3ABA43828FCF}"/>
                  </a:ext>
                </a:extLst>
              </p:cNvPr>
              <p:cNvSpPr txBox="1"/>
              <p:nvPr/>
            </p:nvSpPr>
            <p:spPr>
              <a:xfrm>
                <a:off x="670560" y="2659128"/>
                <a:ext cx="10291694" cy="84465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f>
                        <m:fPr>
                          <m:ctrlPr>
                            <a:rPr lang="en-IN" sz="2400" b="1" i="1" smtClean="0">
                              <a:solidFill>
                                <a:srgbClr val="836967"/>
                              </a:solidFill>
                              <a:latin typeface="Cambria Math" panose="02040503050406030204" pitchFamily="18" charset="0"/>
                            </a:rPr>
                          </m:ctrlPr>
                        </m:fPr>
                        <m:num>
                          <m:sSub>
                            <m:sSubPr>
                              <m:ctrlPr>
                                <a:rPr lang="en-IN" sz="2400" b="1" i="1">
                                  <a:solidFill>
                                    <a:srgbClr val="836967"/>
                                  </a:solidFill>
                                  <a:latin typeface="Cambria Math" panose="02040503050406030204" pitchFamily="18" charset="0"/>
                                </a:rPr>
                              </m:ctrlPr>
                            </m:sSubPr>
                            <m:e>
                              <m:r>
                                <a:rPr lang="en-IN" sz="2400" b="1" i="0">
                                  <a:latin typeface="Cambria Math" panose="02040503050406030204" pitchFamily="18" charset="0"/>
                                </a:rPr>
                                <m:t> </m:t>
                              </m:r>
                              <m:r>
                                <a:rPr lang="en-IN" sz="2400" b="1" i="0">
                                  <a:latin typeface="Cambria Math" panose="02040503050406030204" pitchFamily="18" charset="0"/>
                                </a:rPr>
                                <m:t>𝐍</m:t>
                              </m:r>
                            </m:e>
                            <m:sub>
                              <m:r>
                                <a:rPr lang="en-US" sz="2400" b="1" i="0" smtClean="0">
                                  <a:latin typeface="Cambria Math" panose="02040503050406030204" pitchFamily="18" charset="0"/>
                                </a:rPr>
                                <m:t>𝟐</m:t>
                              </m:r>
                            </m:sub>
                          </m:sSub>
                        </m:num>
                        <m:den>
                          <m:sSub>
                            <m:sSubPr>
                              <m:ctrlPr>
                                <a:rPr lang="en-IN" sz="2400" b="1" i="1">
                                  <a:solidFill>
                                    <a:srgbClr val="836967"/>
                                  </a:solidFill>
                                  <a:latin typeface="Cambria Math" panose="02040503050406030204" pitchFamily="18" charset="0"/>
                                </a:rPr>
                              </m:ctrlPr>
                            </m:sSubPr>
                            <m:e>
                              <m:r>
                                <a:rPr lang="en-IN" sz="2400" b="1" i="0">
                                  <a:latin typeface="Cambria Math" panose="02040503050406030204" pitchFamily="18" charset="0"/>
                                </a:rPr>
                                <m:t> </m:t>
                              </m:r>
                              <m:r>
                                <a:rPr lang="en-IN" sz="2400" b="1" i="0">
                                  <a:latin typeface="Cambria Math" panose="02040503050406030204" pitchFamily="18" charset="0"/>
                                </a:rPr>
                                <m:t>𝐍</m:t>
                              </m:r>
                            </m:e>
                            <m:sub>
                              <m:r>
                                <a:rPr lang="en-US" sz="2400" b="1" i="0" smtClean="0">
                                  <a:latin typeface="Cambria Math" panose="02040503050406030204" pitchFamily="18" charset="0"/>
                                </a:rPr>
                                <m:t>𝟏</m:t>
                              </m:r>
                            </m:sub>
                          </m:sSub>
                        </m:den>
                      </m:f>
                      <m:r>
                        <a:rPr lang="en-IN" sz="2400" b="1" i="0">
                          <a:latin typeface="Cambria Math" panose="02040503050406030204" pitchFamily="18" charset="0"/>
                        </a:rPr>
                        <m:t>=</m:t>
                      </m:r>
                      <m:sSup>
                        <m:sSupPr>
                          <m:ctrlPr>
                            <a:rPr lang="en-IN" sz="2400" b="1" i="1">
                              <a:solidFill>
                                <a:srgbClr val="836967"/>
                              </a:solidFill>
                              <a:latin typeface="Cambria Math" panose="02040503050406030204" pitchFamily="18" charset="0"/>
                            </a:rPr>
                          </m:ctrlPr>
                        </m:sSupPr>
                        <m:e>
                          <m:r>
                            <a:rPr lang="en-IN" sz="2400" b="1" i="0">
                              <a:latin typeface="Cambria Math" panose="02040503050406030204" pitchFamily="18" charset="0"/>
                            </a:rPr>
                            <m:t>𝐞</m:t>
                          </m:r>
                        </m:e>
                        <m:sup>
                          <m:r>
                            <a:rPr lang="en-IN" sz="2400" b="1" i="0" smtClean="0">
                              <a:latin typeface="Cambria Math" panose="02040503050406030204" pitchFamily="18" charset="0"/>
                            </a:rPr>
                            <m:t>−</m:t>
                          </m:r>
                          <m:d>
                            <m:dPr>
                              <m:ctrlPr>
                                <a:rPr lang="en-IN" sz="2400" b="1" i="1" smtClean="0">
                                  <a:latin typeface="Cambria Math" panose="02040503050406030204" pitchFamily="18" charset="0"/>
                                </a:rPr>
                              </m:ctrlPr>
                            </m:dPr>
                            <m:e>
                              <m:f>
                                <m:fPr>
                                  <m:ctrlPr>
                                    <a:rPr lang="en-IN" sz="2400" b="1" i="1">
                                      <a:solidFill>
                                        <a:srgbClr val="836967"/>
                                      </a:solidFill>
                                      <a:latin typeface="Cambria Math" panose="02040503050406030204" pitchFamily="18" charset="0"/>
                                    </a:rPr>
                                  </m:ctrlPr>
                                </m:fPr>
                                <m:num>
                                  <m:sSub>
                                    <m:sSubPr>
                                      <m:ctrlPr>
                                        <a:rPr lang="en-IN" sz="2400" b="1" i="1">
                                          <a:latin typeface="Cambria Math" panose="02040503050406030204" pitchFamily="18" charset="0"/>
                                        </a:rPr>
                                      </m:ctrlPr>
                                    </m:sSubPr>
                                    <m:e>
                                      <m:r>
                                        <a:rPr lang="en-IN" sz="2400" b="1" i="0">
                                          <a:latin typeface="Cambria Math" panose="02040503050406030204" pitchFamily="18" charset="0"/>
                                        </a:rPr>
                                        <m:t>𝐄</m:t>
                                      </m:r>
                                    </m:e>
                                    <m:sub>
                                      <m:r>
                                        <a:rPr lang="en-IN" sz="2400" b="1" i="0">
                                          <a:latin typeface="Cambria Math" panose="02040503050406030204" pitchFamily="18" charset="0"/>
                                        </a:rPr>
                                        <m:t>𝟐</m:t>
                                      </m:r>
                                    </m:sub>
                                  </m:sSub>
                                  <m:r>
                                    <a:rPr lang="en-IN" sz="2400" b="1" i="0">
                                      <a:latin typeface="Cambria Math" panose="02040503050406030204" pitchFamily="18" charset="0"/>
                                    </a:rPr>
                                    <m:t>−</m:t>
                                  </m:r>
                                  <m:sSub>
                                    <m:sSubPr>
                                      <m:ctrlPr>
                                        <a:rPr lang="en-IN" sz="2400" b="1" i="1">
                                          <a:latin typeface="Cambria Math" panose="02040503050406030204" pitchFamily="18" charset="0"/>
                                        </a:rPr>
                                      </m:ctrlPr>
                                    </m:sSubPr>
                                    <m:e>
                                      <m:r>
                                        <a:rPr lang="en-IN" sz="2400" b="1" i="0">
                                          <a:latin typeface="Cambria Math" panose="02040503050406030204" pitchFamily="18" charset="0"/>
                                        </a:rPr>
                                        <m:t>𝐄</m:t>
                                      </m:r>
                                    </m:e>
                                    <m:sub>
                                      <m:r>
                                        <a:rPr lang="en-IN" sz="2400" b="1" i="0">
                                          <a:latin typeface="Cambria Math" panose="02040503050406030204" pitchFamily="18" charset="0"/>
                                        </a:rPr>
                                        <m:t>𝟏</m:t>
                                      </m:r>
                                    </m:sub>
                                  </m:sSub>
                                </m:num>
                                <m:den>
                                  <m:r>
                                    <a:rPr lang="en-IN" sz="2400" b="1" i="0">
                                      <a:latin typeface="Cambria Math" panose="02040503050406030204" pitchFamily="18" charset="0"/>
                                    </a:rPr>
                                    <m:t>𝐊𝐓</m:t>
                                  </m:r>
                                </m:den>
                              </m:f>
                            </m:e>
                          </m:d>
                        </m:sup>
                      </m:sSup>
                    </m:oMath>
                  </m:oMathPara>
                </a14:m>
                <a:endParaRPr lang="en-IN" sz="2400" b="1" dirty="0"/>
              </a:p>
            </p:txBody>
          </p:sp>
        </mc:Choice>
        <mc:Fallback xmlns="">
          <p:sp>
            <p:nvSpPr>
              <p:cNvPr id="5" name="TextBox 4">
                <a:extLst>
                  <a:ext uri="{FF2B5EF4-FFF2-40B4-BE49-F238E27FC236}">
                    <a16:creationId xmlns:a16="http://schemas.microsoft.com/office/drawing/2014/main" id="{6B87650D-28D2-B6AF-3CE0-8A5B362B398E}"/>
                  </a:ext>
                </a:extLst>
              </p:cNvPr>
              <p:cNvSpPr txBox="1">
                <a:spLocks noRot="1" noChangeAspect="1" noMove="1" noResize="1" noEditPoints="1" noAdjustHandles="1" noChangeArrowheads="1" noChangeShapeType="1" noTextEdit="1"/>
              </p:cNvSpPr>
              <p:nvPr/>
            </p:nvSpPr>
            <p:spPr>
              <a:xfrm>
                <a:off x="670560" y="2659128"/>
                <a:ext cx="10291694" cy="844655"/>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6E52B4E-38E0-3946-2D2C-7EB835D1D23F}"/>
                  </a:ext>
                </a:extLst>
              </p:cNvPr>
              <p:cNvSpPr txBox="1"/>
              <p:nvPr/>
            </p:nvSpPr>
            <p:spPr>
              <a:xfrm>
                <a:off x="2768407" y="1977833"/>
                <a:ext cx="6096000" cy="47000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sz="2400" b="1" i="1" smtClean="0">
                              <a:latin typeface="Cambria Math" panose="02040503050406030204" pitchFamily="18" charset="0"/>
                            </a:rPr>
                          </m:ctrlPr>
                        </m:sSubPr>
                        <m:e>
                          <m:r>
                            <a:rPr lang="en-IN" sz="2400" b="1" i="0">
                              <a:latin typeface="Cambria Math" panose="02040503050406030204" pitchFamily="18" charset="0"/>
                            </a:rPr>
                            <m:t>𝐄</m:t>
                          </m:r>
                        </m:e>
                        <m:sub>
                          <m:r>
                            <a:rPr lang="en-IN" sz="2400" b="1" i="0">
                              <a:latin typeface="Cambria Math" panose="02040503050406030204" pitchFamily="18" charset="0"/>
                            </a:rPr>
                            <m:t>𝟐</m:t>
                          </m:r>
                        </m:sub>
                      </m:sSub>
                      <m:r>
                        <a:rPr lang="en-IN" sz="2400" b="1" i="0">
                          <a:latin typeface="Cambria Math" panose="02040503050406030204" pitchFamily="18" charset="0"/>
                        </a:rPr>
                        <m:t>−</m:t>
                      </m:r>
                      <m:sSub>
                        <m:sSubPr>
                          <m:ctrlPr>
                            <a:rPr lang="en-IN" sz="2400" b="1" i="1">
                              <a:latin typeface="Cambria Math" panose="02040503050406030204" pitchFamily="18" charset="0"/>
                            </a:rPr>
                          </m:ctrlPr>
                        </m:sSubPr>
                        <m:e>
                          <m:r>
                            <a:rPr lang="en-IN" sz="2400" b="1" i="0">
                              <a:latin typeface="Cambria Math" panose="02040503050406030204" pitchFamily="18" charset="0"/>
                            </a:rPr>
                            <m:t>𝐄</m:t>
                          </m:r>
                        </m:e>
                        <m:sub>
                          <m:r>
                            <a:rPr lang="en-IN" sz="2400" b="1" i="0">
                              <a:latin typeface="Cambria Math" panose="02040503050406030204" pitchFamily="18" charset="0"/>
                            </a:rPr>
                            <m:t>𝟏</m:t>
                          </m:r>
                        </m:sub>
                      </m:sSub>
                      <m:r>
                        <a:rPr lang="en-IN" sz="2400" b="1" i="1" smtClean="0">
                          <a:latin typeface="Cambria Math" panose="02040503050406030204" pitchFamily="18" charset="0"/>
                        </a:rPr>
                        <m:t>=</m:t>
                      </m:r>
                      <m:r>
                        <a:rPr lang="en-IN" sz="2400" b="1" i="1" smtClean="0">
                          <a:latin typeface="Cambria Math" panose="02040503050406030204" pitchFamily="18" charset="0"/>
                        </a:rPr>
                        <m:t>𝟏</m:t>
                      </m:r>
                      <m:r>
                        <a:rPr lang="en-IN" sz="2400" b="1" i="1" smtClean="0">
                          <a:latin typeface="Cambria Math" panose="02040503050406030204" pitchFamily="18" charset="0"/>
                        </a:rPr>
                        <m:t>.</m:t>
                      </m:r>
                      <m:r>
                        <a:rPr lang="en-IN" sz="2400" b="1" i="1" smtClean="0">
                          <a:latin typeface="Cambria Math" panose="02040503050406030204" pitchFamily="18" charset="0"/>
                        </a:rPr>
                        <m:t>𝟕𝟓</m:t>
                      </m:r>
                      <m:r>
                        <a:rPr lang="en-IN" sz="2400" b="1" i="1" smtClean="0">
                          <a:latin typeface="Cambria Math" panose="02040503050406030204" pitchFamily="18" charset="0"/>
                        </a:rPr>
                        <m:t>×</m:t>
                      </m:r>
                      <m:r>
                        <a:rPr lang="en-IN" sz="2400" b="1" i="1" smtClean="0">
                          <a:latin typeface="Cambria Math" panose="02040503050406030204" pitchFamily="18" charset="0"/>
                        </a:rPr>
                        <m:t>𝟏</m:t>
                      </m:r>
                      <m:r>
                        <a:rPr lang="en-IN" sz="2400" b="1" i="1" smtClean="0">
                          <a:latin typeface="Cambria Math" panose="02040503050406030204" pitchFamily="18" charset="0"/>
                        </a:rPr>
                        <m:t>.</m:t>
                      </m:r>
                      <m:r>
                        <a:rPr lang="en-IN" sz="2400" b="1" i="1" smtClean="0">
                          <a:latin typeface="Cambria Math" panose="02040503050406030204" pitchFamily="18" charset="0"/>
                        </a:rPr>
                        <m:t>𝟔</m:t>
                      </m:r>
                      <m:r>
                        <a:rPr lang="en-IN" sz="2400" b="1" i="1" smtClean="0">
                          <a:latin typeface="Cambria Math" panose="02040503050406030204" pitchFamily="18" charset="0"/>
                        </a:rPr>
                        <m:t>×</m:t>
                      </m:r>
                      <m:r>
                        <a:rPr lang="en-IN" sz="2400" b="1" i="1" smtClean="0">
                          <a:latin typeface="Cambria Math" panose="02040503050406030204" pitchFamily="18" charset="0"/>
                        </a:rPr>
                        <m:t>𝟏</m:t>
                      </m:r>
                      <m:sSup>
                        <m:sSupPr>
                          <m:ctrlPr>
                            <a:rPr lang="en-IN" sz="2400" b="1" i="1" smtClean="0">
                              <a:latin typeface="Cambria Math" panose="02040503050406030204" pitchFamily="18" charset="0"/>
                            </a:rPr>
                          </m:ctrlPr>
                        </m:sSupPr>
                        <m:e>
                          <m:r>
                            <a:rPr lang="en-IN" sz="2400" b="1" i="1" smtClean="0">
                              <a:latin typeface="Cambria Math" panose="02040503050406030204" pitchFamily="18" charset="0"/>
                            </a:rPr>
                            <m:t>𝟎</m:t>
                          </m:r>
                        </m:e>
                        <m:sup>
                          <m:r>
                            <a:rPr lang="en-IN" sz="2400" b="1" i="1" smtClean="0">
                              <a:latin typeface="Cambria Math" panose="02040503050406030204" pitchFamily="18" charset="0"/>
                            </a:rPr>
                            <m:t>−</m:t>
                          </m:r>
                          <m:r>
                            <a:rPr lang="en-IN" sz="2400" b="1" i="1" smtClean="0">
                              <a:latin typeface="Cambria Math" panose="02040503050406030204" pitchFamily="18" charset="0"/>
                            </a:rPr>
                            <m:t>𝟏𝟗</m:t>
                          </m:r>
                        </m:sup>
                      </m:sSup>
                      <m:r>
                        <a:rPr lang="en-IN" sz="2400" b="1" i="1" smtClean="0">
                          <a:latin typeface="Cambria Math" panose="02040503050406030204" pitchFamily="18" charset="0"/>
                        </a:rPr>
                        <m:t> </m:t>
                      </m:r>
                      <m:r>
                        <a:rPr lang="en-IN" sz="2400" b="1" i="1" smtClean="0">
                          <a:latin typeface="Cambria Math" panose="02040503050406030204" pitchFamily="18" charset="0"/>
                        </a:rPr>
                        <m:t>𝑱</m:t>
                      </m:r>
                    </m:oMath>
                  </m:oMathPara>
                </a14:m>
                <a:endParaRPr lang="en-IN" sz="2400" b="1" dirty="0"/>
              </a:p>
            </p:txBody>
          </p:sp>
        </mc:Choice>
        <mc:Fallback xmlns="">
          <p:sp>
            <p:nvSpPr>
              <p:cNvPr id="11" name="TextBox 10">
                <a:extLst>
                  <a:ext uri="{FF2B5EF4-FFF2-40B4-BE49-F238E27FC236}">
                    <a16:creationId xmlns:a16="http://schemas.microsoft.com/office/drawing/2014/main" id="{88E9186E-0169-90CE-E60B-DF1D966AE6C0}"/>
                  </a:ext>
                </a:extLst>
              </p:cNvPr>
              <p:cNvSpPr txBox="1">
                <a:spLocks noRot="1" noChangeAspect="1" noMove="1" noResize="1" noEditPoints="1" noAdjustHandles="1" noChangeArrowheads="1" noChangeShapeType="1" noTextEdit="1"/>
              </p:cNvSpPr>
              <p:nvPr/>
            </p:nvSpPr>
            <p:spPr>
              <a:xfrm>
                <a:off x="2768407" y="1977833"/>
                <a:ext cx="6096000" cy="470000"/>
              </a:xfrm>
              <a:prstGeom prst="rect">
                <a:avLst/>
              </a:prstGeom>
              <a:blipFill>
                <a:blip r:embed="rId4"/>
                <a:stretch>
                  <a:fillRect b="-128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E7E035E-4165-C635-F33C-3CE48D06F397}"/>
                  </a:ext>
                </a:extLst>
              </p:cNvPr>
              <p:cNvSpPr txBox="1"/>
              <p:nvPr/>
            </p:nvSpPr>
            <p:spPr>
              <a:xfrm>
                <a:off x="2487353" y="3503783"/>
                <a:ext cx="6096000" cy="9221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l-GR" sz="2400" i="1" smtClean="0">
                          <a:latin typeface="Cambria Math" panose="02040503050406030204" pitchFamily="18" charset="0"/>
                          <a:ea typeface="Cambria Math" panose="02040503050406030204" pitchFamily="18" charset="0"/>
                        </a:rPr>
                        <m:t>Δ</m:t>
                      </m:r>
                      <m:r>
                        <a:rPr lang="en-IN" sz="2400" b="0" i="1" smtClean="0">
                          <a:latin typeface="Cambria Math" panose="02040503050406030204" pitchFamily="18" charset="0"/>
                          <a:ea typeface="Cambria Math" panose="02040503050406030204" pitchFamily="18" charset="0"/>
                        </a:rPr>
                        <m:t>𝐸</m:t>
                      </m:r>
                      <m:r>
                        <a:rPr lang="en-IN" sz="2400" b="0" i="1" smtClean="0">
                          <a:latin typeface="Cambria Math" panose="02040503050406030204" pitchFamily="18" charset="0"/>
                          <a:ea typeface="Cambria Math" panose="02040503050406030204" pitchFamily="18" charset="0"/>
                        </a:rPr>
                        <m:t>=−</m:t>
                      </m:r>
                      <m:r>
                        <a:rPr lang="en-IN" sz="2400" b="0" i="1" smtClean="0">
                          <a:latin typeface="Cambria Math" panose="02040503050406030204" pitchFamily="18" charset="0"/>
                          <a:ea typeface="Cambria Math" panose="02040503050406030204" pitchFamily="18" charset="0"/>
                        </a:rPr>
                        <m:t>𝐾𝑇</m:t>
                      </m:r>
                      <m:r>
                        <a:rPr lang="en-IN" sz="2400" b="0" i="1" smtClean="0">
                          <a:latin typeface="Cambria Math" panose="02040503050406030204" pitchFamily="18" charset="0"/>
                          <a:ea typeface="Cambria Math" panose="02040503050406030204" pitchFamily="18" charset="0"/>
                        </a:rPr>
                        <m:t> </m:t>
                      </m:r>
                      <m:r>
                        <a:rPr lang="en-IN" sz="2400" b="0" i="1" smtClean="0">
                          <a:latin typeface="Cambria Math" panose="02040503050406030204" pitchFamily="18" charset="0"/>
                          <a:ea typeface="Cambria Math" panose="02040503050406030204" pitchFamily="18" charset="0"/>
                        </a:rPr>
                        <m:t>𝑙𝑛</m:t>
                      </m:r>
                      <m:d>
                        <m:dPr>
                          <m:ctrlPr>
                            <a:rPr lang="en-IN" sz="2400" b="0" i="1" smtClean="0">
                              <a:latin typeface="Cambria Math" panose="02040503050406030204" pitchFamily="18" charset="0"/>
                              <a:ea typeface="Cambria Math" panose="02040503050406030204" pitchFamily="18" charset="0"/>
                            </a:rPr>
                          </m:ctrlPr>
                        </m:dPr>
                        <m:e>
                          <m:f>
                            <m:fPr>
                              <m:ctrlPr>
                                <a:rPr lang="en-IN" sz="2400" i="1">
                                  <a:solidFill>
                                    <a:srgbClr val="836967"/>
                                  </a:solidFill>
                                  <a:latin typeface="Cambria Math" panose="02040503050406030204" pitchFamily="18" charset="0"/>
                                </a:rPr>
                              </m:ctrlPr>
                            </m:fPr>
                            <m:num>
                              <m:sSub>
                                <m:sSubPr>
                                  <m:ctrlPr>
                                    <a:rPr lang="en-IN" sz="2400" i="1">
                                      <a:solidFill>
                                        <a:srgbClr val="836967"/>
                                      </a:solidFill>
                                      <a:latin typeface="Cambria Math" panose="02040503050406030204" pitchFamily="18" charset="0"/>
                                    </a:rPr>
                                  </m:ctrlPr>
                                </m:sSubPr>
                                <m:e>
                                  <m:r>
                                    <a:rPr lang="en-IN" sz="2400">
                                      <a:latin typeface="Cambria Math" panose="02040503050406030204" pitchFamily="18" charset="0"/>
                                    </a:rPr>
                                    <m:t> </m:t>
                                  </m:r>
                                  <m:r>
                                    <m:rPr>
                                      <m:sty m:val="p"/>
                                    </m:rPr>
                                    <a:rPr lang="en-IN" sz="2400">
                                      <a:latin typeface="Cambria Math" panose="02040503050406030204" pitchFamily="18" charset="0"/>
                                    </a:rPr>
                                    <m:t>N</m:t>
                                  </m:r>
                                </m:e>
                                <m:sub>
                                  <m:r>
                                    <a:rPr lang="en-IN" sz="2400">
                                      <a:latin typeface="Cambria Math" panose="02040503050406030204" pitchFamily="18" charset="0"/>
                                    </a:rPr>
                                    <m:t>2</m:t>
                                  </m:r>
                                </m:sub>
                              </m:sSub>
                            </m:num>
                            <m:den>
                              <m:sSub>
                                <m:sSubPr>
                                  <m:ctrlPr>
                                    <a:rPr lang="en-IN" sz="2400" i="1">
                                      <a:solidFill>
                                        <a:srgbClr val="836967"/>
                                      </a:solidFill>
                                      <a:latin typeface="Cambria Math" panose="02040503050406030204" pitchFamily="18" charset="0"/>
                                    </a:rPr>
                                  </m:ctrlPr>
                                </m:sSubPr>
                                <m:e>
                                  <m:r>
                                    <a:rPr lang="en-IN" sz="2400">
                                      <a:latin typeface="Cambria Math" panose="02040503050406030204" pitchFamily="18" charset="0"/>
                                    </a:rPr>
                                    <m:t> </m:t>
                                  </m:r>
                                  <m:r>
                                    <m:rPr>
                                      <m:sty m:val="p"/>
                                    </m:rPr>
                                    <a:rPr lang="en-IN" sz="2400">
                                      <a:latin typeface="Cambria Math" panose="02040503050406030204" pitchFamily="18" charset="0"/>
                                    </a:rPr>
                                    <m:t>N</m:t>
                                  </m:r>
                                </m:e>
                                <m:sub>
                                  <m:r>
                                    <a:rPr lang="en-IN" sz="2400">
                                      <a:latin typeface="Cambria Math" panose="02040503050406030204" pitchFamily="18" charset="0"/>
                                    </a:rPr>
                                    <m:t>1</m:t>
                                  </m:r>
                                </m:sub>
                              </m:sSub>
                            </m:den>
                          </m:f>
                        </m:e>
                      </m:d>
                    </m:oMath>
                  </m:oMathPara>
                </a14:m>
                <a:endParaRPr lang="en-IN" sz="2400" dirty="0"/>
              </a:p>
            </p:txBody>
          </p:sp>
        </mc:Choice>
        <mc:Fallback xmlns="">
          <p:sp>
            <p:nvSpPr>
              <p:cNvPr id="12" name="TextBox 11">
                <a:extLst>
                  <a:ext uri="{FF2B5EF4-FFF2-40B4-BE49-F238E27FC236}">
                    <a16:creationId xmlns:a16="http://schemas.microsoft.com/office/drawing/2014/main" id="{330643F6-33DE-65DB-1030-6ADEDB1D9778}"/>
                  </a:ext>
                </a:extLst>
              </p:cNvPr>
              <p:cNvSpPr txBox="1">
                <a:spLocks noRot="1" noChangeAspect="1" noMove="1" noResize="1" noEditPoints="1" noAdjustHandles="1" noChangeArrowheads="1" noChangeShapeType="1" noTextEdit="1"/>
              </p:cNvSpPr>
              <p:nvPr/>
            </p:nvSpPr>
            <p:spPr>
              <a:xfrm>
                <a:off x="2487353" y="3503783"/>
                <a:ext cx="6096000" cy="922176"/>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02567FA-5C06-9A48-8ADD-EB67188AD319}"/>
                  </a:ext>
                </a:extLst>
              </p:cNvPr>
              <p:cNvSpPr txBox="1"/>
              <p:nvPr/>
            </p:nvSpPr>
            <p:spPr>
              <a:xfrm>
                <a:off x="2561244" y="4396373"/>
                <a:ext cx="6096000" cy="11461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IN" sz="2400" b="0" i="0" smtClean="0">
                          <a:latin typeface="Cambria Math" panose="02040503050406030204" pitchFamily="18" charset="0"/>
                          <a:ea typeface="Cambria Math" panose="02040503050406030204" pitchFamily="18" charset="0"/>
                        </a:rPr>
                        <m:t>T</m:t>
                      </m:r>
                      <m:r>
                        <a:rPr lang="en-IN" sz="2400" b="0" i="0" smtClean="0">
                          <a:latin typeface="Cambria Math" panose="02040503050406030204" pitchFamily="18" charset="0"/>
                          <a:ea typeface="Cambria Math" panose="02040503050406030204" pitchFamily="18" charset="0"/>
                        </a:rPr>
                        <m:t>=</m:t>
                      </m:r>
                      <m:f>
                        <m:fPr>
                          <m:ctrlPr>
                            <a:rPr lang="en-IN" sz="2400" i="1" smtClean="0">
                              <a:latin typeface="Cambria Math" panose="02040503050406030204" pitchFamily="18" charset="0"/>
                              <a:ea typeface="Cambria Math" panose="02040503050406030204" pitchFamily="18" charset="0"/>
                            </a:rPr>
                          </m:ctrlPr>
                        </m:fPr>
                        <m:num>
                          <m:sSub>
                            <m:sSubPr>
                              <m:ctrlPr>
                                <a:rPr lang="en-IN" sz="2400" i="1">
                                  <a:latin typeface="Cambria Math" panose="02040503050406030204" pitchFamily="18" charset="0"/>
                                </a:rPr>
                              </m:ctrlPr>
                            </m:sSubPr>
                            <m:e>
                              <m:r>
                                <m:rPr>
                                  <m:sty m:val="p"/>
                                </m:rPr>
                                <a:rPr lang="en-IN" sz="2400" b="0" i="0">
                                  <a:latin typeface="Cambria Math" panose="02040503050406030204" pitchFamily="18" charset="0"/>
                                </a:rPr>
                                <m:t>E</m:t>
                              </m:r>
                            </m:e>
                            <m:sub>
                              <m:r>
                                <a:rPr lang="en-IN" sz="2400" b="0" i="0">
                                  <a:latin typeface="Cambria Math" panose="02040503050406030204" pitchFamily="18" charset="0"/>
                                </a:rPr>
                                <m:t>2</m:t>
                              </m:r>
                            </m:sub>
                          </m:sSub>
                          <m:r>
                            <a:rPr lang="en-IN" sz="2400" b="0" i="0">
                              <a:latin typeface="Cambria Math" panose="02040503050406030204" pitchFamily="18" charset="0"/>
                            </a:rPr>
                            <m:t>−</m:t>
                          </m:r>
                          <m:sSub>
                            <m:sSubPr>
                              <m:ctrlPr>
                                <a:rPr lang="en-IN" sz="2400" i="1">
                                  <a:latin typeface="Cambria Math" panose="02040503050406030204" pitchFamily="18" charset="0"/>
                                </a:rPr>
                              </m:ctrlPr>
                            </m:sSubPr>
                            <m:e>
                              <m:r>
                                <m:rPr>
                                  <m:sty m:val="p"/>
                                </m:rPr>
                                <a:rPr lang="en-IN" sz="2400" b="0" i="0">
                                  <a:latin typeface="Cambria Math" panose="02040503050406030204" pitchFamily="18" charset="0"/>
                                </a:rPr>
                                <m:t>E</m:t>
                              </m:r>
                            </m:e>
                            <m:sub>
                              <m:r>
                                <a:rPr lang="en-IN" sz="2400" b="0" i="0">
                                  <a:latin typeface="Cambria Math" panose="02040503050406030204" pitchFamily="18" charset="0"/>
                                </a:rPr>
                                <m:t>1</m:t>
                              </m:r>
                            </m:sub>
                          </m:sSub>
                        </m:num>
                        <m:den>
                          <m:r>
                            <a:rPr lang="en-IN" sz="2400" b="0" i="0">
                              <a:latin typeface="Cambria Math" panose="02040503050406030204" pitchFamily="18" charset="0"/>
                              <a:ea typeface="Cambria Math" panose="02040503050406030204" pitchFamily="18" charset="0"/>
                            </a:rPr>
                            <m:t>−</m:t>
                          </m:r>
                          <m:r>
                            <m:rPr>
                              <m:sty m:val="p"/>
                            </m:rPr>
                            <a:rPr lang="en-IN" sz="2400" b="0" i="0">
                              <a:latin typeface="Cambria Math" panose="02040503050406030204" pitchFamily="18" charset="0"/>
                              <a:ea typeface="Cambria Math" panose="02040503050406030204" pitchFamily="18" charset="0"/>
                            </a:rPr>
                            <m:t>K</m:t>
                          </m:r>
                          <m:r>
                            <a:rPr lang="en-IN" sz="2400" b="0" i="0" smtClean="0">
                              <a:latin typeface="Cambria Math" panose="02040503050406030204" pitchFamily="18" charset="0"/>
                              <a:ea typeface="Cambria Math" panose="02040503050406030204" pitchFamily="18" charset="0"/>
                            </a:rPr>
                            <m:t> </m:t>
                          </m:r>
                          <m:r>
                            <m:rPr>
                              <m:sty m:val="p"/>
                            </m:rPr>
                            <a:rPr lang="en-IN" sz="2400" b="0" i="0">
                              <a:latin typeface="Cambria Math" panose="02040503050406030204" pitchFamily="18" charset="0"/>
                              <a:ea typeface="Cambria Math" panose="02040503050406030204" pitchFamily="18" charset="0"/>
                            </a:rPr>
                            <m:t>ln</m:t>
                          </m:r>
                          <m:d>
                            <m:dPr>
                              <m:ctrlPr>
                                <a:rPr lang="en-IN" sz="2400" i="1">
                                  <a:latin typeface="Cambria Math" panose="02040503050406030204" pitchFamily="18" charset="0"/>
                                  <a:ea typeface="Cambria Math" panose="02040503050406030204" pitchFamily="18" charset="0"/>
                                </a:rPr>
                              </m:ctrlPr>
                            </m:dPr>
                            <m:e>
                              <m:f>
                                <m:fPr>
                                  <m:ctrlPr>
                                    <a:rPr lang="en-IN" sz="2400" i="1">
                                      <a:solidFill>
                                        <a:srgbClr val="836967"/>
                                      </a:solidFill>
                                      <a:latin typeface="Cambria Math" panose="02040503050406030204" pitchFamily="18" charset="0"/>
                                    </a:rPr>
                                  </m:ctrlPr>
                                </m:fPr>
                                <m:num>
                                  <m:sSub>
                                    <m:sSubPr>
                                      <m:ctrlPr>
                                        <a:rPr lang="en-IN" sz="2400" i="1">
                                          <a:solidFill>
                                            <a:srgbClr val="836967"/>
                                          </a:solidFill>
                                          <a:latin typeface="Cambria Math" panose="02040503050406030204" pitchFamily="18" charset="0"/>
                                        </a:rPr>
                                      </m:ctrlPr>
                                    </m:sSubPr>
                                    <m:e>
                                      <m:r>
                                        <a:rPr lang="en-IN" sz="2400" b="0" i="0">
                                          <a:latin typeface="Cambria Math" panose="02040503050406030204" pitchFamily="18" charset="0"/>
                                        </a:rPr>
                                        <m:t> </m:t>
                                      </m:r>
                                      <m:r>
                                        <m:rPr>
                                          <m:sty m:val="p"/>
                                        </m:rPr>
                                        <a:rPr lang="en-IN" sz="2400" b="0" i="0">
                                          <a:latin typeface="Cambria Math" panose="02040503050406030204" pitchFamily="18" charset="0"/>
                                        </a:rPr>
                                        <m:t>N</m:t>
                                      </m:r>
                                    </m:e>
                                    <m:sub>
                                      <m:r>
                                        <a:rPr lang="en-IN" sz="2400" b="0" i="0">
                                          <a:latin typeface="Cambria Math" panose="02040503050406030204" pitchFamily="18" charset="0"/>
                                        </a:rPr>
                                        <m:t>2</m:t>
                                      </m:r>
                                    </m:sub>
                                  </m:sSub>
                                </m:num>
                                <m:den>
                                  <m:sSub>
                                    <m:sSubPr>
                                      <m:ctrlPr>
                                        <a:rPr lang="en-IN" sz="2400" i="1">
                                          <a:solidFill>
                                            <a:srgbClr val="836967"/>
                                          </a:solidFill>
                                          <a:latin typeface="Cambria Math" panose="02040503050406030204" pitchFamily="18" charset="0"/>
                                        </a:rPr>
                                      </m:ctrlPr>
                                    </m:sSubPr>
                                    <m:e>
                                      <m:r>
                                        <a:rPr lang="en-IN" sz="2400" b="0" i="0">
                                          <a:latin typeface="Cambria Math" panose="02040503050406030204" pitchFamily="18" charset="0"/>
                                        </a:rPr>
                                        <m:t> </m:t>
                                      </m:r>
                                      <m:r>
                                        <m:rPr>
                                          <m:sty m:val="p"/>
                                        </m:rPr>
                                        <a:rPr lang="en-IN" sz="2400" b="0" i="0">
                                          <a:latin typeface="Cambria Math" panose="02040503050406030204" pitchFamily="18" charset="0"/>
                                        </a:rPr>
                                        <m:t>N</m:t>
                                      </m:r>
                                    </m:e>
                                    <m:sub>
                                      <m:r>
                                        <a:rPr lang="en-IN" sz="2400" b="0" i="0">
                                          <a:latin typeface="Cambria Math" panose="02040503050406030204" pitchFamily="18" charset="0"/>
                                        </a:rPr>
                                        <m:t>1</m:t>
                                      </m:r>
                                    </m:sub>
                                  </m:sSub>
                                </m:den>
                              </m:f>
                            </m:e>
                          </m:d>
                        </m:den>
                      </m:f>
                    </m:oMath>
                  </m:oMathPara>
                </a14:m>
                <a:endParaRPr lang="en-IN" sz="2400" dirty="0"/>
              </a:p>
            </p:txBody>
          </p:sp>
        </mc:Choice>
        <mc:Fallback xmlns="">
          <p:sp>
            <p:nvSpPr>
              <p:cNvPr id="13" name="TextBox 12">
                <a:extLst>
                  <a:ext uri="{FF2B5EF4-FFF2-40B4-BE49-F238E27FC236}">
                    <a16:creationId xmlns:a16="http://schemas.microsoft.com/office/drawing/2014/main" id="{026E704E-230E-A776-DD33-C5BEEBFC1615}"/>
                  </a:ext>
                </a:extLst>
              </p:cNvPr>
              <p:cNvSpPr txBox="1">
                <a:spLocks noRot="1" noChangeAspect="1" noMove="1" noResize="1" noEditPoints="1" noAdjustHandles="1" noChangeArrowheads="1" noChangeShapeType="1" noTextEdit="1"/>
              </p:cNvSpPr>
              <p:nvPr/>
            </p:nvSpPr>
            <p:spPr>
              <a:xfrm>
                <a:off x="2561244" y="4396373"/>
                <a:ext cx="6096000" cy="1146148"/>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E7B6085-1E7F-96CB-F664-D271143BB0E1}"/>
                  </a:ext>
                </a:extLst>
              </p:cNvPr>
              <p:cNvSpPr txBox="1"/>
              <p:nvPr/>
            </p:nvSpPr>
            <p:spPr>
              <a:xfrm>
                <a:off x="2768407" y="5653357"/>
                <a:ext cx="6096000" cy="8951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IN" sz="2400" b="0" i="0" smtClean="0">
                          <a:latin typeface="Cambria Math" panose="02040503050406030204" pitchFamily="18" charset="0"/>
                          <a:ea typeface="Cambria Math" panose="02040503050406030204" pitchFamily="18" charset="0"/>
                        </a:rPr>
                        <m:t>T</m:t>
                      </m:r>
                      <m:r>
                        <a:rPr lang="en-IN" sz="2400" b="0" i="0" smtClean="0">
                          <a:latin typeface="Cambria Math" panose="02040503050406030204" pitchFamily="18" charset="0"/>
                          <a:ea typeface="Cambria Math" panose="02040503050406030204" pitchFamily="18" charset="0"/>
                        </a:rPr>
                        <m:t>=</m:t>
                      </m:r>
                      <m:f>
                        <m:fPr>
                          <m:ctrlPr>
                            <a:rPr lang="en-IN" sz="2400" i="1" smtClean="0">
                              <a:latin typeface="Cambria Math" panose="02040503050406030204" pitchFamily="18" charset="0"/>
                              <a:ea typeface="Cambria Math" panose="02040503050406030204" pitchFamily="18" charset="0"/>
                            </a:rPr>
                          </m:ctrlPr>
                        </m:fPr>
                        <m:num>
                          <m:r>
                            <a:rPr lang="en-IN" sz="2400" b="0" i="0">
                              <a:latin typeface="Cambria Math" panose="02040503050406030204" pitchFamily="18" charset="0"/>
                            </a:rPr>
                            <m:t>1.75×1.6×1</m:t>
                          </m:r>
                          <m:sSup>
                            <m:sSupPr>
                              <m:ctrlPr>
                                <a:rPr lang="en-IN" sz="2400" i="1">
                                  <a:latin typeface="Cambria Math" panose="02040503050406030204" pitchFamily="18" charset="0"/>
                                </a:rPr>
                              </m:ctrlPr>
                            </m:sSupPr>
                            <m:e>
                              <m:r>
                                <a:rPr lang="en-IN" sz="2400" b="0" i="0">
                                  <a:latin typeface="Cambria Math" panose="02040503050406030204" pitchFamily="18" charset="0"/>
                                </a:rPr>
                                <m:t>0</m:t>
                              </m:r>
                            </m:e>
                            <m:sup>
                              <m:r>
                                <a:rPr lang="en-IN" sz="2400" b="0" i="0">
                                  <a:latin typeface="Cambria Math" panose="02040503050406030204" pitchFamily="18" charset="0"/>
                                </a:rPr>
                                <m:t>−19</m:t>
                              </m:r>
                            </m:sup>
                          </m:sSup>
                        </m:num>
                        <m:den>
                          <m:r>
                            <a:rPr lang="en-IN" sz="2400" b="0" i="0">
                              <a:latin typeface="Cambria Math" panose="02040503050406030204" pitchFamily="18" charset="0"/>
                              <a:ea typeface="Cambria Math" panose="02040503050406030204" pitchFamily="18" charset="0"/>
                            </a:rPr>
                            <m:t>−</m:t>
                          </m:r>
                          <m:r>
                            <a:rPr lang="en-IN" sz="2400" b="0" i="0" smtClean="0">
                              <a:latin typeface="Cambria Math" panose="02040503050406030204" pitchFamily="18" charset="0"/>
                              <a:ea typeface="Cambria Math" panose="02040503050406030204" pitchFamily="18" charset="0"/>
                            </a:rPr>
                            <m:t>1.38×</m:t>
                          </m:r>
                          <m:sSup>
                            <m:sSupPr>
                              <m:ctrlPr>
                                <a:rPr lang="en-IN" sz="2400" i="1" smtClean="0">
                                  <a:latin typeface="Cambria Math" panose="02040503050406030204" pitchFamily="18" charset="0"/>
                                  <a:ea typeface="Cambria Math" panose="02040503050406030204" pitchFamily="18" charset="0"/>
                                </a:rPr>
                              </m:ctrlPr>
                            </m:sSupPr>
                            <m:e>
                              <m:r>
                                <a:rPr lang="en-IN" sz="2400" b="0" i="0" smtClean="0">
                                  <a:latin typeface="Cambria Math" panose="02040503050406030204" pitchFamily="18" charset="0"/>
                                  <a:ea typeface="Cambria Math" panose="02040503050406030204" pitchFamily="18" charset="0"/>
                                </a:rPr>
                                <m:t>10</m:t>
                              </m:r>
                            </m:e>
                            <m:sup>
                              <m:r>
                                <a:rPr lang="en-IN" sz="2400" b="0" i="0" smtClean="0">
                                  <a:latin typeface="Cambria Math" panose="02040503050406030204" pitchFamily="18" charset="0"/>
                                  <a:ea typeface="Cambria Math" panose="02040503050406030204" pitchFamily="18" charset="0"/>
                                </a:rPr>
                                <m:t>−23</m:t>
                              </m:r>
                            </m:sup>
                          </m:sSup>
                          <m:r>
                            <m:rPr>
                              <m:sty m:val="p"/>
                            </m:rPr>
                            <a:rPr lang="en-IN" sz="2400" b="0" i="0">
                              <a:latin typeface="Cambria Math" panose="02040503050406030204" pitchFamily="18" charset="0"/>
                              <a:ea typeface="Cambria Math" panose="02040503050406030204" pitchFamily="18" charset="0"/>
                            </a:rPr>
                            <m:t>ln</m:t>
                          </m:r>
                          <m:d>
                            <m:dPr>
                              <m:ctrlPr>
                                <a:rPr lang="en-IN" sz="2400" i="1">
                                  <a:latin typeface="Cambria Math" panose="02040503050406030204" pitchFamily="18" charset="0"/>
                                  <a:ea typeface="Cambria Math" panose="02040503050406030204" pitchFamily="18" charset="0"/>
                                </a:rPr>
                              </m:ctrlPr>
                            </m:dPr>
                            <m:e>
                              <m:r>
                                <a:rPr lang="en-IN" sz="2400" b="0" i="0" smtClean="0">
                                  <a:solidFill>
                                    <a:srgbClr val="836967"/>
                                  </a:solidFill>
                                  <a:latin typeface="Cambria Math" panose="02040503050406030204" pitchFamily="18" charset="0"/>
                                </a:rPr>
                                <m:t>0.75</m:t>
                              </m:r>
                            </m:e>
                          </m:d>
                        </m:den>
                      </m:f>
                      <m:r>
                        <a:rPr lang="en-IN" sz="2400" b="0" i="0" smtClean="0">
                          <a:latin typeface="Cambria Math" panose="02040503050406030204" pitchFamily="18" charset="0"/>
                          <a:ea typeface="Cambria Math" panose="02040503050406030204" pitchFamily="18" charset="0"/>
                        </a:rPr>
                        <m:t>=</m:t>
                      </m:r>
                      <m:r>
                        <a:rPr lang="en-IN" sz="2400" b="1" i="0" smtClean="0">
                          <a:latin typeface="Cambria Math" panose="02040503050406030204" pitchFamily="18" charset="0"/>
                          <a:ea typeface="Cambria Math" panose="02040503050406030204" pitchFamily="18" charset="0"/>
                        </a:rPr>
                        <m:t>𝟕𝟎𝟓𝟐𝟖</m:t>
                      </m:r>
                      <m:r>
                        <a:rPr lang="en-IN" sz="2400" b="1" i="0" smtClean="0">
                          <a:latin typeface="Cambria Math" panose="02040503050406030204" pitchFamily="18" charset="0"/>
                          <a:ea typeface="Cambria Math" panose="02040503050406030204" pitchFamily="18" charset="0"/>
                        </a:rPr>
                        <m:t> </m:t>
                      </m:r>
                      <m:r>
                        <a:rPr lang="en-IN" sz="2400" b="1" i="0" smtClean="0">
                          <a:latin typeface="Cambria Math" panose="02040503050406030204" pitchFamily="18" charset="0"/>
                          <a:ea typeface="Cambria Math" panose="02040503050406030204" pitchFamily="18" charset="0"/>
                        </a:rPr>
                        <m:t>𝐊</m:t>
                      </m:r>
                    </m:oMath>
                  </m:oMathPara>
                </a14:m>
                <a:endParaRPr lang="en-IN" sz="2400" b="1" dirty="0"/>
              </a:p>
            </p:txBody>
          </p:sp>
        </mc:Choice>
        <mc:Fallback xmlns="">
          <p:sp>
            <p:nvSpPr>
              <p:cNvPr id="14" name="TextBox 13">
                <a:extLst>
                  <a:ext uri="{FF2B5EF4-FFF2-40B4-BE49-F238E27FC236}">
                    <a16:creationId xmlns:a16="http://schemas.microsoft.com/office/drawing/2014/main" id="{1073D22B-19B4-EB62-54BD-AC7579EF9C02}"/>
                  </a:ext>
                </a:extLst>
              </p:cNvPr>
              <p:cNvSpPr txBox="1">
                <a:spLocks noRot="1" noChangeAspect="1" noMove="1" noResize="1" noEditPoints="1" noAdjustHandles="1" noChangeArrowheads="1" noChangeShapeType="1" noTextEdit="1"/>
              </p:cNvSpPr>
              <p:nvPr/>
            </p:nvSpPr>
            <p:spPr>
              <a:xfrm>
                <a:off x="2768407" y="5653357"/>
                <a:ext cx="6096000" cy="895117"/>
              </a:xfrm>
              <a:prstGeom prst="rect">
                <a:avLst/>
              </a:prstGeom>
              <a:blipFill>
                <a:blip r:embed="rId7"/>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32656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2" grpId="0"/>
      <p:bldP spid="13"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CCE12-E353-49C4-AD44-FDE96450B69D}"/>
              </a:ext>
            </a:extLst>
          </p:cNvPr>
          <p:cNvSpPr>
            <a:spLocks noGrp="1"/>
          </p:cNvSpPr>
          <p:nvPr>
            <p:ph type="title"/>
          </p:nvPr>
        </p:nvSpPr>
        <p:spPr>
          <a:xfrm>
            <a:off x="838201" y="-92075"/>
            <a:ext cx="8264703" cy="1135903"/>
          </a:xfrm>
        </p:spPr>
        <p:txBody>
          <a:bodyPr>
            <a:noAutofit/>
          </a:bodyPr>
          <a:lstStyle/>
          <a:p>
            <a:r>
              <a:rPr lang="en-IN" sz="3200" b="1" i="0" u="none" strike="noStrike" baseline="0" dirty="0">
                <a:solidFill>
                  <a:srgbClr val="0000FF"/>
                </a:solidFill>
                <a:latin typeface="Calibri" panose="020F0502020204030204" pitchFamily="34" charset="0"/>
              </a:rPr>
              <a:t>LASER</a:t>
            </a:r>
            <a:endParaRPr lang="en-IN" sz="3200" b="1" dirty="0">
              <a:latin typeface="+mn-lt"/>
            </a:endParaRPr>
          </a:p>
        </p:txBody>
      </p:sp>
      <p:sp>
        <p:nvSpPr>
          <p:cNvPr id="3" name="Rectangle 2">
            <a:extLst>
              <a:ext uri="{FF2B5EF4-FFF2-40B4-BE49-F238E27FC236}">
                <a16:creationId xmlns:a16="http://schemas.microsoft.com/office/drawing/2014/main" id="{8ABA92BB-85A5-94BE-8C5B-894DA59A914D}"/>
              </a:ext>
            </a:extLst>
          </p:cNvPr>
          <p:cNvSpPr/>
          <p:nvPr/>
        </p:nvSpPr>
        <p:spPr>
          <a:xfrm>
            <a:off x="307978" y="1500396"/>
            <a:ext cx="7518052" cy="5539978"/>
          </a:xfrm>
          <a:prstGeom prst="rect">
            <a:avLst/>
          </a:prstGeom>
        </p:spPr>
        <p:txBody>
          <a:bodyPr wrap="square">
            <a:spAutoFit/>
          </a:bodyPr>
          <a:lstStyle/>
          <a:p>
            <a:pPr marL="514350" indent="-514350" algn="just">
              <a:lnSpc>
                <a:spcPct val="150000"/>
              </a:lnSpc>
              <a:buFont typeface="Arial" panose="020B0604020202020204" pitchFamily="34" charset="0"/>
              <a:buChar char="•"/>
              <a:defRPr/>
            </a:pPr>
            <a:r>
              <a:rPr lang="en-US" altLang="en-US" sz="2400" dirty="0"/>
              <a:t>It is a device that emit light having unique properties compared to the light being emitted by conventional sources of light such as incandescent bulb, Mercury vapor lamp, etc.,</a:t>
            </a:r>
          </a:p>
          <a:p>
            <a:pPr marL="514350" indent="-514350" algn="just">
              <a:lnSpc>
                <a:spcPct val="150000"/>
              </a:lnSpc>
              <a:buFont typeface="Arial" panose="020B0604020202020204" pitchFamily="34" charset="0"/>
              <a:buChar char="•"/>
              <a:defRPr/>
            </a:pPr>
            <a:r>
              <a:rPr lang="en-US" altLang="en-US" sz="2400" dirty="0"/>
              <a:t>Laser has found innumerable applications in various fields because of their unique properties of the light being emitted by them.</a:t>
            </a:r>
          </a:p>
          <a:p>
            <a:pPr marL="514350" lvl="1" indent="-514350" algn="just">
              <a:lnSpc>
                <a:spcPct val="150000"/>
              </a:lnSpc>
              <a:buFont typeface="Arial" panose="020B0604020202020204" pitchFamily="34" charset="0"/>
              <a:buChar char="•"/>
              <a:defRPr/>
            </a:pPr>
            <a:r>
              <a:rPr lang="en-US" altLang="en-US" sz="2400" dirty="0"/>
              <a:t>The fundamental principles of laser operation are largely based on quantum mechanics</a:t>
            </a:r>
          </a:p>
          <a:p>
            <a:pPr marL="514350" indent="-514350" algn="just">
              <a:lnSpc>
                <a:spcPct val="125000"/>
              </a:lnSpc>
              <a:buFont typeface="Arial" panose="020B0604020202020204" pitchFamily="34" charset="0"/>
              <a:buChar char="•"/>
              <a:defRPr/>
            </a:pPr>
            <a:endParaRPr lang="en-US" altLang="en-US" sz="2400" b="1" dirty="0"/>
          </a:p>
        </p:txBody>
      </p:sp>
      <p:pic>
        <p:nvPicPr>
          <p:cNvPr id="6" name="Picture 1">
            <a:extLst>
              <a:ext uri="{FF2B5EF4-FFF2-40B4-BE49-F238E27FC236}">
                <a16:creationId xmlns:a16="http://schemas.microsoft.com/office/drawing/2014/main" id="{6B80ABEA-2899-1455-05AF-C58D102340AA}"/>
              </a:ext>
            </a:extLst>
          </p:cNvPr>
          <p:cNvPicPr>
            <a:picLocks noChangeAspect="1" noChangeArrowheads="1"/>
          </p:cNvPicPr>
          <p:nvPr/>
        </p:nvPicPr>
        <p:blipFill>
          <a:blip r:embed="rId2"/>
          <a:srcRect/>
          <a:stretch>
            <a:fillRect/>
          </a:stretch>
        </p:blipFill>
        <p:spPr bwMode="auto">
          <a:xfrm>
            <a:off x="7796248" y="1668149"/>
            <a:ext cx="4410499" cy="4204332"/>
          </a:xfrm>
          <a:prstGeom prst="rect">
            <a:avLst/>
          </a:prstGeom>
          <a:noFill/>
          <a:ln w="9525">
            <a:noFill/>
            <a:miter lim="800000"/>
            <a:headEnd/>
            <a:tailEnd/>
          </a:ln>
          <a:effectLst/>
        </p:spPr>
      </p:pic>
      <p:sp>
        <p:nvSpPr>
          <p:cNvPr id="7" name="Rectangle 6">
            <a:extLst>
              <a:ext uri="{FF2B5EF4-FFF2-40B4-BE49-F238E27FC236}">
                <a16:creationId xmlns:a16="http://schemas.microsoft.com/office/drawing/2014/main" id="{9449BC9D-F3A5-52B8-6A05-5EFFB4E1188F}"/>
              </a:ext>
            </a:extLst>
          </p:cNvPr>
          <p:cNvSpPr/>
          <p:nvPr/>
        </p:nvSpPr>
        <p:spPr>
          <a:xfrm>
            <a:off x="433660" y="806208"/>
            <a:ext cx="10766323" cy="713272"/>
          </a:xfrm>
          <a:prstGeom prst="rect">
            <a:avLst/>
          </a:prstGeom>
        </p:spPr>
        <p:txBody>
          <a:bodyPr wrap="square">
            <a:spAutoFit/>
          </a:bodyPr>
          <a:lstStyle/>
          <a:p>
            <a:pPr algn="ctr">
              <a:lnSpc>
                <a:spcPct val="150000"/>
              </a:lnSpc>
              <a:defRPr/>
            </a:pPr>
            <a:r>
              <a:rPr lang="en-US" altLang="en-US" sz="3000" b="1" dirty="0">
                <a:solidFill>
                  <a:srgbClr val="5C0AFF"/>
                </a:solidFill>
              </a:rPr>
              <a:t>LASER</a:t>
            </a:r>
            <a:r>
              <a:rPr lang="en-US" altLang="en-US" sz="2800" b="1" dirty="0">
                <a:solidFill>
                  <a:srgbClr val="7030A0"/>
                </a:solidFill>
              </a:rPr>
              <a:t> - </a:t>
            </a:r>
            <a:r>
              <a:rPr lang="en-US" altLang="en-US" sz="3000" b="1" dirty="0">
                <a:solidFill>
                  <a:srgbClr val="5C0AFF"/>
                </a:solidFill>
              </a:rPr>
              <a:t>L</a:t>
            </a:r>
            <a:r>
              <a:rPr lang="en-US" altLang="en-US" sz="2800" b="1" dirty="0"/>
              <a:t>ight </a:t>
            </a:r>
            <a:r>
              <a:rPr lang="en-US" altLang="en-US" sz="3000" b="1" dirty="0">
                <a:solidFill>
                  <a:srgbClr val="5C0AFF"/>
                </a:solidFill>
              </a:rPr>
              <a:t>A</a:t>
            </a:r>
            <a:r>
              <a:rPr lang="en-US" altLang="en-US" sz="2800" b="1" dirty="0"/>
              <a:t>mplification by </a:t>
            </a:r>
            <a:r>
              <a:rPr lang="en-US" altLang="en-US" sz="3000" b="1" u="sng" dirty="0">
                <a:solidFill>
                  <a:srgbClr val="5C0AFF"/>
                </a:solidFill>
              </a:rPr>
              <a:t>S</a:t>
            </a:r>
            <a:r>
              <a:rPr lang="en-US" altLang="en-US" sz="2800" b="1" u="sng" dirty="0"/>
              <a:t>timulated </a:t>
            </a:r>
            <a:r>
              <a:rPr lang="en-US" altLang="en-US" sz="3000" b="1" u="sng" dirty="0">
                <a:solidFill>
                  <a:srgbClr val="5C0AFF"/>
                </a:solidFill>
              </a:rPr>
              <a:t>E</a:t>
            </a:r>
            <a:r>
              <a:rPr lang="en-US" altLang="en-US" sz="2800" b="1" u="sng" dirty="0"/>
              <a:t>mission</a:t>
            </a:r>
            <a:r>
              <a:rPr lang="en-US" altLang="en-US" sz="2800" b="1" dirty="0"/>
              <a:t> of </a:t>
            </a:r>
            <a:r>
              <a:rPr lang="en-US" altLang="en-US" sz="3000" b="1" dirty="0">
                <a:solidFill>
                  <a:srgbClr val="5C0AFF"/>
                </a:solidFill>
              </a:rPr>
              <a:t>R</a:t>
            </a:r>
            <a:r>
              <a:rPr lang="en-US" altLang="en-US" sz="2800" b="1" dirty="0"/>
              <a:t>adiation</a:t>
            </a:r>
            <a:endParaRPr lang="en-US" altLang="en-US" sz="2800" b="1" dirty="0">
              <a:solidFill>
                <a:srgbClr val="FF0000"/>
              </a:solidFill>
            </a:endParaRPr>
          </a:p>
        </p:txBody>
      </p:sp>
    </p:spTree>
    <p:extLst>
      <p:ext uri="{BB962C8B-B14F-4D97-AF65-F5344CB8AC3E}">
        <p14:creationId xmlns:p14="http://schemas.microsoft.com/office/powerpoint/2010/main" val="3724333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F194E-D26C-47EB-3210-76472DCAD670}"/>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953975A6-5895-5AD6-ABF4-23772B540761}"/>
              </a:ext>
            </a:extLst>
          </p:cNvPr>
          <p:cNvSpPr txBox="1">
            <a:spLocks/>
          </p:cNvSpPr>
          <p:nvPr/>
        </p:nvSpPr>
        <p:spPr>
          <a:xfrm>
            <a:off x="0" y="1828800"/>
            <a:ext cx="12192000" cy="336295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effectLst>
                  <a:outerShdw blurRad="38100" dist="38100" dir="2700000" algn="tl">
                    <a:srgbClr val="000000">
                      <a:alpha val="43137"/>
                    </a:srgbClr>
                  </a:outerShdw>
                </a:effectLst>
                <a:latin typeface="+mn-lt"/>
              </a:rPr>
              <a:t>Population inversion and pumping</a:t>
            </a:r>
            <a:endParaRPr lang="en-IN" sz="4000" b="1" dirty="0">
              <a:solidFill>
                <a:schemeClr val="bg1"/>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5320947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05A62-BF89-2EE3-997D-C42F76287D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1E499D-D4AB-C9B3-3426-476BB2B46EFE}"/>
              </a:ext>
            </a:extLst>
          </p:cNvPr>
          <p:cNvSpPr>
            <a:spLocks noGrp="1"/>
          </p:cNvSpPr>
          <p:nvPr>
            <p:ph type="title"/>
          </p:nvPr>
        </p:nvSpPr>
        <p:spPr>
          <a:xfrm>
            <a:off x="838201" y="-92075"/>
            <a:ext cx="8264703" cy="1135903"/>
          </a:xfrm>
        </p:spPr>
        <p:txBody>
          <a:bodyPr>
            <a:noAutofit/>
          </a:bodyPr>
          <a:lstStyle/>
          <a:p>
            <a:r>
              <a:rPr lang="en-IN" sz="3200" b="1" i="0" u="none" strike="noStrike" baseline="0" dirty="0">
                <a:solidFill>
                  <a:srgbClr val="0000FF"/>
                </a:solidFill>
                <a:latin typeface="Calibri" panose="020F0502020204030204" pitchFamily="34" charset="0"/>
              </a:rPr>
              <a:t>Population inversion and pumping</a:t>
            </a:r>
          </a:p>
        </p:txBody>
      </p:sp>
      <p:sp>
        <p:nvSpPr>
          <p:cNvPr id="3" name="Rectangle 2">
            <a:extLst>
              <a:ext uri="{FF2B5EF4-FFF2-40B4-BE49-F238E27FC236}">
                <a16:creationId xmlns:a16="http://schemas.microsoft.com/office/drawing/2014/main" id="{90935FC8-04AA-7688-337A-641C0904F494}"/>
              </a:ext>
            </a:extLst>
          </p:cNvPr>
          <p:cNvSpPr/>
          <p:nvPr/>
        </p:nvSpPr>
        <p:spPr>
          <a:xfrm>
            <a:off x="454617" y="1278429"/>
            <a:ext cx="11282765" cy="4528612"/>
          </a:xfrm>
          <a:prstGeom prst="rect">
            <a:avLst/>
          </a:prstGeom>
        </p:spPr>
        <p:txBody>
          <a:bodyPr wrap="square">
            <a:spAutoFit/>
          </a:bodyPr>
          <a:lstStyle/>
          <a:p>
            <a:pPr marL="457200" indent="-457200" algn="just">
              <a:lnSpc>
                <a:spcPct val="150000"/>
              </a:lnSpc>
              <a:spcBef>
                <a:spcPts val="600"/>
              </a:spcBef>
              <a:spcAft>
                <a:spcPts val="600"/>
              </a:spcAft>
              <a:buFont typeface="Arial" pitchFamily="34" charset="0"/>
              <a:buChar char="•"/>
            </a:pPr>
            <a:r>
              <a:rPr lang="en-IN" sz="2400" b="1" u="sng" dirty="0">
                <a:solidFill>
                  <a:srgbClr val="5C0AFF"/>
                </a:solidFill>
              </a:rPr>
              <a:t>Population inversion</a:t>
            </a:r>
            <a:r>
              <a:rPr lang="en-IN" sz="2400" dirty="0">
                <a:solidFill>
                  <a:srgbClr val="5C0AFF"/>
                </a:solidFill>
              </a:rPr>
              <a:t> </a:t>
            </a:r>
            <a:r>
              <a:rPr lang="en-IN" sz="2400" dirty="0"/>
              <a:t>is the condition in which the number of atoms (N</a:t>
            </a:r>
            <a:r>
              <a:rPr lang="en-IN" sz="2400" baseline="-25000" dirty="0"/>
              <a:t>2</a:t>
            </a:r>
            <a:r>
              <a:rPr lang="en-IN" sz="2400" dirty="0"/>
              <a:t>) in an excited state will be more than the number of atoms (N</a:t>
            </a:r>
            <a:r>
              <a:rPr lang="en-IN" sz="2400" baseline="-25000" dirty="0"/>
              <a:t>1</a:t>
            </a:r>
            <a:r>
              <a:rPr lang="en-IN" sz="2400" dirty="0"/>
              <a:t>) in the ground state </a:t>
            </a:r>
          </a:p>
          <a:p>
            <a:pPr marL="457200" indent="-457200" algn="just">
              <a:lnSpc>
                <a:spcPct val="150000"/>
              </a:lnSpc>
              <a:spcBef>
                <a:spcPts val="600"/>
              </a:spcBef>
              <a:spcAft>
                <a:spcPts val="600"/>
              </a:spcAft>
              <a:buFont typeface="Arial" pitchFamily="34" charset="0"/>
              <a:buChar char="•"/>
            </a:pPr>
            <a:r>
              <a:rPr lang="en-IN" sz="2400" dirty="0"/>
              <a:t>Or, </a:t>
            </a:r>
            <a:r>
              <a:rPr lang="en-IN" sz="2400" b="1" u="sng" dirty="0">
                <a:solidFill>
                  <a:srgbClr val="5C0AFF"/>
                </a:solidFill>
              </a:rPr>
              <a:t>Population inversion</a:t>
            </a:r>
            <a:r>
              <a:rPr lang="en-IN" sz="2400" dirty="0">
                <a:solidFill>
                  <a:srgbClr val="5C0AFF"/>
                </a:solidFill>
              </a:rPr>
              <a:t> </a:t>
            </a:r>
            <a:r>
              <a:rPr lang="en-IN" sz="2400" dirty="0"/>
              <a:t>is the condition in which N</a:t>
            </a:r>
            <a:r>
              <a:rPr lang="en-IN" sz="2400" baseline="-25000" dirty="0"/>
              <a:t>2 </a:t>
            </a:r>
            <a:r>
              <a:rPr lang="en-IN" sz="2400" dirty="0"/>
              <a:t>&gt;&gt; N</a:t>
            </a:r>
            <a:r>
              <a:rPr lang="en-IN" sz="2400" baseline="-25000" dirty="0"/>
              <a:t>1</a:t>
            </a:r>
            <a:endParaRPr lang="en-IN" sz="1000" dirty="0"/>
          </a:p>
          <a:p>
            <a:pPr marL="457200" indent="-457200" algn="just">
              <a:lnSpc>
                <a:spcPct val="150000"/>
              </a:lnSpc>
              <a:spcBef>
                <a:spcPts val="600"/>
              </a:spcBef>
              <a:spcAft>
                <a:spcPts val="600"/>
              </a:spcAft>
              <a:buFont typeface="Arial" pitchFamily="34" charset="0"/>
              <a:buChar char="•"/>
            </a:pPr>
            <a:r>
              <a:rPr lang="en-IN" sz="2400" dirty="0"/>
              <a:t>Population inversion is achieved by using a process called </a:t>
            </a:r>
            <a:r>
              <a:rPr lang="en-IN" sz="2400" b="1" u="sng" dirty="0">
                <a:solidFill>
                  <a:srgbClr val="5C0AFF"/>
                </a:solidFill>
              </a:rPr>
              <a:t>Pumping</a:t>
            </a:r>
          </a:p>
          <a:p>
            <a:pPr marL="457200" indent="-457200" algn="just">
              <a:lnSpc>
                <a:spcPct val="150000"/>
              </a:lnSpc>
              <a:spcBef>
                <a:spcPts val="600"/>
              </a:spcBef>
              <a:spcAft>
                <a:spcPts val="600"/>
              </a:spcAft>
              <a:buFont typeface="Arial" pitchFamily="34" charset="0"/>
              <a:buChar char="•"/>
            </a:pPr>
            <a:r>
              <a:rPr lang="en-US" sz="2400" dirty="0"/>
              <a:t>It is called an "inversion" because in many familiar and commonly encountered physical systems, this is not possible. </a:t>
            </a:r>
          </a:p>
          <a:p>
            <a:pPr marL="457200" indent="-457200" algn="just">
              <a:lnSpc>
                <a:spcPct val="150000"/>
              </a:lnSpc>
              <a:spcBef>
                <a:spcPts val="600"/>
              </a:spcBef>
              <a:spcAft>
                <a:spcPts val="600"/>
              </a:spcAft>
              <a:buFont typeface="Arial" pitchFamily="34" charset="0"/>
              <a:buChar char="•"/>
            </a:pPr>
            <a:r>
              <a:rPr lang="en-IN" sz="2400" b="1" u="sng" dirty="0">
                <a:solidFill>
                  <a:srgbClr val="5C0AFF"/>
                </a:solidFill>
              </a:rPr>
              <a:t>Pumping</a:t>
            </a:r>
            <a:r>
              <a:rPr lang="en-IN" sz="2400" dirty="0">
                <a:solidFill>
                  <a:srgbClr val="5C0AFF"/>
                </a:solidFill>
              </a:rPr>
              <a:t> </a:t>
            </a:r>
            <a:r>
              <a:rPr lang="en-IN" sz="2400" dirty="0"/>
              <a:t>is the process of supply of excitation energy to create </a:t>
            </a:r>
            <a:r>
              <a:rPr lang="en-IN" sz="2400" b="1" dirty="0">
                <a:solidFill>
                  <a:srgbClr val="5C0AFF"/>
                </a:solidFill>
              </a:rPr>
              <a:t>population inversion </a:t>
            </a:r>
          </a:p>
        </p:txBody>
      </p:sp>
    </p:spTree>
    <p:extLst>
      <p:ext uri="{BB962C8B-B14F-4D97-AF65-F5344CB8AC3E}">
        <p14:creationId xmlns:p14="http://schemas.microsoft.com/office/powerpoint/2010/main" val="25592153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0D27B4-AFE6-4A7A-6015-54E4DBB3D8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751806-1F34-0475-669C-5A18FE9AFA97}"/>
              </a:ext>
            </a:extLst>
          </p:cNvPr>
          <p:cNvSpPr>
            <a:spLocks noGrp="1"/>
          </p:cNvSpPr>
          <p:nvPr>
            <p:ph type="title"/>
          </p:nvPr>
        </p:nvSpPr>
        <p:spPr>
          <a:xfrm>
            <a:off x="838201" y="-92075"/>
            <a:ext cx="8264703" cy="1135903"/>
          </a:xfrm>
        </p:spPr>
        <p:txBody>
          <a:bodyPr>
            <a:noAutofit/>
          </a:bodyPr>
          <a:lstStyle/>
          <a:p>
            <a:r>
              <a:rPr lang="en-IN" sz="3200" b="1" i="0" u="none" strike="noStrike" baseline="0" dirty="0">
                <a:solidFill>
                  <a:srgbClr val="0000FF"/>
                </a:solidFill>
                <a:latin typeface="Calibri" panose="020F0502020204030204" pitchFamily="34" charset="0"/>
              </a:rPr>
              <a:t>Pumping methods</a:t>
            </a:r>
          </a:p>
        </p:txBody>
      </p:sp>
      <p:sp>
        <p:nvSpPr>
          <p:cNvPr id="3" name="Rectangle 2">
            <a:extLst>
              <a:ext uri="{FF2B5EF4-FFF2-40B4-BE49-F238E27FC236}">
                <a16:creationId xmlns:a16="http://schemas.microsoft.com/office/drawing/2014/main" id="{D184AEE5-0B7F-0CB2-BAA3-76E13DFAF5C2}"/>
              </a:ext>
            </a:extLst>
          </p:cNvPr>
          <p:cNvSpPr/>
          <p:nvPr/>
        </p:nvSpPr>
        <p:spPr>
          <a:xfrm>
            <a:off x="247973" y="962223"/>
            <a:ext cx="11639228" cy="5447645"/>
          </a:xfrm>
          <a:prstGeom prst="rect">
            <a:avLst/>
          </a:prstGeom>
        </p:spPr>
        <p:txBody>
          <a:bodyPr wrap="square">
            <a:spAutoFit/>
          </a:bodyPr>
          <a:lstStyle/>
          <a:p>
            <a:pPr algn="just">
              <a:lnSpc>
                <a:spcPct val="150000"/>
              </a:lnSpc>
            </a:pPr>
            <a:r>
              <a:rPr lang="en-IN" sz="2400" dirty="0"/>
              <a:t>Different types of pumping</a:t>
            </a:r>
          </a:p>
          <a:p>
            <a:pPr algn="just">
              <a:lnSpc>
                <a:spcPct val="150000"/>
              </a:lnSpc>
            </a:pPr>
            <a:endParaRPr lang="en-IN" sz="1000" dirty="0"/>
          </a:p>
          <a:p>
            <a:pPr marL="457200" indent="-457200" algn="just">
              <a:lnSpc>
                <a:spcPct val="150000"/>
              </a:lnSpc>
              <a:buFont typeface="Arial" pitchFamily="34" charset="0"/>
              <a:buChar char="•"/>
            </a:pPr>
            <a:r>
              <a:rPr lang="en-IN" sz="2400" b="1" dirty="0">
                <a:solidFill>
                  <a:srgbClr val="5C0AFF"/>
                </a:solidFill>
              </a:rPr>
              <a:t>Optical</a:t>
            </a:r>
            <a:r>
              <a:rPr lang="en-IN" sz="2400" dirty="0">
                <a:solidFill>
                  <a:srgbClr val="5C0AFF"/>
                </a:solidFill>
              </a:rPr>
              <a:t> –</a:t>
            </a:r>
            <a:r>
              <a:rPr lang="en-IN" sz="2400" dirty="0"/>
              <a:t> using high intensity light or by operating flash tube </a:t>
            </a:r>
            <a:r>
              <a:rPr lang="en-IN" sz="2400" b="1" dirty="0">
                <a:solidFill>
                  <a:srgbClr val="002060"/>
                </a:solidFill>
              </a:rPr>
              <a:t>(Ruby Laser)</a:t>
            </a:r>
          </a:p>
          <a:p>
            <a:pPr marL="457200" indent="-457200" algn="just">
              <a:lnSpc>
                <a:spcPct val="150000"/>
              </a:lnSpc>
            </a:pPr>
            <a:endParaRPr lang="en-IN" sz="1000" dirty="0"/>
          </a:p>
          <a:p>
            <a:pPr marL="457200" indent="-457200" algn="just">
              <a:lnSpc>
                <a:spcPct val="150000"/>
              </a:lnSpc>
              <a:buFont typeface="Arial" pitchFamily="34" charset="0"/>
              <a:buChar char="•"/>
            </a:pPr>
            <a:r>
              <a:rPr lang="en-IN" sz="2400" b="1" dirty="0">
                <a:solidFill>
                  <a:srgbClr val="5C0AFF"/>
                </a:solidFill>
              </a:rPr>
              <a:t>Electric discharge </a:t>
            </a:r>
            <a:r>
              <a:rPr lang="en-IN" sz="2400" dirty="0">
                <a:solidFill>
                  <a:srgbClr val="5C0AFF"/>
                </a:solidFill>
              </a:rPr>
              <a:t>– </a:t>
            </a:r>
            <a:r>
              <a:rPr lang="en-IN" sz="2400" dirty="0"/>
              <a:t>using high potential difference between the cathode and anode        </a:t>
            </a:r>
            <a:r>
              <a:rPr lang="en-IN" sz="2400" b="1" dirty="0">
                <a:solidFill>
                  <a:srgbClr val="002060"/>
                </a:solidFill>
              </a:rPr>
              <a:t>(</a:t>
            </a:r>
            <a:r>
              <a:rPr lang="en-IN" sz="2400" b="1" dirty="0" err="1">
                <a:solidFill>
                  <a:srgbClr val="002060"/>
                </a:solidFill>
              </a:rPr>
              <a:t>Ar</a:t>
            </a:r>
            <a:r>
              <a:rPr lang="en-IN" sz="2400" b="1" dirty="0">
                <a:solidFill>
                  <a:srgbClr val="002060"/>
                </a:solidFill>
              </a:rPr>
              <a:t> Laser &amp; He-Ne Laser)</a:t>
            </a:r>
          </a:p>
          <a:p>
            <a:pPr marL="457200" indent="-457200" algn="just">
              <a:lnSpc>
                <a:spcPct val="150000"/>
              </a:lnSpc>
            </a:pPr>
            <a:endParaRPr lang="en-IN" sz="1000" dirty="0"/>
          </a:p>
          <a:p>
            <a:pPr marL="457200" indent="-457200" algn="just">
              <a:lnSpc>
                <a:spcPct val="150000"/>
              </a:lnSpc>
              <a:buFont typeface="Arial" pitchFamily="34" charset="0"/>
              <a:buChar char="•"/>
            </a:pPr>
            <a:r>
              <a:rPr lang="en-IN" sz="2400" b="1" dirty="0">
                <a:solidFill>
                  <a:srgbClr val="5C0AFF"/>
                </a:solidFill>
              </a:rPr>
              <a:t>Atom-Atom collision </a:t>
            </a:r>
            <a:r>
              <a:rPr lang="en-IN" sz="2400" dirty="0">
                <a:solidFill>
                  <a:srgbClr val="5C0AFF"/>
                </a:solidFill>
              </a:rPr>
              <a:t>– </a:t>
            </a:r>
            <a:r>
              <a:rPr lang="en-IN" sz="2400" dirty="0"/>
              <a:t>excited atoms collide with other atoms and transfer energy          </a:t>
            </a:r>
            <a:r>
              <a:rPr lang="en-IN" sz="2400" b="1" dirty="0">
                <a:solidFill>
                  <a:srgbClr val="002060"/>
                </a:solidFill>
              </a:rPr>
              <a:t>(He-Ne Laser)</a:t>
            </a:r>
          </a:p>
          <a:p>
            <a:pPr marL="457200" indent="-457200" algn="just">
              <a:lnSpc>
                <a:spcPct val="150000"/>
              </a:lnSpc>
            </a:pPr>
            <a:endParaRPr lang="en-IN" sz="1000" dirty="0"/>
          </a:p>
          <a:p>
            <a:pPr marL="457200" indent="-457200" algn="just">
              <a:lnSpc>
                <a:spcPct val="150000"/>
              </a:lnSpc>
              <a:buFont typeface="Arial" pitchFamily="34" charset="0"/>
              <a:buChar char="•"/>
            </a:pPr>
            <a:r>
              <a:rPr lang="en-IN" sz="2400" b="1" dirty="0">
                <a:solidFill>
                  <a:srgbClr val="5C0AFF"/>
                </a:solidFill>
              </a:rPr>
              <a:t>Electric current </a:t>
            </a:r>
            <a:r>
              <a:rPr lang="en-IN" sz="2400" dirty="0">
                <a:solidFill>
                  <a:srgbClr val="5C0AFF"/>
                </a:solidFill>
              </a:rPr>
              <a:t>– </a:t>
            </a:r>
            <a:r>
              <a:rPr lang="en-IN" sz="2400" dirty="0"/>
              <a:t>pushing large number of electrons and holes to the junction </a:t>
            </a:r>
            <a:r>
              <a:rPr lang="en-IN" sz="2400" b="1" dirty="0">
                <a:solidFill>
                  <a:srgbClr val="002060"/>
                </a:solidFill>
              </a:rPr>
              <a:t>(Semiconductor Laser)</a:t>
            </a:r>
            <a:endParaRPr lang="en-IN" sz="2400" b="1" u="sng" baseline="-25000" dirty="0">
              <a:solidFill>
                <a:srgbClr val="002060"/>
              </a:solidFill>
            </a:endParaRPr>
          </a:p>
        </p:txBody>
      </p:sp>
    </p:spTree>
    <p:extLst>
      <p:ext uri="{BB962C8B-B14F-4D97-AF65-F5344CB8AC3E}">
        <p14:creationId xmlns:p14="http://schemas.microsoft.com/office/powerpoint/2010/main" val="27844519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7A3C8-B683-43F1-B6CB-370D606236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8A95BF-C80F-231E-4D91-90D483B88C35}"/>
              </a:ext>
            </a:extLst>
          </p:cNvPr>
          <p:cNvSpPr>
            <a:spLocks noGrp="1"/>
          </p:cNvSpPr>
          <p:nvPr>
            <p:ph type="title"/>
          </p:nvPr>
        </p:nvSpPr>
        <p:spPr>
          <a:xfrm>
            <a:off x="838201" y="-92075"/>
            <a:ext cx="8264703" cy="1135903"/>
          </a:xfrm>
        </p:spPr>
        <p:txBody>
          <a:bodyPr>
            <a:noAutofit/>
          </a:bodyPr>
          <a:lstStyle/>
          <a:p>
            <a:r>
              <a:rPr lang="en-IN" sz="3200" b="1" i="0" u="none" strike="noStrike" baseline="0" dirty="0">
                <a:solidFill>
                  <a:srgbClr val="0000FF"/>
                </a:solidFill>
                <a:latin typeface="Calibri" panose="020F0502020204030204" pitchFamily="34" charset="0"/>
              </a:rPr>
              <a:t>Metastable state</a:t>
            </a:r>
          </a:p>
        </p:txBody>
      </p:sp>
      <p:sp>
        <p:nvSpPr>
          <p:cNvPr id="3" name="Rectangle 2">
            <a:extLst>
              <a:ext uri="{FF2B5EF4-FFF2-40B4-BE49-F238E27FC236}">
                <a16:creationId xmlns:a16="http://schemas.microsoft.com/office/drawing/2014/main" id="{754C423C-07E4-6F87-0588-725D2FAFF055}"/>
              </a:ext>
            </a:extLst>
          </p:cNvPr>
          <p:cNvSpPr/>
          <p:nvPr/>
        </p:nvSpPr>
        <p:spPr>
          <a:xfrm>
            <a:off x="356461" y="1016055"/>
            <a:ext cx="11499742" cy="1143070"/>
          </a:xfrm>
          <a:prstGeom prst="rect">
            <a:avLst/>
          </a:prstGeom>
        </p:spPr>
        <p:txBody>
          <a:bodyPr wrap="square">
            <a:spAutoFit/>
          </a:bodyPr>
          <a:lstStyle/>
          <a:p>
            <a:pPr marL="457200" indent="-457200" algn="just">
              <a:lnSpc>
                <a:spcPct val="150000"/>
              </a:lnSpc>
              <a:buFont typeface="Arial" pitchFamily="34" charset="0"/>
              <a:buChar char="•"/>
            </a:pPr>
            <a:r>
              <a:rPr lang="en-IN" sz="2400" dirty="0"/>
              <a:t>The state of </a:t>
            </a:r>
            <a:r>
              <a:rPr lang="en-IN" sz="2400" b="1" u="sng" dirty="0">
                <a:solidFill>
                  <a:srgbClr val="5C0AFF"/>
                </a:solidFill>
              </a:rPr>
              <a:t>population inversion</a:t>
            </a:r>
            <a:r>
              <a:rPr lang="en-IN" sz="2400" b="1" dirty="0">
                <a:solidFill>
                  <a:srgbClr val="5C0AFF"/>
                </a:solidFill>
              </a:rPr>
              <a:t> </a:t>
            </a:r>
            <a:r>
              <a:rPr lang="en-IN" sz="2400" dirty="0"/>
              <a:t>is sustainable only when the excited state is a </a:t>
            </a:r>
            <a:r>
              <a:rPr lang="en-IN" sz="2400" b="1" dirty="0"/>
              <a:t>having longer relaxation time</a:t>
            </a:r>
          </a:p>
        </p:txBody>
      </p:sp>
      <p:sp>
        <p:nvSpPr>
          <p:cNvPr id="6" name="Rectangle 5">
            <a:extLst>
              <a:ext uri="{FF2B5EF4-FFF2-40B4-BE49-F238E27FC236}">
                <a16:creationId xmlns:a16="http://schemas.microsoft.com/office/drawing/2014/main" id="{36347397-8D0B-053B-5AAB-6F3DE62BBD37}"/>
              </a:ext>
            </a:extLst>
          </p:cNvPr>
          <p:cNvSpPr/>
          <p:nvPr/>
        </p:nvSpPr>
        <p:spPr>
          <a:xfrm>
            <a:off x="351294" y="5338577"/>
            <a:ext cx="11520407" cy="585930"/>
          </a:xfrm>
          <a:prstGeom prst="rect">
            <a:avLst/>
          </a:prstGeom>
        </p:spPr>
        <p:txBody>
          <a:bodyPr wrap="square">
            <a:spAutoFit/>
          </a:bodyPr>
          <a:lstStyle/>
          <a:p>
            <a:pPr marL="457200" indent="-457200" algn="just">
              <a:lnSpc>
                <a:spcPct val="150000"/>
              </a:lnSpc>
              <a:spcBef>
                <a:spcPts val="600"/>
              </a:spcBef>
              <a:spcAft>
                <a:spcPts val="600"/>
              </a:spcAft>
              <a:buFont typeface="Arial" pitchFamily="34" charset="0"/>
              <a:buChar char="•"/>
            </a:pPr>
            <a:r>
              <a:rPr lang="en-IN" sz="2400" b="1" u="sng" dirty="0">
                <a:solidFill>
                  <a:srgbClr val="5C0AFF"/>
                </a:solidFill>
              </a:rPr>
              <a:t>Metastable states</a:t>
            </a:r>
            <a:r>
              <a:rPr lang="en-IN" sz="2400" dirty="0">
                <a:solidFill>
                  <a:srgbClr val="5C0AFF"/>
                </a:solidFill>
              </a:rPr>
              <a:t> </a:t>
            </a:r>
            <a:r>
              <a:rPr lang="en-IN" sz="2400" dirty="0"/>
              <a:t>are the energy states with longer relaxation time, </a:t>
            </a:r>
            <a:r>
              <a:rPr lang="el-GR" sz="2400" dirty="0">
                <a:sym typeface="Symbol"/>
              </a:rPr>
              <a:t></a:t>
            </a:r>
            <a:r>
              <a:rPr lang="en-US" sz="2400" dirty="0"/>
              <a:t> (≈ 10</a:t>
            </a:r>
            <a:r>
              <a:rPr lang="en-US" sz="2400" baseline="30000" dirty="0"/>
              <a:t>-2</a:t>
            </a:r>
            <a:r>
              <a:rPr lang="en-US" sz="2400" dirty="0"/>
              <a:t> s to 10</a:t>
            </a:r>
            <a:r>
              <a:rPr lang="en-US" sz="2400" baseline="30000" dirty="0"/>
              <a:t>-3</a:t>
            </a:r>
            <a:r>
              <a:rPr lang="en-US" sz="2400" dirty="0"/>
              <a:t> s) </a:t>
            </a:r>
            <a:endParaRPr lang="en-IN" sz="2400" b="1" u="sng" baseline="-25000" dirty="0">
              <a:solidFill>
                <a:srgbClr val="0070C0"/>
              </a:solidFill>
            </a:endParaRPr>
          </a:p>
        </p:txBody>
      </p:sp>
      <p:grpSp>
        <p:nvGrpSpPr>
          <p:cNvPr id="9" name="Group 76">
            <a:extLst>
              <a:ext uri="{FF2B5EF4-FFF2-40B4-BE49-F238E27FC236}">
                <a16:creationId xmlns:a16="http://schemas.microsoft.com/office/drawing/2014/main" id="{4DF5E61C-6138-5551-3A08-201BED2EAD25}"/>
              </a:ext>
            </a:extLst>
          </p:cNvPr>
          <p:cNvGrpSpPr/>
          <p:nvPr/>
        </p:nvGrpSpPr>
        <p:grpSpPr>
          <a:xfrm>
            <a:off x="2386732" y="2368083"/>
            <a:ext cx="2389882" cy="365760"/>
            <a:chOff x="2285062" y="3396169"/>
            <a:chExt cx="3175432" cy="495761"/>
          </a:xfrm>
        </p:grpSpPr>
        <p:cxnSp>
          <p:nvCxnSpPr>
            <p:cNvPr id="10" name="Straight Arrow Connector 9">
              <a:extLst>
                <a:ext uri="{FF2B5EF4-FFF2-40B4-BE49-F238E27FC236}">
                  <a16:creationId xmlns:a16="http://schemas.microsoft.com/office/drawing/2014/main" id="{FFFD5BD5-35E1-6E5B-ACE5-53D937C773B9}"/>
                </a:ext>
              </a:extLst>
            </p:cNvPr>
            <p:cNvCxnSpPr/>
            <p:nvPr/>
          </p:nvCxnSpPr>
          <p:spPr>
            <a:xfrm>
              <a:off x="5166025" y="3616415"/>
              <a:ext cx="294469" cy="1589"/>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1" name="Picture 1">
              <a:extLst>
                <a:ext uri="{FF2B5EF4-FFF2-40B4-BE49-F238E27FC236}">
                  <a16:creationId xmlns:a16="http://schemas.microsoft.com/office/drawing/2014/main" id="{85FA5238-2CD9-AD1C-E5A6-74B26DD53125}"/>
                </a:ext>
              </a:extLst>
            </p:cNvPr>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2285062" y="3396169"/>
              <a:ext cx="2760182" cy="495761"/>
            </a:xfrm>
            <a:prstGeom prst="rect">
              <a:avLst/>
            </a:prstGeom>
            <a:noFill/>
          </p:spPr>
        </p:pic>
      </p:grpSp>
      <p:sp>
        <p:nvSpPr>
          <p:cNvPr id="12" name="Rectangle 11">
            <a:extLst>
              <a:ext uri="{FF2B5EF4-FFF2-40B4-BE49-F238E27FC236}">
                <a16:creationId xmlns:a16="http://schemas.microsoft.com/office/drawing/2014/main" id="{F62B359D-621C-6D44-ED16-0FB9E4393D61}"/>
              </a:ext>
            </a:extLst>
          </p:cNvPr>
          <p:cNvSpPr/>
          <p:nvPr/>
        </p:nvSpPr>
        <p:spPr>
          <a:xfrm>
            <a:off x="8023620" y="3211192"/>
            <a:ext cx="1662821" cy="476847"/>
          </a:xfrm>
          <a:prstGeom prst="rect">
            <a:avLst/>
          </a:prstGeom>
        </p:spPr>
        <p:txBody>
          <a:bodyPr wrap="none">
            <a:spAutoFit/>
          </a:bodyPr>
          <a:lstStyle/>
          <a:p>
            <a:pPr marL="457200" indent="-457200">
              <a:lnSpc>
                <a:spcPct val="150000"/>
              </a:lnSpc>
            </a:pPr>
            <a:r>
              <a:rPr lang="en-US" sz="2400" b="1" dirty="0">
                <a:solidFill>
                  <a:srgbClr val="0070C0"/>
                </a:solidFill>
              </a:rPr>
              <a:t>B</a:t>
            </a:r>
            <a:r>
              <a:rPr lang="en-US" sz="2400" b="1" baseline="-25000" dirty="0">
                <a:solidFill>
                  <a:srgbClr val="0070C0"/>
                </a:solidFill>
              </a:rPr>
              <a:t>21</a:t>
            </a:r>
            <a:r>
              <a:rPr lang="en-US" sz="2400" b="1" dirty="0">
                <a:solidFill>
                  <a:srgbClr val="0070C0"/>
                </a:solidFill>
              </a:rPr>
              <a:t> is significant</a:t>
            </a:r>
          </a:p>
        </p:txBody>
      </p:sp>
      <p:grpSp>
        <p:nvGrpSpPr>
          <p:cNvPr id="13" name="Group 77">
            <a:extLst>
              <a:ext uri="{FF2B5EF4-FFF2-40B4-BE49-F238E27FC236}">
                <a16:creationId xmlns:a16="http://schemas.microsoft.com/office/drawing/2014/main" id="{D7BAD711-1434-03BF-A9CA-6C817B8C98DC}"/>
              </a:ext>
            </a:extLst>
          </p:cNvPr>
          <p:cNvGrpSpPr/>
          <p:nvPr/>
        </p:nvGrpSpPr>
        <p:grpSpPr>
          <a:xfrm>
            <a:off x="4726790" y="2324759"/>
            <a:ext cx="3405301" cy="3045430"/>
            <a:chOff x="4726790" y="2324759"/>
            <a:chExt cx="3405301" cy="3045430"/>
          </a:xfrm>
        </p:grpSpPr>
        <p:grpSp>
          <p:nvGrpSpPr>
            <p:cNvPr id="14" name="Group 69">
              <a:extLst>
                <a:ext uri="{FF2B5EF4-FFF2-40B4-BE49-F238E27FC236}">
                  <a16:creationId xmlns:a16="http://schemas.microsoft.com/office/drawing/2014/main" id="{4E8EDC1E-0FFE-8178-38D0-C32859C8C230}"/>
                </a:ext>
              </a:extLst>
            </p:cNvPr>
            <p:cNvGrpSpPr/>
            <p:nvPr/>
          </p:nvGrpSpPr>
          <p:grpSpPr>
            <a:xfrm>
              <a:off x="4726790" y="2324759"/>
              <a:ext cx="3405301" cy="2448733"/>
              <a:chOff x="5084327" y="3352940"/>
              <a:chExt cx="4524616" cy="3319080"/>
            </a:xfrm>
          </p:grpSpPr>
          <p:pic>
            <p:nvPicPr>
              <p:cNvPr id="18" name="Picture 3">
                <a:extLst>
                  <a:ext uri="{FF2B5EF4-FFF2-40B4-BE49-F238E27FC236}">
                    <a16:creationId xmlns:a16="http://schemas.microsoft.com/office/drawing/2014/main" id="{BF90935A-3355-55E8-C2EF-D6E9BAA0636B}"/>
                  </a:ext>
                </a:extLst>
              </p:cNvPr>
              <p:cNvPicPr>
                <a:picLocks noChangeAspect="1" noChangeArrowheads="1"/>
              </p:cNvPicPr>
              <p:nvPr/>
            </p:nvPicPr>
            <p:blipFill>
              <a:blip r:embed="rId3"/>
              <a:srcRect/>
              <a:stretch>
                <a:fillRect/>
              </a:stretch>
            </p:blipFill>
            <p:spPr bwMode="auto">
              <a:xfrm>
                <a:off x="5084327" y="3352940"/>
                <a:ext cx="4524616" cy="3319080"/>
              </a:xfrm>
              <a:prstGeom prst="rect">
                <a:avLst/>
              </a:prstGeom>
              <a:noFill/>
              <a:ln w="9525">
                <a:noFill/>
                <a:miter lim="800000"/>
                <a:headEnd/>
                <a:tailEnd/>
              </a:ln>
              <a:effectLst/>
            </p:spPr>
          </p:pic>
          <p:grpSp>
            <p:nvGrpSpPr>
              <p:cNvPr id="19" name="Group 51">
                <a:extLst>
                  <a:ext uri="{FF2B5EF4-FFF2-40B4-BE49-F238E27FC236}">
                    <a16:creationId xmlns:a16="http://schemas.microsoft.com/office/drawing/2014/main" id="{7595EF57-E798-8C6F-F235-E8CD13E4B53E}"/>
                  </a:ext>
                </a:extLst>
              </p:cNvPr>
              <p:cNvGrpSpPr/>
              <p:nvPr/>
            </p:nvGrpSpPr>
            <p:grpSpPr>
              <a:xfrm>
                <a:off x="5831376" y="3537524"/>
                <a:ext cx="3052921" cy="184312"/>
                <a:chOff x="4638013" y="4090153"/>
                <a:chExt cx="3052921" cy="184312"/>
              </a:xfrm>
            </p:grpSpPr>
            <p:sp>
              <p:nvSpPr>
                <p:cNvPr id="24" name="Oval 23">
                  <a:extLst>
                    <a:ext uri="{FF2B5EF4-FFF2-40B4-BE49-F238E27FC236}">
                      <a16:creationId xmlns:a16="http://schemas.microsoft.com/office/drawing/2014/main" id="{57121CD4-AB74-D2A8-D28D-D3DEC85B3E3A}"/>
                    </a:ext>
                  </a:extLst>
                </p:cNvPr>
                <p:cNvSpPr/>
                <p:nvPr/>
              </p:nvSpPr>
              <p:spPr>
                <a:xfrm>
                  <a:off x="4916982" y="4090155"/>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FA370A3-FF32-4373-ED61-76DE86B23578}"/>
                    </a:ext>
                  </a:extLst>
                </p:cNvPr>
                <p:cNvSpPr/>
                <p:nvPr/>
              </p:nvSpPr>
              <p:spPr>
                <a:xfrm>
                  <a:off x="5180453" y="4090155"/>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9F782B00-DD45-A406-C72C-D3B77E157F52}"/>
                    </a:ext>
                  </a:extLst>
                </p:cNvPr>
                <p:cNvSpPr/>
                <p:nvPr/>
              </p:nvSpPr>
              <p:spPr>
                <a:xfrm>
                  <a:off x="5459423" y="4090156"/>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104226F-8C28-F3A6-A05B-ABFAB226EA59}"/>
                    </a:ext>
                  </a:extLst>
                </p:cNvPr>
                <p:cNvSpPr/>
                <p:nvPr/>
              </p:nvSpPr>
              <p:spPr>
                <a:xfrm>
                  <a:off x="5722894" y="4090154"/>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572C1E4F-DBD8-47FA-B52C-3D1157C974FA}"/>
                    </a:ext>
                  </a:extLst>
                </p:cNvPr>
                <p:cNvSpPr/>
                <p:nvPr/>
              </p:nvSpPr>
              <p:spPr>
                <a:xfrm>
                  <a:off x="5986365" y="4090154"/>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135DF528-6DA9-38F1-3E66-36743010A43C}"/>
                    </a:ext>
                  </a:extLst>
                </p:cNvPr>
                <p:cNvSpPr/>
                <p:nvPr/>
              </p:nvSpPr>
              <p:spPr>
                <a:xfrm>
                  <a:off x="6280831" y="4105652"/>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064025A1-5401-29A1-A0B6-82166CB4D765}"/>
                    </a:ext>
                  </a:extLst>
                </p:cNvPr>
                <p:cNvSpPr/>
                <p:nvPr/>
              </p:nvSpPr>
              <p:spPr>
                <a:xfrm>
                  <a:off x="6544301" y="4090155"/>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C367A262-E789-6A64-6C4E-E306F3F45691}"/>
                    </a:ext>
                  </a:extLst>
                </p:cNvPr>
                <p:cNvSpPr/>
                <p:nvPr/>
              </p:nvSpPr>
              <p:spPr>
                <a:xfrm>
                  <a:off x="4638013" y="4090153"/>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C4FB64A-B51E-8A86-38F3-F711D4540522}"/>
                    </a:ext>
                  </a:extLst>
                </p:cNvPr>
                <p:cNvSpPr/>
                <p:nvPr/>
              </p:nvSpPr>
              <p:spPr>
                <a:xfrm>
                  <a:off x="6776776" y="4105652"/>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9E276A9B-490A-6872-DB20-F3571F1D32E9}"/>
                    </a:ext>
                  </a:extLst>
                </p:cNvPr>
                <p:cNvSpPr/>
                <p:nvPr/>
              </p:nvSpPr>
              <p:spPr>
                <a:xfrm>
                  <a:off x="7024748" y="4105652"/>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A94037B-8F92-1C95-D636-9F3741D76E14}"/>
                    </a:ext>
                  </a:extLst>
                </p:cNvPr>
                <p:cNvSpPr/>
                <p:nvPr/>
              </p:nvSpPr>
              <p:spPr>
                <a:xfrm>
                  <a:off x="7303716" y="4105653"/>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1D3AF95-ED77-48C3-77E5-B171500593F1}"/>
                    </a:ext>
                  </a:extLst>
                </p:cNvPr>
                <p:cNvSpPr/>
                <p:nvPr/>
              </p:nvSpPr>
              <p:spPr>
                <a:xfrm>
                  <a:off x="7536190" y="4090154"/>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grpSp>
          <p:grpSp>
            <p:nvGrpSpPr>
              <p:cNvPr id="20" name="Group 64">
                <a:extLst>
                  <a:ext uri="{FF2B5EF4-FFF2-40B4-BE49-F238E27FC236}">
                    <a16:creationId xmlns:a16="http://schemas.microsoft.com/office/drawing/2014/main" id="{DDE13B12-697C-D87A-F430-C5CB4167C745}"/>
                  </a:ext>
                </a:extLst>
              </p:cNvPr>
              <p:cNvGrpSpPr/>
              <p:nvPr/>
            </p:nvGrpSpPr>
            <p:grpSpPr>
              <a:xfrm>
                <a:off x="6898177" y="6278141"/>
                <a:ext cx="712680" cy="168813"/>
                <a:chOff x="5968283" y="6040361"/>
                <a:chExt cx="712680" cy="168813"/>
              </a:xfrm>
            </p:grpSpPr>
            <p:sp>
              <p:nvSpPr>
                <p:cNvPr id="21" name="Oval 20">
                  <a:extLst>
                    <a:ext uri="{FF2B5EF4-FFF2-40B4-BE49-F238E27FC236}">
                      <a16:creationId xmlns:a16="http://schemas.microsoft.com/office/drawing/2014/main" id="{E4249BFA-4181-D351-0E56-38F842701384}"/>
                    </a:ext>
                  </a:extLst>
                </p:cNvPr>
                <p:cNvSpPr/>
                <p:nvPr/>
              </p:nvSpPr>
              <p:spPr>
                <a:xfrm>
                  <a:off x="5968283" y="6040361"/>
                  <a:ext cx="154744" cy="168812"/>
                </a:xfrm>
                <a:prstGeom prst="ellipse">
                  <a:avLst/>
                </a:prstGeom>
                <a:solidFill>
                  <a:srgbClr val="0070C0"/>
                </a:solidFill>
                <a:ln>
                  <a:solidFill>
                    <a:srgbClr val="0070C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4DFBD15-27E7-D5B5-4B09-C48A5192734C}"/>
                    </a:ext>
                  </a:extLst>
                </p:cNvPr>
                <p:cNvSpPr/>
                <p:nvPr/>
              </p:nvSpPr>
              <p:spPr>
                <a:xfrm>
                  <a:off x="6262749" y="6040361"/>
                  <a:ext cx="154744" cy="168812"/>
                </a:xfrm>
                <a:prstGeom prst="ellipse">
                  <a:avLst/>
                </a:prstGeom>
                <a:solidFill>
                  <a:srgbClr val="0070C0"/>
                </a:solidFill>
                <a:ln>
                  <a:solidFill>
                    <a:srgbClr val="0070C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3DAF329-1BD5-5714-4E21-3ED11075CD1E}"/>
                    </a:ext>
                  </a:extLst>
                </p:cNvPr>
                <p:cNvSpPr/>
                <p:nvPr/>
              </p:nvSpPr>
              <p:spPr>
                <a:xfrm>
                  <a:off x="6526219" y="6040362"/>
                  <a:ext cx="154744" cy="168812"/>
                </a:xfrm>
                <a:prstGeom prst="ellipse">
                  <a:avLst/>
                </a:prstGeom>
                <a:solidFill>
                  <a:srgbClr val="0070C0"/>
                </a:solidFill>
                <a:ln>
                  <a:solidFill>
                    <a:srgbClr val="0070C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grpSp>
        </p:grpSp>
        <p:grpSp>
          <p:nvGrpSpPr>
            <p:cNvPr id="15" name="Group 43">
              <a:extLst>
                <a:ext uri="{FF2B5EF4-FFF2-40B4-BE49-F238E27FC236}">
                  <a16:creationId xmlns:a16="http://schemas.microsoft.com/office/drawing/2014/main" id="{6F1B67B9-4F5D-5905-DFA8-3AA67E4B2A97}"/>
                </a:ext>
              </a:extLst>
            </p:cNvPr>
            <p:cNvGrpSpPr/>
            <p:nvPr/>
          </p:nvGrpSpPr>
          <p:grpSpPr>
            <a:xfrm>
              <a:off x="5546880" y="4696011"/>
              <a:ext cx="1613339" cy="674178"/>
              <a:chOff x="5128421" y="6044340"/>
              <a:chExt cx="1613339" cy="674178"/>
            </a:xfrm>
          </p:grpSpPr>
          <p:sp>
            <p:nvSpPr>
              <p:cNvPr id="16" name="Text Box 2">
                <a:extLst>
                  <a:ext uri="{FF2B5EF4-FFF2-40B4-BE49-F238E27FC236}">
                    <a16:creationId xmlns:a16="http://schemas.microsoft.com/office/drawing/2014/main" id="{74E97B58-31BD-0C1C-6F0F-AAB81CF3DE76}"/>
                  </a:ext>
                </a:extLst>
              </p:cNvPr>
              <p:cNvSpPr txBox="1">
                <a:spLocks noChangeArrowheads="1"/>
              </p:cNvSpPr>
              <p:nvPr/>
            </p:nvSpPr>
            <p:spPr bwMode="auto">
              <a:xfrm>
                <a:off x="5128421" y="6256853"/>
                <a:ext cx="1613339" cy="461665"/>
              </a:xfrm>
              <a:prstGeom prst="rect">
                <a:avLst/>
              </a:prstGeom>
              <a:noFill/>
              <a:ln w="9525">
                <a:noFill/>
                <a:miter lim="800000"/>
                <a:headEnd/>
                <a:tailEnd/>
              </a:ln>
            </p:spPr>
            <p:txBody>
              <a:bodyPr wrap="square">
                <a:spAutoFit/>
              </a:bodyPr>
              <a:lstStyle/>
              <a:p>
                <a:pPr algn="ctr">
                  <a:defRPr/>
                </a:pPr>
                <a:r>
                  <a:rPr lang="en-US" sz="2400" b="1" dirty="0">
                    <a:solidFill>
                      <a:srgbClr val="0000FF"/>
                    </a:solidFill>
                    <a:latin typeface="+mj-lt"/>
                  </a:rPr>
                  <a:t>pumping</a:t>
                </a:r>
              </a:p>
            </p:txBody>
          </p:sp>
          <p:sp>
            <p:nvSpPr>
              <p:cNvPr id="17" name="Up Arrow 49">
                <a:extLst>
                  <a:ext uri="{FF2B5EF4-FFF2-40B4-BE49-F238E27FC236}">
                    <a16:creationId xmlns:a16="http://schemas.microsoft.com/office/drawing/2014/main" id="{FC1B5200-F0E2-0306-E30C-6C7B06CD48CA}"/>
                  </a:ext>
                </a:extLst>
              </p:cNvPr>
              <p:cNvSpPr/>
              <p:nvPr/>
            </p:nvSpPr>
            <p:spPr>
              <a:xfrm>
                <a:off x="5827364" y="6044340"/>
                <a:ext cx="201477" cy="278970"/>
              </a:xfrm>
              <a:prstGeom prst="up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879842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47309-9A44-8C38-7E90-FEA501FB79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949081-35B8-6D73-59AE-B2DFBDFD5AEF}"/>
              </a:ext>
            </a:extLst>
          </p:cNvPr>
          <p:cNvSpPr>
            <a:spLocks noGrp="1"/>
          </p:cNvSpPr>
          <p:nvPr>
            <p:ph type="title"/>
          </p:nvPr>
        </p:nvSpPr>
        <p:spPr>
          <a:xfrm>
            <a:off x="838201" y="-92075"/>
            <a:ext cx="8264703" cy="1135903"/>
          </a:xfrm>
        </p:spPr>
        <p:txBody>
          <a:bodyPr>
            <a:noAutofit/>
          </a:bodyPr>
          <a:lstStyle/>
          <a:p>
            <a:r>
              <a:rPr lang="en-IN" sz="3200" b="1" i="0" u="none" strike="noStrike" baseline="0" dirty="0">
                <a:solidFill>
                  <a:srgbClr val="0000FF"/>
                </a:solidFill>
                <a:latin typeface="Calibri" panose="020F0502020204030204" pitchFamily="34" charset="0"/>
              </a:rPr>
              <a:t>Metastable state</a:t>
            </a:r>
          </a:p>
        </p:txBody>
      </p:sp>
      <p:sp>
        <p:nvSpPr>
          <p:cNvPr id="3" name="Rectangle 2">
            <a:extLst>
              <a:ext uri="{FF2B5EF4-FFF2-40B4-BE49-F238E27FC236}">
                <a16:creationId xmlns:a16="http://schemas.microsoft.com/office/drawing/2014/main" id="{8A2B83B1-422A-A670-5A33-0F39BEA98194}"/>
              </a:ext>
            </a:extLst>
          </p:cNvPr>
          <p:cNvSpPr/>
          <p:nvPr/>
        </p:nvSpPr>
        <p:spPr>
          <a:xfrm>
            <a:off x="356461" y="1016055"/>
            <a:ext cx="11499742" cy="2805063"/>
          </a:xfrm>
          <a:prstGeom prst="rect">
            <a:avLst/>
          </a:prstGeom>
        </p:spPr>
        <p:txBody>
          <a:bodyPr wrap="square">
            <a:spAutoFit/>
          </a:bodyPr>
          <a:lstStyle/>
          <a:p>
            <a:pPr marL="457200" indent="-457200" algn="just">
              <a:lnSpc>
                <a:spcPct val="150000"/>
              </a:lnSpc>
              <a:buFont typeface="Arial" pitchFamily="34" charset="0"/>
              <a:buChar char="•"/>
            </a:pPr>
            <a:r>
              <a:rPr lang="en-US" sz="2400" dirty="0"/>
              <a:t>In a metastable state, an atom or molecule is excited to a particular energy level that has a longer-than-normal lifetime.</a:t>
            </a:r>
          </a:p>
          <a:p>
            <a:pPr marL="457200" indent="-457200" algn="just">
              <a:lnSpc>
                <a:spcPct val="150000"/>
              </a:lnSpc>
              <a:buFont typeface="Arial" pitchFamily="34" charset="0"/>
              <a:buChar char="•"/>
            </a:pPr>
            <a:r>
              <a:rPr lang="en-US" sz="2400" dirty="0"/>
              <a:t>This means that the excited electron stays in this higher energy state for a relatively long time before returning to a lower energy state and emitting light.</a:t>
            </a:r>
          </a:p>
          <a:p>
            <a:pPr marL="457200" indent="-457200" algn="just">
              <a:lnSpc>
                <a:spcPct val="150000"/>
              </a:lnSpc>
              <a:buFont typeface="Arial" pitchFamily="34" charset="0"/>
              <a:buChar char="•"/>
            </a:pPr>
            <a:r>
              <a:rPr lang="en-US" sz="2400" dirty="0"/>
              <a:t>Because of this longer lifetime, metastable states can store energy for longer periods.</a:t>
            </a:r>
            <a:endParaRPr lang="en-IN" sz="2400" b="1" dirty="0"/>
          </a:p>
        </p:txBody>
      </p:sp>
    </p:spTree>
    <p:extLst>
      <p:ext uri="{BB962C8B-B14F-4D97-AF65-F5344CB8AC3E}">
        <p14:creationId xmlns:p14="http://schemas.microsoft.com/office/powerpoint/2010/main" val="136841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5944B-662F-8744-DEB1-C4A9C1178B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EAD2C8-5F60-DF73-E946-06F071C22DB0}"/>
              </a:ext>
            </a:extLst>
          </p:cNvPr>
          <p:cNvSpPr>
            <a:spLocks noGrp="1"/>
          </p:cNvSpPr>
          <p:nvPr>
            <p:ph type="title"/>
          </p:nvPr>
        </p:nvSpPr>
        <p:spPr>
          <a:xfrm>
            <a:off x="838201" y="-92075"/>
            <a:ext cx="8264703" cy="1135903"/>
          </a:xfrm>
        </p:spPr>
        <p:txBody>
          <a:bodyPr>
            <a:noAutofit/>
          </a:bodyPr>
          <a:lstStyle/>
          <a:p>
            <a:r>
              <a:rPr lang="en-IN" sz="3200" b="1" i="0" u="none" strike="noStrike" baseline="0" dirty="0">
                <a:solidFill>
                  <a:srgbClr val="0000FF"/>
                </a:solidFill>
                <a:latin typeface="Calibri" panose="020F0502020204030204" pitchFamily="34" charset="0"/>
              </a:rPr>
              <a:t>Metastable state</a:t>
            </a:r>
          </a:p>
        </p:txBody>
      </p:sp>
      <p:sp>
        <p:nvSpPr>
          <p:cNvPr id="8" name="TextBox 7">
            <a:extLst>
              <a:ext uri="{FF2B5EF4-FFF2-40B4-BE49-F238E27FC236}">
                <a16:creationId xmlns:a16="http://schemas.microsoft.com/office/drawing/2014/main" id="{CE5C5CF1-0369-E4C8-950E-32267A2B071E}"/>
              </a:ext>
            </a:extLst>
          </p:cNvPr>
          <p:cNvSpPr txBox="1"/>
          <p:nvPr/>
        </p:nvSpPr>
        <p:spPr>
          <a:xfrm>
            <a:off x="366792" y="1043828"/>
            <a:ext cx="11504909" cy="1200329"/>
          </a:xfrm>
          <a:prstGeom prst="rect">
            <a:avLst/>
          </a:prstGeom>
          <a:noFill/>
        </p:spPr>
        <p:txBody>
          <a:bodyPr wrap="square">
            <a:spAutoFit/>
          </a:bodyPr>
          <a:lstStyle/>
          <a:p>
            <a:pPr marL="342900" indent="-342900" algn="just">
              <a:buFont typeface="Arial" panose="020B0604020202020204" pitchFamily="34" charset="0"/>
              <a:buChar char="•"/>
            </a:pPr>
            <a:r>
              <a:rPr lang="en-US" sz="2400" b="0" i="0" dirty="0">
                <a:solidFill>
                  <a:srgbClr val="0D0D0D"/>
                </a:solidFill>
                <a:effectLst/>
              </a:rPr>
              <a:t>A metastable state refers to an excited state of an atom, molecule, or nucleus that has a relatively long lifetime compared to other excited states but is not the lowest energy state available.</a:t>
            </a:r>
            <a:endParaRPr lang="en-IN" sz="2400" dirty="0"/>
          </a:p>
        </p:txBody>
      </p:sp>
      <p:pic>
        <p:nvPicPr>
          <p:cNvPr id="4" name="Picture 3">
            <a:extLst>
              <a:ext uri="{FF2B5EF4-FFF2-40B4-BE49-F238E27FC236}">
                <a16:creationId xmlns:a16="http://schemas.microsoft.com/office/drawing/2014/main" id="{5215FF51-4D83-8D0F-8163-082AF8DA2CD0}"/>
              </a:ext>
            </a:extLst>
          </p:cNvPr>
          <p:cNvPicPr>
            <a:picLocks noChangeAspect="1"/>
          </p:cNvPicPr>
          <p:nvPr/>
        </p:nvPicPr>
        <p:blipFill>
          <a:blip r:embed="rId2"/>
          <a:stretch>
            <a:fillRect/>
          </a:stretch>
        </p:blipFill>
        <p:spPr>
          <a:xfrm>
            <a:off x="2814242" y="2650387"/>
            <a:ext cx="5465962" cy="3427140"/>
          </a:xfrm>
          <a:prstGeom prst="rect">
            <a:avLst/>
          </a:prstGeom>
        </p:spPr>
      </p:pic>
    </p:spTree>
    <p:extLst>
      <p:ext uri="{BB962C8B-B14F-4D97-AF65-F5344CB8AC3E}">
        <p14:creationId xmlns:p14="http://schemas.microsoft.com/office/powerpoint/2010/main" val="34492534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A8D31-9A9A-854B-6D50-04AF814847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E53E98-138B-DD65-A065-717CFF5E7C30}"/>
              </a:ext>
            </a:extLst>
          </p:cNvPr>
          <p:cNvSpPr>
            <a:spLocks noGrp="1"/>
          </p:cNvSpPr>
          <p:nvPr>
            <p:ph type="title"/>
          </p:nvPr>
        </p:nvSpPr>
        <p:spPr>
          <a:xfrm>
            <a:off x="838201" y="-92075"/>
            <a:ext cx="8264703" cy="1135903"/>
          </a:xfrm>
        </p:spPr>
        <p:txBody>
          <a:bodyPr>
            <a:noAutofit/>
          </a:bodyPr>
          <a:lstStyle/>
          <a:p>
            <a:r>
              <a:rPr lang="en-IN" sz="3200" b="1" i="0" u="none" strike="noStrike" baseline="0" dirty="0">
                <a:solidFill>
                  <a:srgbClr val="0000FF"/>
                </a:solidFill>
                <a:latin typeface="Calibri" panose="020F0502020204030204" pitchFamily="34" charset="0"/>
              </a:rPr>
              <a:t>Two-Level System</a:t>
            </a:r>
          </a:p>
        </p:txBody>
      </p:sp>
      <p:grpSp>
        <p:nvGrpSpPr>
          <p:cNvPr id="3" name="Group 3">
            <a:extLst>
              <a:ext uri="{FF2B5EF4-FFF2-40B4-BE49-F238E27FC236}">
                <a16:creationId xmlns:a16="http://schemas.microsoft.com/office/drawing/2014/main" id="{78687649-C5DB-6344-6912-3D4F52417A4E}"/>
              </a:ext>
            </a:extLst>
          </p:cNvPr>
          <p:cNvGrpSpPr>
            <a:grpSpLocks/>
          </p:cNvGrpSpPr>
          <p:nvPr/>
        </p:nvGrpSpPr>
        <p:grpSpPr bwMode="auto">
          <a:xfrm>
            <a:off x="2057400" y="1676400"/>
            <a:ext cx="7467600" cy="2927852"/>
            <a:chOff x="96" y="1008"/>
            <a:chExt cx="5040" cy="2044"/>
          </a:xfrm>
        </p:grpSpPr>
        <p:grpSp>
          <p:nvGrpSpPr>
            <p:cNvPr id="5" name="Group 4">
              <a:extLst>
                <a:ext uri="{FF2B5EF4-FFF2-40B4-BE49-F238E27FC236}">
                  <a16:creationId xmlns:a16="http://schemas.microsoft.com/office/drawing/2014/main" id="{17EEC3D8-3B10-4565-8DA8-54A9D47FE907}"/>
                </a:ext>
              </a:extLst>
            </p:cNvPr>
            <p:cNvGrpSpPr>
              <a:grpSpLocks/>
            </p:cNvGrpSpPr>
            <p:nvPr/>
          </p:nvGrpSpPr>
          <p:grpSpPr bwMode="auto">
            <a:xfrm>
              <a:off x="96" y="1008"/>
              <a:ext cx="2544" cy="2023"/>
              <a:chOff x="96" y="1008"/>
              <a:chExt cx="2544" cy="2023"/>
            </a:xfrm>
          </p:grpSpPr>
          <p:sp>
            <p:nvSpPr>
              <p:cNvPr id="58" name="Line 5">
                <a:extLst>
                  <a:ext uri="{FF2B5EF4-FFF2-40B4-BE49-F238E27FC236}">
                    <a16:creationId xmlns:a16="http://schemas.microsoft.com/office/drawing/2014/main" id="{43909397-9542-5FC4-11D5-91F9B892C447}"/>
                  </a:ext>
                </a:extLst>
              </p:cNvPr>
              <p:cNvSpPr>
                <a:spLocks noChangeShapeType="1"/>
              </p:cNvSpPr>
              <p:nvPr/>
            </p:nvSpPr>
            <p:spPr bwMode="auto">
              <a:xfrm>
                <a:off x="624" y="2505"/>
                <a:ext cx="9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9" name="Line 6">
                <a:extLst>
                  <a:ext uri="{FF2B5EF4-FFF2-40B4-BE49-F238E27FC236}">
                    <a16:creationId xmlns:a16="http://schemas.microsoft.com/office/drawing/2014/main" id="{D4070C7F-B25B-409F-D18D-3C0530D47B13}"/>
                  </a:ext>
                </a:extLst>
              </p:cNvPr>
              <p:cNvSpPr>
                <a:spLocks noChangeShapeType="1"/>
              </p:cNvSpPr>
              <p:nvPr/>
            </p:nvSpPr>
            <p:spPr bwMode="auto">
              <a:xfrm>
                <a:off x="624" y="1161"/>
                <a:ext cx="912"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60" name="Text Box 7">
                <a:extLst>
                  <a:ext uri="{FF2B5EF4-FFF2-40B4-BE49-F238E27FC236}">
                    <a16:creationId xmlns:a16="http://schemas.microsoft.com/office/drawing/2014/main" id="{595B4D36-2260-3B6B-5E11-CF90AFDA46F3}"/>
                  </a:ext>
                </a:extLst>
              </p:cNvPr>
              <p:cNvSpPr txBox="1">
                <a:spLocks noChangeArrowheads="1"/>
              </p:cNvSpPr>
              <p:nvPr/>
            </p:nvSpPr>
            <p:spPr bwMode="auto">
              <a:xfrm>
                <a:off x="1536" y="2322"/>
                <a:ext cx="1104" cy="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Garamond" panose="02020404030301010803" pitchFamily="18" charset="0"/>
                  </a:defRPr>
                </a:lvl1pPr>
                <a:lvl2pPr marL="742950" indent="-285750">
                  <a:defRPr sz="2800">
                    <a:solidFill>
                      <a:schemeClr val="tx1"/>
                    </a:solidFill>
                    <a:latin typeface="Garamond" panose="02020404030301010803" pitchFamily="18" charset="0"/>
                  </a:defRPr>
                </a:lvl2pPr>
                <a:lvl3pPr marL="1143000" indent="-228600">
                  <a:defRPr sz="2800">
                    <a:solidFill>
                      <a:schemeClr val="tx1"/>
                    </a:solidFill>
                    <a:latin typeface="Garamond" panose="02020404030301010803" pitchFamily="18" charset="0"/>
                  </a:defRPr>
                </a:lvl3pPr>
                <a:lvl4pPr marL="1600200" indent="-228600">
                  <a:defRPr sz="2800">
                    <a:solidFill>
                      <a:schemeClr val="tx1"/>
                    </a:solidFill>
                    <a:latin typeface="Garamond" panose="02020404030301010803" pitchFamily="18" charset="0"/>
                  </a:defRPr>
                </a:lvl4pPr>
                <a:lvl5pPr marL="2057400" indent="-228600">
                  <a:defRPr sz="2800">
                    <a:solidFill>
                      <a:schemeClr val="tx1"/>
                    </a:solidFill>
                    <a:latin typeface="Garamond" panose="02020404030301010803" pitchFamily="18" charset="0"/>
                  </a:defRPr>
                </a:lvl5pPr>
                <a:lvl6pPr marL="2514600" indent="-228600" eaLnBrk="0" fontAlgn="base" hangingPunct="0">
                  <a:spcBef>
                    <a:spcPct val="0"/>
                  </a:spcBef>
                  <a:spcAft>
                    <a:spcPct val="0"/>
                  </a:spcAft>
                  <a:defRPr sz="2800">
                    <a:solidFill>
                      <a:schemeClr val="tx1"/>
                    </a:solidFill>
                    <a:latin typeface="Garamond" panose="02020404030301010803" pitchFamily="18" charset="0"/>
                  </a:defRPr>
                </a:lvl6pPr>
                <a:lvl7pPr marL="2971800" indent="-228600" eaLnBrk="0" fontAlgn="base" hangingPunct="0">
                  <a:spcBef>
                    <a:spcPct val="0"/>
                  </a:spcBef>
                  <a:spcAft>
                    <a:spcPct val="0"/>
                  </a:spcAft>
                  <a:defRPr sz="2800">
                    <a:solidFill>
                      <a:schemeClr val="tx1"/>
                    </a:solidFill>
                    <a:latin typeface="Garamond" panose="02020404030301010803" pitchFamily="18" charset="0"/>
                  </a:defRPr>
                </a:lvl7pPr>
                <a:lvl8pPr marL="3429000" indent="-228600" eaLnBrk="0" fontAlgn="base" hangingPunct="0">
                  <a:spcBef>
                    <a:spcPct val="0"/>
                  </a:spcBef>
                  <a:spcAft>
                    <a:spcPct val="0"/>
                  </a:spcAft>
                  <a:defRPr sz="2800">
                    <a:solidFill>
                      <a:schemeClr val="tx1"/>
                    </a:solidFill>
                    <a:latin typeface="Garamond" panose="02020404030301010803" pitchFamily="18" charset="0"/>
                  </a:defRPr>
                </a:lvl8pPr>
                <a:lvl9pPr marL="3886200" indent="-228600" eaLnBrk="0" fontAlgn="base" hangingPunct="0">
                  <a:spcBef>
                    <a:spcPct val="0"/>
                  </a:spcBef>
                  <a:spcAft>
                    <a:spcPct val="0"/>
                  </a:spcAft>
                  <a:defRPr sz="2800">
                    <a:solidFill>
                      <a:schemeClr val="tx1"/>
                    </a:solidFill>
                    <a:latin typeface="Garamond" panose="02020404030301010803" pitchFamily="18" charset="0"/>
                  </a:defRPr>
                </a:lvl9pPr>
              </a:lstStyle>
              <a:p>
                <a:pPr>
                  <a:spcBef>
                    <a:spcPct val="50000"/>
                  </a:spcBef>
                </a:pPr>
                <a:r>
                  <a:rPr lang="en-US" altLang="en-US" sz="2400" b="1" dirty="0">
                    <a:latin typeface="+mn-lt"/>
                  </a:rPr>
                  <a:t>E</a:t>
                </a:r>
                <a:r>
                  <a:rPr lang="en-US" altLang="en-US" sz="2400" b="1" baseline="-25000" dirty="0">
                    <a:latin typeface="+mn-lt"/>
                  </a:rPr>
                  <a:t>1</a:t>
                </a:r>
                <a:r>
                  <a:rPr lang="en-US" altLang="en-US" sz="2400" b="1" dirty="0">
                    <a:latin typeface="+mn-lt"/>
                  </a:rPr>
                  <a:t>, N</a:t>
                </a:r>
                <a:r>
                  <a:rPr lang="en-US" altLang="en-US" sz="2400" b="1" baseline="-25000" dirty="0">
                    <a:latin typeface="+mn-lt"/>
                  </a:rPr>
                  <a:t>1</a:t>
                </a:r>
              </a:p>
              <a:p>
                <a:pPr>
                  <a:spcBef>
                    <a:spcPct val="50000"/>
                  </a:spcBef>
                </a:pPr>
                <a:endParaRPr lang="en-US" altLang="en-US" sz="2400" b="1" dirty="0">
                  <a:latin typeface="+mn-lt"/>
                </a:endParaRPr>
              </a:p>
            </p:txBody>
          </p:sp>
          <p:sp>
            <p:nvSpPr>
              <p:cNvPr id="61" name="Text Box 8">
                <a:extLst>
                  <a:ext uri="{FF2B5EF4-FFF2-40B4-BE49-F238E27FC236}">
                    <a16:creationId xmlns:a16="http://schemas.microsoft.com/office/drawing/2014/main" id="{85359CB5-FC09-B8C8-5115-A58DD8FD60F6}"/>
                  </a:ext>
                </a:extLst>
              </p:cNvPr>
              <p:cNvSpPr txBox="1">
                <a:spLocks noChangeArrowheads="1"/>
              </p:cNvSpPr>
              <p:nvPr/>
            </p:nvSpPr>
            <p:spPr bwMode="auto">
              <a:xfrm>
                <a:off x="1488" y="1008"/>
                <a:ext cx="1104" cy="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Garamond" panose="02020404030301010803" pitchFamily="18" charset="0"/>
                  </a:defRPr>
                </a:lvl1pPr>
                <a:lvl2pPr marL="742950" indent="-285750">
                  <a:defRPr sz="2800">
                    <a:solidFill>
                      <a:schemeClr val="tx1"/>
                    </a:solidFill>
                    <a:latin typeface="Garamond" panose="02020404030301010803" pitchFamily="18" charset="0"/>
                  </a:defRPr>
                </a:lvl2pPr>
                <a:lvl3pPr marL="1143000" indent="-228600">
                  <a:defRPr sz="2800">
                    <a:solidFill>
                      <a:schemeClr val="tx1"/>
                    </a:solidFill>
                    <a:latin typeface="Garamond" panose="02020404030301010803" pitchFamily="18" charset="0"/>
                  </a:defRPr>
                </a:lvl3pPr>
                <a:lvl4pPr marL="1600200" indent="-228600">
                  <a:defRPr sz="2800">
                    <a:solidFill>
                      <a:schemeClr val="tx1"/>
                    </a:solidFill>
                    <a:latin typeface="Garamond" panose="02020404030301010803" pitchFamily="18" charset="0"/>
                  </a:defRPr>
                </a:lvl4pPr>
                <a:lvl5pPr marL="2057400" indent="-228600">
                  <a:defRPr sz="2800">
                    <a:solidFill>
                      <a:schemeClr val="tx1"/>
                    </a:solidFill>
                    <a:latin typeface="Garamond" panose="02020404030301010803" pitchFamily="18" charset="0"/>
                  </a:defRPr>
                </a:lvl5pPr>
                <a:lvl6pPr marL="2514600" indent="-228600" eaLnBrk="0" fontAlgn="base" hangingPunct="0">
                  <a:spcBef>
                    <a:spcPct val="0"/>
                  </a:spcBef>
                  <a:spcAft>
                    <a:spcPct val="0"/>
                  </a:spcAft>
                  <a:defRPr sz="2800">
                    <a:solidFill>
                      <a:schemeClr val="tx1"/>
                    </a:solidFill>
                    <a:latin typeface="Garamond" panose="02020404030301010803" pitchFamily="18" charset="0"/>
                  </a:defRPr>
                </a:lvl6pPr>
                <a:lvl7pPr marL="2971800" indent="-228600" eaLnBrk="0" fontAlgn="base" hangingPunct="0">
                  <a:spcBef>
                    <a:spcPct val="0"/>
                  </a:spcBef>
                  <a:spcAft>
                    <a:spcPct val="0"/>
                  </a:spcAft>
                  <a:defRPr sz="2800">
                    <a:solidFill>
                      <a:schemeClr val="tx1"/>
                    </a:solidFill>
                    <a:latin typeface="Garamond" panose="02020404030301010803" pitchFamily="18" charset="0"/>
                  </a:defRPr>
                </a:lvl7pPr>
                <a:lvl8pPr marL="3429000" indent="-228600" eaLnBrk="0" fontAlgn="base" hangingPunct="0">
                  <a:spcBef>
                    <a:spcPct val="0"/>
                  </a:spcBef>
                  <a:spcAft>
                    <a:spcPct val="0"/>
                  </a:spcAft>
                  <a:defRPr sz="2800">
                    <a:solidFill>
                      <a:schemeClr val="tx1"/>
                    </a:solidFill>
                    <a:latin typeface="Garamond" panose="02020404030301010803" pitchFamily="18" charset="0"/>
                  </a:defRPr>
                </a:lvl8pPr>
                <a:lvl9pPr marL="3886200" indent="-228600" eaLnBrk="0" fontAlgn="base" hangingPunct="0">
                  <a:spcBef>
                    <a:spcPct val="0"/>
                  </a:spcBef>
                  <a:spcAft>
                    <a:spcPct val="0"/>
                  </a:spcAft>
                  <a:defRPr sz="2800">
                    <a:solidFill>
                      <a:schemeClr val="tx1"/>
                    </a:solidFill>
                    <a:latin typeface="Garamond" panose="02020404030301010803" pitchFamily="18" charset="0"/>
                  </a:defRPr>
                </a:lvl9pPr>
              </a:lstStyle>
              <a:p>
                <a:pPr>
                  <a:spcBef>
                    <a:spcPct val="50000"/>
                  </a:spcBef>
                </a:pPr>
                <a:r>
                  <a:rPr lang="en-US" altLang="en-US" sz="2400" b="1" dirty="0">
                    <a:latin typeface="+mn-lt"/>
                  </a:rPr>
                  <a:t>E</a:t>
                </a:r>
                <a:r>
                  <a:rPr lang="en-US" altLang="en-US" sz="2400" b="1" baseline="-25000" dirty="0">
                    <a:latin typeface="+mn-lt"/>
                  </a:rPr>
                  <a:t>2</a:t>
                </a:r>
                <a:r>
                  <a:rPr lang="en-US" altLang="en-US" sz="2400" b="1" dirty="0">
                    <a:latin typeface="+mn-lt"/>
                  </a:rPr>
                  <a:t>, N</a:t>
                </a:r>
                <a:r>
                  <a:rPr lang="en-US" altLang="en-US" sz="2400" b="1" baseline="-25000" dirty="0">
                    <a:latin typeface="+mn-lt"/>
                  </a:rPr>
                  <a:t>2</a:t>
                </a:r>
              </a:p>
              <a:p>
                <a:pPr>
                  <a:spcBef>
                    <a:spcPct val="50000"/>
                  </a:spcBef>
                </a:pPr>
                <a:endParaRPr lang="en-US" altLang="en-US" sz="2400" b="1" dirty="0">
                  <a:latin typeface="+mn-lt"/>
                </a:endParaRPr>
              </a:p>
            </p:txBody>
          </p:sp>
          <p:sp>
            <p:nvSpPr>
              <p:cNvPr id="62" name="Line 9">
                <a:extLst>
                  <a:ext uri="{FF2B5EF4-FFF2-40B4-BE49-F238E27FC236}">
                    <a16:creationId xmlns:a16="http://schemas.microsoft.com/office/drawing/2014/main" id="{BC31FBA2-63CD-C822-9200-0970EAEE660E}"/>
                  </a:ext>
                </a:extLst>
              </p:cNvPr>
              <p:cNvSpPr>
                <a:spLocks noChangeShapeType="1"/>
              </p:cNvSpPr>
              <p:nvPr/>
            </p:nvSpPr>
            <p:spPr bwMode="auto">
              <a:xfrm flipV="1">
                <a:off x="1056" y="1161"/>
                <a:ext cx="0" cy="1344"/>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63" name="Oval 10">
                <a:extLst>
                  <a:ext uri="{FF2B5EF4-FFF2-40B4-BE49-F238E27FC236}">
                    <a16:creationId xmlns:a16="http://schemas.microsoft.com/office/drawing/2014/main" id="{841BCFC5-092F-350F-E98E-D7AC4A2592B5}"/>
                  </a:ext>
                </a:extLst>
              </p:cNvPr>
              <p:cNvSpPr>
                <a:spLocks noChangeArrowheads="1"/>
              </p:cNvSpPr>
              <p:nvPr/>
            </p:nvSpPr>
            <p:spPr bwMode="auto">
              <a:xfrm>
                <a:off x="1008" y="2457"/>
                <a:ext cx="96" cy="96"/>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800">
                    <a:solidFill>
                      <a:schemeClr val="tx1"/>
                    </a:solidFill>
                    <a:latin typeface="Garamond" panose="02020404030301010803" pitchFamily="18" charset="0"/>
                  </a:defRPr>
                </a:lvl1pPr>
                <a:lvl2pPr marL="742950" indent="-285750">
                  <a:defRPr sz="2800">
                    <a:solidFill>
                      <a:schemeClr val="tx1"/>
                    </a:solidFill>
                    <a:latin typeface="Garamond" panose="02020404030301010803" pitchFamily="18" charset="0"/>
                  </a:defRPr>
                </a:lvl2pPr>
                <a:lvl3pPr marL="1143000" indent="-228600">
                  <a:defRPr sz="2800">
                    <a:solidFill>
                      <a:schemeClr val="tx1"/>
                    </a:solidFill>
                    <a:latin typeface="Garamond" panose="02020404030301010803" pitchFamily="18" charset="0"/>
                  </a:defRPr>
                </a:lvl3pPr>
                <a:lvl4pPr marL="1600200" indent="-228600">
                  <a:defRPr sz="2800">
                    <a:solidFill>
                      <a:schemeClr val="tx1"/>
                    </a:solidFill>
                    <a:latin typeface="Garamond" panose="02020404030301010803" pitchFamily="18" charset="0"/>
                  </a:defRPr>
                </a:lvl4pPr>
                <a:lvl5pPr marL="2057400" indent="-228600">
                  <a:defRPr sz="2800">
                    <a:solidFill>
                      <a:schemeClr val="tx1"/>
                    </a:solidFill>
                    <a:latin typeface="Garamond" panose="02020404030301010803" pitchFamily="18" charset="0"/>
                  </a:defRPr>
                </a:lvl5pPr>
                <a:lvl6pPr marL="2514600" indent="-228600" eaLnBrk="0" fontAlgn="base" hangingPunct="0">
                  <a:spcBef>
                    <a:spcPct val="0"/>
                  </a:spcBef>
                  <a:spcAft>
                    <a:spcPct val="0"/>
                  </a:spcAft>
                  <a:defRPr sz="2800">
                    <a:solidFill>
                      <a:schemeClr val="tx1"/>
                    </a:solidFill>
                    <a:latin typeface="Garamond" panose="02020404030301010803" pitchFamily="18" charset="0"/>
                  </a:defRPr>
                </a:lvl6pPr>
                <a:lvl7pPr marL="2971800" indent="-228600" eaLnBrk="0" fontAlgn="base" hangingPunct="0">
                  <a:spcBef>
                    <a:spcPct val="0"/>
                  </a:spcBef>
                  <a:spcAft>
                    <a:spcPct val="0"/>
                  </a:spcAft>
                  <a:defRPr sz="2800">
                    <a:solidFill>
                      <a:schemeClr val="tx1"/>
                    </a:solidFill>
                    <a:latin typeface="Garamond" panose="02020404030301010803" pitchFamily="18" charset="0"/>
                  </a:defRPr>
                </a:lvl7pPr>
                <a:lvl8pPr marL="3429000" indent="-228600" eaLnBrk="0" fontAlgn="base" hangingPunct="0">
                  <a:spcBef>
                    <a:spcPct val="0"/>
                  </a:spcBef>
                  <a:spcAft>
                    <a:spcPct val="0"/>
                  </a:spcAft>
                  <a:defRPr sz="2800">
                    <a:solidFill>
                      <a:schemeClr val="tx1"/>
                    </a:solidFill>
                    <a:latin typeface="Garamond" panose="02020404030301010803" pitchFamily="18" charset="0"/>
                  </a:defRPr>
                </a:lvl8pPr>
                <a:lvl9pPr marL="3886200" indent="-228600" eaLnBrk="0" fontAlgn="base" hangingPunct="0">
                  <a:spcBef>
                    <a:spcPct val="0"/>
                  </a:spcBef>
                  <a:spcAft>
                    <a:spcPct val="0"/>
                  </a:spcAft>
                  <a:defRPr sz="2800">
                    <a:solidFill>
                      <a:schemeClr val="tx1"/>
                    </a:solidFill>
                    <a:latin typeface="Garamond" panose="02020404030301010803" pitchFamily="18" charset="0"/>
                  </a:defRPr>
                </a:lvl9pPr>
              </a:lstStyle>
              <a:p>
                <a:endParaRPr lang="en-IN" altLang="en-US">
                  <a:latin typeface="+mn-lt"/>
                </a:endParaRPr>
              </a:p>
            </p:txBody>
          </p:sp>
          <p:grpSp>
            <p:nvGrpSpPr>
              <p:cNvPr id="64" name="Group 11">
                <a:extLst>
                  <a:ext uri="{FF2B5EF4-FFF2-40B4-BE49-F238E27FC236}">
                    <a16:creationId xmlns:a16="http://schemas.microsoft.com/office/drawing/2014/main" id="{0453EA94-710C-8B5E-8D0E-12E801760C00}"/>
                  </a:ext>
                </a:extLst>
              </p:cNvPr>
              <p:cNvGrpSpPr>
                <a:grpSpLocks/>
              </p:cNvGrpSpPr>
              <p:nvPr/>
            </p:nvGrpSpPr>
            <p:grpSpPr bwMode="auto">
              <a:xfrm>
                <a:off x="96" y="1584"/>
                <a:ext cx="912" cy="288"/>
                <a:chOff x="1440" y="3648"/>
                <a:chExt cx="912" cy="288"/>
              </a:xfrm>
            </p:grpSpPr>
            <p:grpSp>
              <p:nvGrpSpPr>
                <p:cNvPr id="65" name="Group 12">
                  <a:extLst>
                    <a:ext uri="{FF2B5EF4-FFF2-40B4-BE49-F238E27FC236}">
                      <a16:creationId xmlns:a16="http://schemas.microsoft.com/office/drawing/2014/main" id="{7D1DE2F6-7380-732E-106A-26DAE745F274}"/>
                    </a:ext>
                  </a:extLst>
                </p:cNvPr>
                <p:cNvGrpSpPr>
                  <a:grpSpLocks/>
                </p:cNvGrpSpPr>
                <p:nvPr/>
              </p:nvGrpSpPr>
              <p:grpSpPr bwMode="auto">
                <a:xfrm>
                  <a:off x="1440" y="3648"/>
                  <a:ext cx="192" cy="240"/>
                  <a:chOff x="1440" y="3648"/>
                  <a:chExt cx="192" cy="240"/>
                </a:xfrm>
              </p:grpSpPr>
              <p:sp>
                <p:nvSpPr>
                  <p:cNvPr id="77" name="Oval 13">
                    <a:extLst>
                      <a:ext uri="{FF2B5EF4-FFF2-40B4-BE49-F238E27FC236}">
                        <a16:creationId xmlns:a16="http://schemas.microsoft.com/office/drawing/2014/main" id="{96327221-C2DC-8EE0-1B07-1C4BA46770F8}"/>
                      </a:ext>
                    </a:extLst>
                  </p:cNvPr>
                  <p:cNvSpPr>
                    <a:spLocks noChangeArrowheads="1"/>
                  </p:cNvSpPr>
                  <p:nvPr/>
                </p:nvSpPr>
                <p:spPr bwMode="auto">
                  <a:xfrm flipV="1">
                    <a:off x="1440" y="3696"/>
                    <a:ext cx="192" cy="192"/>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a:solidFill>
                          <a:schemeClr val="tx1"/>
                        </a:solidFill>
                        <a:latin typeface="Garamond" panose="02020404030301010803" pitchFamily="18" charset="0"/>
                      </a:defRPr>
                    </a:lvl1pPr>
                    <a:lvl2pPr marL="742950" indent="-285750">
                      <a:defRPr sz="2800">
                        <a:solidFill>
                          <a:schemeClr val="tx1"/>
                        </a:solidFill>
                        <a:latin typeface="Garamond" panose="02020404030301010803" pitchFamily="18" charset="0"/>
                      </a:defRPr>
                    </a:lvl2pPr>
                    <a:lvl3pPr marL="1143000" indent="-228600">
                      <a:defRPr sz="2800">
                        <a:solidFill>
                          <a:schemeClr val="tx1"/>
                        </a:solidFill>
                        <a:latin typeface="Garamond" panose="02020404030301010803" pitchFamily="18" charset="0"/>
                      </a:defRPr>
                    </a:lvl3pPr>
                    <a:lvl4pPr marL="1600200" indent="-228600">
                      <a:defRPr sz="2800">
                        <a:solidFill>
                          <a:schemeClr val="tx1"/>
                        </a:solidFill>
                        <a:latin typeface="Garamond" panose="02020404030301010803" pitchFamily="18" charset="0"/>
                      </a:defRPr>
                    </a:lvl4pPr>
                    <a:lvl5pPr marL="2057400" indent="-228600">
                      <a:defRPr sz="2800">
                        <a:solidFill>
                          <a:schemeClr val="tx1"/>
                        </a:solidFill>
                        <a:latin typeface="Garamond" panose="02020404030301010803" pitchFamily="18" charset="0"/>
                      </a:defRPr>
                    </a:lvl5pPr>
                    <a:lvl6pPr marL="2514600" indent="-228600" eaLnBrk="0" fontAlgn="base" hangingPunct="0">
                      <a:spcBef>
                        <a:spcPct val="0"/>
                      </a:spcBef>
                      <a:spcAft>
                        <a:spcPct val="0"/>
                      </a:spcAft>
                      <a:defRPr sz="2800">
                        <a:solidFill>
                          <a:schemeClr val="tx1"/>
                        </a:solidFill>
                        <a:latin typeface="Garamond" panose="02020404030301010803" pitchFamily="18" charset="0"/>
                      </a:defRPr>
                    </a:lvl6pPr>
                    <a:lvl7pPr marL="2971800" indent="-228600" eaLnBrk="0" fontAlgn="base" hangingPunct="0">
                      <a:spcBef>
                        <a:spcPct val="0"/>
                      </a:spcBef>
                      <a:spcAft>
                        <a:spcPct val="0"/>
                      </a:spcAft>
                      <a:defRPr sz="2800">
                        <a:solidFill>
                          <a:schemeClr val="tx1"/>
                        </a:solidFill>
                        <a:latin typeface="Garamond" panose="02020404030301010803" pitchFamily="18" charset="0"/>
                      </a:defRPr>
                    </a:lvl7pPr>
                    <a:lvl8pPr marL="3429000" indent="-228600" eaLnBrk="0" fontAlgn="base" hangingPunct="0">
                      <a:spcBef>
                        <a:spcPct val="0"/>
                      </a:spcBef>
                      <a:spcAft>
                        <a:spcPct val="0"/>
                      </a:spcAft>
                      <a:defRPr sz="2800">
                        <a:solidFill>
                          <a:schemeClr val="tx1"/>
                        </a:solidFill>
                        <a:latin typeface="Garamond" panose="02020404030301010803" pitchFamily="18" charset="0"/>
                      </a:defRPr>
                    </a:lvl8pPr>
                    <a:lvl9pPr marL="3886200" indent="-228600" eaLnBrk="0" fontAlgn="base" hangingPunct="0">
                      <a:spcBef>
                        <a:spcPct val="0"/>
                      </a:spcBef>
                      <a:spcAft>
                        <a:spcPct val="0"/>
                      </a:spcAft>
                      <a:defRPr sz="2800">
                        <a:solidFill>
                          <a:schemeClr val="tx1"/>
                        </a:solidFill>
                        <a:latin typeface="Garamond" panose="02020404030301010803" pitchFamily="18" charset="0"/>
                      </a:defRPr>
                    </a:lvl9pPr>
                  </a:lstStyle>
                  <a:p>
                    <a:endParaRPr lang="en-IN" altLang="en-US">
                      <a:latin typeface="+mn-lt"/>
                    </a:endParaRPr>
                  </a:p>
                </p:txBody>
              </p:sp>
              <p:sp>
                <p:nvSpPr>
                  <p:cNvPr id="78" name="Rectangle 14">
                    <a:extLst>
                      <a:ext uri="{FF2B5EF4-FFF2-40B4-BE49-F238E27FC236}">
                        <a16:creationId xmlns:a16="http://schemas.microsoft.com/office/drawing/2014/main" id="{C48EC669-DF21-336C-EFEC-AF47C4AA857B}"/>
                      </a:ext>
                    </a:extLst>
                  </p:cNvPr>
                  <p:cNvSpPr>
                    <a:spLocks noChangeArrowheads="1"/>
                  </p:cNvSpPr>
                  <p:nvPr/>
                </p:nvSpPr>
                <p:spPr bwMode="auto">
                  <a:xfrm flipV="1">
                    <a:off x="1440" y="3648"/>
                    <a:ext cx="192" cy="14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a:solidFill>
                          <a:schemeClr val="tx1"/>
                        </a:solidFill>
                        <a:latin typeface="Garamond" panose="02020404030301010803" pitchFamily="18" charset="0"/>
                      </a:defRPr>
                    </a:lvl1pPr>
                    <a:lvl2pPr marL="742950" indent="-285750">
                      <a:defRPr sz="2800">
                        <a:solidFill>
                          <a:schemeClr val="tx1"/>
                        </a:solidFill>
                        <a:latin typeface="Garamond" panose="02020404030301010803" pitchFamily="18" charset="0"/>
                      </a:defRPr>
                    </a:lvl2pPr>
                    <a:lvl3pPr marL="1143000" indent="-228600">
                      <a:defRPr sz="2800">
                        <a:solidFill>
                          <a:schemeClr val="tx1"/>
                        </a:solidFill>
                        <a:latin typeface="Garamond" panose="02020404030301010803" pitchFamily="18" charset="0"/>
                      </a:defRPr>
                    </a:lvl3pPr>
                    <a:lvl4pPr marL="1600200" indent="-228600">
                      <a:defRPr sz="2800">
                        <a:solidFill>
                          <a:schemeClr val="tx1"/>
                        </a:solidFill>
                        <a:latin typeface="Garamond" panose="02020404030301010803" pitchFamily="18" charset="0"/>
                      </a:defRPr>
                    </a:lvl4pPr>
                    <a:lvl5pPr marL="2057400" indent="-228600">
                      <a:defRPr sz="2800">
                        <a:solidFill>
                          <a:schemeClr val="tx1"/>
                        </a:solidFill>
                        <a:latin typeface="Garamond" panose="02020404030301010803" pitchFamily="18" charset="0"/>
                      </a:defRPr>
                    </a:lvl5pPr>
                    <a:lvl6pPr marL="2514600" indent="-228600" eaLnBrk="0" fontAlgn="base" hangingPunct="0">
                      <a:spcBef>
                        <a:spcPct val="0"/>
                      </a:spcBef>
                      <a:spcAft>
                        <a:spcPct val="0"/>
                      </a:spcAft>
                      <a:defRPr sz="2800">
                        <a:solidFill>
                          <a:schemeClr val="tx1"/>
                        </a:solidFill>
                        <a:latin typeface="Garamond" panose="02020404030301010803" pitchFamily="18" charset="0"/>
                      </a:defRPr>
                    </a:lvl6pPr>
                    <a:lvl7pPr marL="2971800" indent="-228600" eaLnBrk="0" fontAlgn="base" hangingPunct="0">
                      <a:spcBef>
                        <a:spcPct val="0"/>
                      </a:spcBef>
                      <a:spcAft>
                        <a:spcPct val="0"/>
                      </a:spcAft>
                      <a:defRPr sz="2800">
                        <a:solidFill>
                          <a:schemeClr val="tx1"/>
                        </a:solidFill>
                        <a:latin typeface="Garamond" panose="02020404030301010803" pitchFamily="18" charset="0"/>
                      </a:defRPr>
                    </a:lvl7pPr>
                    <a:lvl8pPr marL="3429000" indent="-228600" eaLnBrk="0" fontAlgn="base" hangingPunct="0">
                      <a:spcBef>
                        <a:spcPct val="0"/>
                      </a:spcBef>
                      <a:spcAft>
                        <a:spcPct val="0"/>
                      </a:spcAft>
                      <a:defRPr sz="2800">
                        <a:solidFill>
                          <a:schemeClr val="tx1"/>
                        </a:solidFill>
                        <a:latin typeface="Garamond" panose="02020404030301010803" pitchFamily="18" charset="0"/>
                      </a:defRPr>
                    </a:lvl8pPr>
                    <a:lvl9pPr marL="3886200" indent="-228600" eaLnBrk="0" fontAlgn="base" hangingPunct="0">
                      <a:spcBef>
                        <a:spcPct val="0"/>
                      </a:spcBef>
                      <a:spcAft>
                        <a:spcPct val="0"/>
                      </a:spcAft>
                      <a:defRPr sz="2800">
                        <a:solidFill>
                          <a:schemeClr val="tx1"/>
                        </a:solidFill>
                        <a:latin typeface="Garamond" panose="02020404030301010803" pitchFamily="18" charset="0"/>
                      </a:defRPr>
                    </a:lvl9pPr>
                  </a:lstStyle>
                  <a:p>
                    <a:endParaRPr lang="en-IN" altLang="en-US">
                      <a:latin typeface="+mn-lt"/>
                    </a:endParaRPr>
                  </a:p>
                </p:txBody>
              </p:sp>
            </p:grpSp>
            <p:grpSp>
              <p:nvGrpSpPr>
                <p:cNvPr id="66" name="Group 15">
                  <a:extLst>
                    <a:ext uri="{FF2B5EF4-FFF2-40B4-BE49-F238E27FC236}">
                      <a16:creationId xmlns:a16="http://schemas.microsoft.com/office/drawing/2014/main" id="{E7586293-005B-2CA6-BC82-643A3A27C083}"/>
                    </a:ext>
                  </a:extLst>
                </p:cNvPr>
                <p:cNvGrpSpPr>
                  <a:grpSpLocks/>
                </p:cNvGrpSpPr>
                <p:nvPr/>
              </p:nvGrpSpPr>
              <p:grpSpPr bwMode="auto">
                <a:xfrm flipV="1">
                  <a:off x="1632" y="3696"/>
                  <a:ext cx="192" cy="240"/>
                  <a:chOff x="1440" y="3648"/>
                  <a:chExt cx="192" cy="240"/>
                </a:xfrm>
              </p:grpSpPr>
              <p:sp>
                <p:nvSpPr>
                  <p:cNvPr id="75" name="Oval 16">
                    <a:extLst>
                      <a:ext uri="{FF2B5EF4-FFF2-40B4-BE49-F238E27FC236}">
                        <a16:creationId xmlns:a16="http://schemas.microsoft.com/office/drawing/2014/main" id="{D7552C99-81B6-26E9-402B-1A2D9400AE6B}"/>
                      </a:ext>
                    </a:extLst>
                  </p:cNvPr>
                  <p:cNvSpPr>
                    <a:spLocks noChangeArrowheads="1"/>
                  </p:cNvSpPr>
                  <p:nvPr/>
                </p:nvSpPr>
                <p:spPr bwMode="auto">
                  <a:xfrm flipV="1">
                    <a:off x="1440" y="3696"/>
                    <a:ext cx="192" cy="192"/>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a:solidFill>
                          <a:schemeClr val="tx1"/>
                        </a:solidFill>
                        <a:latin typeface="Garamond" panose="02020404030301010803" pitchFamily="18" charset="0"/>
                      </a:defRPr>
                    </a:lvl1pPr>
                    <a:lvl2pPr marL="742950" indent="-285750">
                      <a:defRPr sz="2800">
                        <a:solidFill>
                          <a:schemeClr val="tx1"/>
                        </a:solidFill>
                        <a:latin typeface="Garamond" panose="02020404030301010803" pitchFamily="18" charset="0"/>
                      </a:defRPr>
                    </a:lvl2pPr>
                    <a:lvl3pPr marL="1143000" indent="-228600">
                      <a:defRPr sz="2800">
                        <a:solidFill>
                          <a:schemeClr val="tx1"/>
                        </a:solidFill>
                        <a:latin typeface="Garamond" panose="02020404030301010803" pitchFamily="18" charset="0"/>
                      </a:defRPr>
                    </a:lvl3pPr>
                    <a:lvl4pPr marL="1600200" indent="-228600">
                      <a:defRPr sz="2800">
                        <a:solidFill>
                          <a:schemeClr val="tx1"/>
                        </a:solidFill>
                        <a:latin typeface="Garamond" panose="02020404030301010803" pitchFamily="18" charset="0"/>
                      </a:defRPr>
                    </a:lvl4pPr>
                    <a:lvl5pPr marL="2057400" indent="-228600">
                      <a:defRPr sz="2800">
                        <a:solidFill>
                          <a:schemeClr val="tx1"/>
                        </a:solidFill>
                        <a:latin typeface="Garamond" panose="02020404030301010803" pitchFamily="18" charset="0"/>
                      </a:defRPr>
                    </a:lvl5pPr>
                    <a:lvl6pPr marL="2514600" indent="-228600" eaLnBrk="0" fontAlgn="base" hangingPunct="0">
                      <a:spcBef>
                        <a:spcPct val="0"/>
                      </a:spcBef>
                      <a:spcAft>
                        <a:spcPct val="0"/>
                      </a:spcAft>
                      <a:defRPr sz="2800">
                        <a:solidFill>
                          <a:schemeClr val="tx1"/>
                        </a:solidFill>
                        <a:latin typeface="Garamond" panose="02020404030301010803" pitchFamily="18" charset="0"/>
                      </a:defRPr>
                    </a:lvl6pPr>
                    <a:lvl7pPr marL="2971800" indent="-228600" eaLnBrk="0" fontAlgn="base" hangingPunct="0">
                      <a:spcBef>
                        <a:spcPct val="0"/>
                      </a:spcBef>
                      <a:spcAft>
                        <a:spcPct val="0"/>
                      </a:spcAft>
                      <a:defRPr sz="2800">
                        <a:solidFill>
                          <a:schemeClr val="tx1"/>
                        </a:solidFill>
                        <a:latin typeface="Garamond" panose="02020404030301010803" pitchFamily="18" charset="0"/>
                      </a:defRPr>
                    </a:lvl7pPr>
                    <a:lvl8pPr marL="3429000" indent="-228600" eaLnBrk="0" fontAlgn="base" hangingPunct="0">
                      <a:spcBef>
                        <a:spcPct val="0"/>
                      </a:spcBef>
                      <a:spcAft>
                        <a:spcPct val="0"/>
                      </a:spcAft>
                      <a:defRPr sz="2800">
                        <a:solidFill>
                          <a:schemeClr val="tx1"/>
                        </a:solidFill>
                        <a:latin typeface="Garamond" panose="02020404030301010803" pitchFamily="18" charset="0"/>
                      </a:defRPr>
                    </a:lvl8pPr>
                    <a:lvl9pPr marL="3886200" indent="-228600" eaLnBrk="0" fontAlgn="base" hangingPunct="0">
                      <a:spcBef>
                        <a:spcPct val="0"/>
                      </a:spcBef>
                      <a:spcAft>
                        <a:spcPct val="0"/>
                      </a:spcAft>
                      <a:defRPr sz="2800">
                        <a:solidFill>
                          <a:schemeClr val="tx1"/>
                        </a:solidFill>
                        <a:latin typeface="Garamond" panose="02020404030301010803" pitchFamily="18" charset="0"/>
                      </a:defRPr>
                    </a:lvl9pPr>
                  </a:lstStyle>
                  <a:p>
                    <a:endParaRPr lang="en-IN" altLang="en-US">
                      <a:latin typeface="+mn-lt"/>
                    </a:endParaRPr>
                  </a:p>
                </p:txBody>
              </p:sp>
              <p:sp>
                <p:nvSpPr>
                  <p:cNvPr id="76" name="Rectangle 17">
                    <a:extLst>
                      <a:ext uri="{FF2B5EF4-FFF2-40B4-BE49-F238E27FC236}">
                        <a16:creationId xmlns:a16="http://schemas.microsoft.com/office/drawing/2014/main" id="{8E0CEC5F-5F6C-657B-6971-E605C0D1FC67}"/>
                      </a:ext>
                    </a:extLst>
                  </p:cNvPr>
                  <p:cNvSpPr>
                    <a:spLocks noChangeArrowheads="1"/>
                  </p:cNvSpPr>
                  <p:nvPr/>
                </p:nvSpPr>
                <p:spPr bwMode="auto">
                  <a:xfrm flipV="1">
                    <a:off x="1440" y="3648"/>
                    <a:ext cx="192" cy="14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a:solidFill>
                          <a:schemeClr val="tx1"/>
                        </a:solidFill>
                        <a:latin typeface="Garamond" panose="02020404030301010803" pitchFamily="18" charset="0"/>
                      </a:defRPr>
                    </a:lvl1pPr>
                    <a:lvl2pPr marL="742950" indent="-285750">
                      <a:defRPr sz="2800">
                        <a:solidFill>
                          <a:schemeClr val="tx1"/>
                        </a:solidFill>
                        <a:latin typeface="Garamond" panose="02020404030301010803" pitchFamily="18" charset="0"/>
                      </a:defRPr>
                    </a:lvl2pPr>
                    <a:lvl3pPr marL="1143000" indent="-228600">
                      <a:defRPr sz="2800">
                        <a:solidFill>
                          <a:schemeClr val="tx1"/>
                        </a:solidFill>
                        <a:latin typeface="Garamond" panose="02020404030301010803" pitchFamily="18" charset="0"/>
                      </a:defRPr>
                    </a:lvl3pPr>
                    <a:lvl4pPr marL="1600200" indent="-228600">
                      <a:defRPr sz="2800">
                        <a:solidFill>
                          <a:schemeClr val="tx1"/>
                        </a:solidFill>
                        <a:latin typeface="Garamond" panose="02020404030301010803" pitchFamily="18" charset="0"/>
                      </a:defRPr>
                    </a:lvl4pPr>
                    <a:lvl5pPr marL="2057400" indent="-228600">
                      <a:defRPr sz="2800">
                        <a:solidFill>
                          <a:schemeClr val="tx1"/>
                        </a:solidFill>
                        <a:latin typeface="Garamond" panose="02020404030301010803" pitchFamily="18" charset="0"/>
                      </a:defRPr>
                    </a:lvl5pPr>
                    <a:lvl6pPr marL="2514600" indent="-228600" eaLnBrk="0" fontAlgn="base" hangingPunct="0">
                      <a:spcBef>
                        <a:spcPct val="0"/>
                      </a:spcBef>
                      <a:spcAft>
                        <a:spcPct val="0"/>
                      </a:spcAft>
                      <a:defRPr sz="2800">
                        <a:solidFill>
                          <a:schemeClr val="tx1"/>
                        </a:solidFill>
                        <a:latin typeface="Garamond" panose="02020404030301010803" pitchFamily="18" charset="0"/>
                      </a:defRPr>
                    </a:lvl6pPr>
                    <a:lvl7pPr marL="2971800" indent="-228600" eaLnBrk="0" fontAlgn="base" hangingPunct="0">
                      <a:spcBef>
                        <a:spcPct val="0"/>
                      </a:spcBef>
                      <a:spcAft>
                        <a:spcPct val="0"/>
                      </a:spcAft>
                      <a:defRPr sz="2800">
                        <a:solidFill>
                          <a:schemeClr val="tx1"/>
                        </a:solidFill>
                        <a:latin typeface="Garamond" panose="02020404030301010803" pitchFamily="18" charset="0"/>
                      </a:defRPr>
                    </a:lvl7pPr>
                    <a:lvl8pPr marL="3429000" indent="-228600" eaLnBrk="0" fontAlgn="base" hangingPunct="0">
                      <a:spcBef>
                        <a:spcPct val="0"/>
                      </a:spcBef>
                      <a:spcAft>
                        <a:spcPct val="0"/>
                      </a:spcAft>
                      <a:defRPr sz="2800">
                        <a:solidFill>
                          <a:schemeClr val="tx1"/>
                        </a:solidFill>
                        <a:latin typeface="Garamond" panose="02020404030301010803" pitchFamily="18" charset="0"/>
                      </a:defRPr>
                    </a:lvl8pPr>
                    <a:lvl9pPr marL="3886200" indent="-228600" eaLnBrk="0" fontAlgn="base" hangingPunct="0">
                      <a:spcBef>
                        <a:spcPct val="0"/>
                      </a:spcBef>
                      <a:spcAft>
                        <a:spcPct val="0"/>
                      </a:spcAft>
                      <a:defRPr sz="2800">
                        <a:solidFill>
                          <a:schemeClr val="tx1"/>
                        </a:solidFill>
                        <a:latin typeface="Garamond" panose="02020404030301010803" pitchFamily="18" charset="0"/>
                      </a:defRPr>
                    </a:lvl9pPr>
                  </a:lstStyle>
                  <a:p>
                    <a:endParaRPr lang="en-IN" altLang="en-US">
                      <a:latin typeface="+mn-lt"/>
                    </a:endParaRPr>
                  </a:p>
                </p:txBody>
              </p:sp>
            </p:grpSp>
            <p:grpSp>
              <p:nvGrpSpPr>
                <p:cNvPr id="67" name="Group 18">
                  <a:extLst>
                    <a:ext uri="{FF2B5EF4-FFF2-40B4-BE49-F238E27FC236}">
                      <a16:creationId xmlns:a16="http://schemas.microsoft.com/office/drawing/2014/main" id="{4BB3B6C8-44DC-96E8-FC73-E2727F2C09BC}"/>
                    </a:ext>
                  </a:extLst>
                </p:cNvPr>
                <p:cNvGrpSpPr>
                  <a:grpSpLocks/>
                </p:cNvGrpSpPr>
                <p:nvPr/>
              </p:nvGrpSpPr>
              <p:grpSpPr bwMode="auto">
                <a:xfrm>
                  <a:off x="1824" y="3648"/>
                  <a:ext cx="384" cy="288"/>
                  <a:chOff x="1440" y="3648"/>
                  <a:chExt cx="384" cy="288"/>
                </a:xfrm>
              </p:grpSpPr>
              <p:grpSp>
                <p:nvGrpSpPr>
                  <p:cNvPr id="69" name="Group 19">
                    <a:extLst>
                      <a:ext uri="{FF2B5EF4-FFF2-40B4-BE49-F238E27FC236}">
                        <a16:creationId xmlns:a16="http://schemas.microsoft.com/office/drawing/2014/main" id="{52F4ED1A-4301-3339-2BC8-2FD432C220FA}"/>
                      </a:ext>
                    </a:extLst>
                  </p:cNvPr>
                  <p:cNvGrpSpPr>
                    <a:grpSpLocks/>
                  </p:cNvGrpSpPr>
                  <p:nvPr/>
                </p:nvGrpSpPr>
                <p:grpSpPr bwMode="auto">
                  <a:xfrm>
                    <a:off x="1440" y="3648"/>
                    <a:ext cx="192" cy="240"/>
                    <a:chOff x="1440" y="3648"/>
                    <a:chExt cx="192" cy="240"/>
                  </a:xfrm>
                </p:grpSpPr>
                <p:sp>
                  <p:nvSpPr>
                    <p:cNvPr id="73" name="Oval 20">
                      <a:extLst>
                        <a:ext uri="{FF2B5EF4-FFF2-40B4-BE49-F238E27FC236}">
                          <a16:creationId xmlns:a16="http://schemas.microsoft.com/office/drawing/2014/main" id="{0090680E-23B4-A930-342C-98FB7AD19DF8}"/>
                        </a:ext>
                      </a:extLst>
                    </p:cNvPr>
                    <p:cNvSpPr>
                      <a:spLocks noChangeArrowheads="1"/>
                    </p:cNvSpPr>
                    <p:nvPr/>
                  </p:nvSpPr>
                  <p:spPr bwMode="auto">
                    <a:xfrm flipV="1">
                      <a:off x="1440" y="3696"/>
                      <a:ext cx="192" cy="192"/>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a:solidFill>
                            <a:schemeClr val="tx1"/>
                          </a:solidFill>
                          <a:latin typeface="Garamond" panose="02020404030301010803" pitchFamily="18" charset="0"/>
                        </a:defRPr>
                      </a:lvl1pPr>
                      <a:lvl2pPr marL="742950" indent="-285750">
                        <a:defRPr sz="2800">
                          <a:solidFill>
                            <a:schemeClr val="tx1"/>
                          </a:solidFill>
                          <a:latin typeface="Garamond" panose="02020404030301010803" pitchFamily="18" charset="0"/>
                        </a:defRPr>
                      </a:lvl2pPr>
                      <a:lvl3pPr marL="1143000" indent="-228600">
                        <a:defRPr sz="2800">
                          <a:solidFill>
                            <a:schemeClr val="tx1"/>
                          </a:solidFill>
                          <a:latin typeface="Garamond" panose="02020404030301010803" pitchFamily="18" charset="0"/>
                        </a:defRPr>
                      </a:lvl3pPr>
                      <a:lvl4pPr marL="1600200" indent="-228600">
                        <a:defRPr sz="2800">
                          <a:solidFill>
                            <a:schemeClr val="tx1"/>
                          </a:solidFill>
                          <a:latin typeface="Garamond" panose="02020404030301010803" pitchFamily="18" charset="0"/>
                        </a:defRPr>
                      </a:lvl4pPr>
                      <a:lvl5pPr marL="2057400" indent="-228600">
                        <a:defRPr sz="2800">
                          <a:solidFill>
                            <a:schemeClr val="tx1"/>
                          </a:solidFill>
                          <a:latin typeface="Garamond" panose="02020404030301010803" pitchFamily="18" charset="0"/>
                        </a:defRPr>
                      </a:lvl5pPr>
                      <a:lvl6pPr marL="2514600" indent="-228600" eaLnBrk="0" fontAlgn="base" hangingPunct="0">
                        <a:spcBef>
                          <a:spcPct val="0"/>
                        </a:spcBef>
                        <a:spcAft>
                          <a:spcPct val="0"/>
                        </a:spcAft>
                        <a:defRPr sz="2800">
                          <a:solidFill>
                            <a:schemeClr val="tx1"/>
                          </a:solidFill>
                          <a:latin typeface="Garamond" panose="02020404030301010803" pitchFamily="18" charset="0"/>
                        </a:defRPr>
                      </a:lvl6pPr>
                      <a:lvl7pPr marL="2971800" indent="-228600" eaLnBrk="0" fontAlgn="base" hangingPunct="0">
                        <a:spcBef>
                          <a:spcPct val="0"/>
                        </a:spcBef>
                        <a:spcAft>
                          <a:spcPct val="0"/>
                        </a:spcAft>
                        <a:defRPr sz="2800">
                          <a:solidFill>
                            <a:schemeClr val="tx1"/>
                          </a:solidFill>
                          <a:latin typeface="Garamond" panose="02020404030301010803" pitchFamily="18" charset="0"/>
                        </a:defRPr>
                      </a:lvl7pPr>
                      <a:lvl8pPr marL="3429000" indent="-228600" eaLnBrk="0" fontAlgn="base" hangingPunct="0">
                        <a:spcBef>
                          <a:spcPct val="0"/>
                        </a:spcBef>
                        <a:spcAft>
                          <a:spcPct val="0"/>
                        </a:spcAft>
                        <a:defRPr sz="2800">
                          <a:solidFill>
                            <a:schemeClr val="tx1"/>
                          </a:solidFill>
                          <a:latin typeface="Garamond" panose="02020404030301010803" pitchFamily="18" charset="0"/>
                        </a:defRPr>
                      </a:lvl8pPr>
                      <a:lvl9pPr marL="3886200" indent="-228600" eaLnBrk="0" fontAlgn="base" hangingPunct="0">
                        <a:spcBef>
                          <a:spcPct val="0"/>
                        </a:spcBef>
                        <a:spcAft>
                          <a:spcPct val="0"/>
                        </a:spcAft>
                        <a:defRPr sz="2800">
                          <a:solidFill>
                            <a:schemeClr val="tx1"/>
                          </a:solidFill>
                          <a:latin typeface="Garamond" panose="02020404030301010803" pitchFamily="18" charset="0"/>
                        </a:defRPr>
                      </a:lvl9pPr>
                    </a:lstStyle>
                    <a:p>
                      <a:endParaRPr lang="en-IN" altLang="en-US">
                        <a:latin typeface="+mn-lt"/>
                      </a:endParaRPr>
                    </a:p>
                  </p:txBody>
                </p:sp>
                <p:sp>
                  <p:nvSpPr>
                    <p:cNvPr id="74" name="Rectangle 21">
                      <a:extLst>
                        <a:ext uri="{FF2B5EF4-FFF2-40B4-BE49-F238E27FC236}">
                          <a16:creationId xmlns:a16="http://schemas.microsoft.com/office/drawing/2014/main" id="{B5E2E74D-0573-20DD-C793-E611CD8D9ED3}"/>
                        </a:ext>
                      </a:extLst>
                    </p:cNvPr>
                    <p:cNvSpPr>
                      <a:spLocks noChangeArrowheads="1"/>
                    </p:cNvSpPr>
                    <p:nvPr/>
                  </p:nvSpPr>
                  <p:spPr bwMode="auto">
                    <a:xfrm flipV="1">
                      <a:off x="1440" y="3648"/>
                      <a:ext cx="192" cy="14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a:solidFill>
                            <a:schemeClr val="tx1"/>
                          </a:solidFill>
                          <a:latin typeface="Garamond" panose="02020404030301010803" pitchFamily="18" charset="0"/>
                        </a:defRPr>
                      </a:lvl1pPr>
                      <a:lvl2pPr marL="742950" indent="-285750">
                        <a:defRPr sz="2800">
                          <a:solidFill>
                            <a:schemeClr val="tx1"/>
                          </a:solidFill>
                          <a:latin typeface="Garamond" panose="02020404030301010803" pitchFamily="18" charset="0"/>
                        </a:defRPr>
                      </a:lvl2pPr>
                      <a:lvl3pPr marL="1143000" indent="-228600">
                        <a:defRPr sz="2800">
                          <a:solidFill>
                            <a:schemeClr val="tx1"/>
                          </a:solidFill>
                          <a:latin typeface="Garamond" panose="02020404030301010803" pitchFamily="18" charset="0"/>
                        </a:defRPr>
                      </a:lvl3pPr>
                      <a:lvl4pPr marL="1600200" indent="-228600">
                        <a:defRPr sz="2800">
                          <a:solidFill>
                            <a:schemeClr val="tx1"/>
                          </a:solidFill>
                          <a:latin typeface="Garamond" panose="02020404030301010803" pitchFamily="18" charset="0"/>
                        </a:defRPr>
                      </a:lvl4pPr>
                      <a:lvl5pPr marL="2057400" indent="-228600">
                        <a:defRPr sz="2800">
                          <a:solidFill>
                            <a:schemeClr val="tx1"/>
                          </a:solidFill>
                          <a:latin typeface="Garamond" panose="02020404030301010803" pitchFamily="18" charset="0"/>
                        </a:defRPr>
                      </a:lvl5pPr>
                      <a:lvl6pPr marL="2514600" indent="-228600" eaLnBrk="0" fontAlgn="base" hangingPunct="0">
                        <a:spcBef>
                          <a:spcPct val="0"/>
                        </a:spcBef>
                        <a:spcAft>
                          <a:spcPct val="0"/>
                        </a:spcAft>
                        <a:defRPr sz="2800">
                          <a:solidFill>
                            <a:schemeClr val="tx1"/>
                          </a:solidFill>
                          <a:latin typeface="Garamond" panose="02020404030301010803" pitchFamily="18" charset="0"/>
                        </a:defRPr>
                      </a:lvl6pPr>
                      <a:lvl7pPr marL="2971800" indent="-228600" eaLnBrk="0" fontAlgn="base" hangingPunct="0">
                        <a:spcBef>
                          <a:spcPct val="0"/>
                        </a:spcBef>
                        <a:spcAft>
                          <a:spcPct val="0"/>
                        </a:spcAft>
                        <a:defRPr sz="2800">
                          <a:solidFill>
                            <a:schemeClr val="tx1"/>
                          </a:solidFill>
                          <a:latin typeface="Garamond" panose="02020404030301010803" pitchFamily="18" charset="0"/>
                        </a:defRPr>
                      </a:lvl7pPr>
                      <a:lvl8pPr marL="3429000" indent="-228600" eaLnBrk="0" fontAlgn="base" hangingPunct="0">
                        <a:spcBef>
                          <a:spcPct val="0"/>
                        </a:spcBef>
                        <a:spcAft>
                          <a:spcPct val="0"/>
                        </a:spcAft>
                        <a:defRPr sz="2800">
                          <a:solidFill>
                            <a:schemeClr val="tx1"/>
                          </a:solidFill>
                          <a:latin typeface="Garamond" panose="02020404030301010803" pitchFamily="18" charset="0"/>
                        </a:defRPr>
                      </a:lvl8pPr>
                      <a:lvl9pPr marL="3886200" indent="-228600" eaLnBrk="0" fontAlgn="base" hangingPunct="0">
                        <a:spcBef>
                          <a:spcPct val="0"/>
                        </a:spcBef>
                        <a:spcAft>
                          <a:spcPct val="0"/>
                        </a:spcAft>
                        <a:defRPr sz="2800">
                          <a:solidFill>
                            <a:schemeClr val="tx1"/>
                          </a:solidFill>
                          <a:latin typeface="Garamond" panose="02020404030301010803" pitchFamily="18" charset="0"/>
                        </a:defRPr>
                      </a:lvl9pPr>
                    </a:lstStyle>
                    <a:p>
                      <a:endParaRPr lang="en-IN" altLang="en-US">
                        <a:latin typeface="+mn-lt"/>
                      </a:endParaRPr>
                    </a:p>
                  </p:txBody>
                </p:sp>
              </p:grpSp>
              <p:grpSp>
                <p:nvGrpSpPr>
                  <p:cNvPr id="70" name="Group 22">
                    <a:extLst>
                      <a:ext uri="{FF2B5EF4-FFF2-40B4-BE49-F238E27FC236}">
                        <a16:creationId xmlns:a16="http://schemas.microsoft.com/office/drawing/2014/main" id="{E734BBB9-C197-D554-0E1F-5D39BEC4EAAF}"/>
                      </a:ext>
                    </a:extLst>
                  </p:cNvPr>
                  <p:cNvGrpSpPr>
                    <a:grpSpLocks/>
                  </p:cNvGrpSpPr>
                  <p:nvPr/>
                </p:nvGrpSpPr>
                <p:grpSpPr bwMode="auto">
                  <a:xfrm flipV="1">
                    <a:off x="1632" y="3696"/>
                    <a:ext cx="192" cy="240"/>
                    <a:chOff x="1440" y="3648"/>
                    <a:chExt cx="192" cy="240"/>
                  </a:xfrm>
                </p:grpSpPr>
                <p:sp>
                  <p:nvSpPr>
                    <p:cNvPr id="71" name="Oval 23">
                      <a:extLst>
                        <a:ext uri="{FF2B5EF4-FFF2-40B4-BE49-F238E27FC236}">
                          <a16:creationId xmlns:a16="http://schemas.microsoft.com/office/drawing/2014/main" id="{18DBB1FD-AEEA-6A98-426E-71363C0DF008}"/>
                        </a:ext>
                      </a:extLst>
                    </p:cNvPr>
                    <p:cNvSpPr>
                      <a:spLocks noChangeArrowheads="1"/>
                    </p:cNvSpPr>
                    <p:nvPr/>
                  </p:nvSpPr>
                  <p:spPr bwMode="auto">
                    <a:xfrm flipV="1">
                      <a:off x="1440" y="3696"/>
                      <a:ext cx="192" cy="192"/>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a:solidFill>
                            <a:schemeClr val="tx1"/>
                          </a:solidFill>
                          <a:latin typeface="Garamond" panose="02020404030301010803" pitchFamily="18" charset="0"/>
                        </a:defRPr>
                      </a:lvl1pPr>
                      <a:lvl2pPr marL="742950" indent="-285750">
                        <a:defRPr sz="2800">
                          <a:solidFill>
                            <a:schemeClr val="tx1"/>
                          </a:solidFill>
                          <a:latin typeface="Garamond" panose="02020404030301010803" pitchFamily="18" charset="0"/>
                        </a:defRPr>
                      </a:lvl2pPr>
                      <a:lvl3pPr marL="1143000" indent="-228600">
                        <a:defRPr sz="2800">
                          <a:solidFill>
                            <a:schemeClr val="tx1"/>
                          </a:solidFill>
                          <a:latin typeface="Garamond" panose="02020404030301010803" pitchFamily="18" charset="0"/>
                        </a:defRPr>
                      </a:lvl3pPr>
                      <a:lvl4pPr marL="1600200" indent="-228600">
                        <a:defRPr sz="2800">
                          <a:solidFill>
                            <a:schemeClr val="tx1"/>
                          </a:solidFill>
                          <a:latin typeface="Garamond" panose="02020404030301010803" pitchFamily="18" charset="0"/>
                        </a:defRPr>
                      </a:lvl4pPr>
                      <a:lvl5pPr marL="2057400" indent="-228600">
                        <a:defRPr sz="2800">
                          <a:solidFill>
                            <a:schemeClr val="tx1"/>
                          </a:solidFill>
                          <a:latin typeface="Garamond" panose="02020404030301010803" pitchFamily="18" charset="0"/>
                        </a:defRPr>
                      </a:lvl5pPr>
                      <a:lvl6pPr marL="2514600" indent="-228600" eaLnBrk="0" fontAlgn="base" hangingPunct="0">
                        <a:spcBef>
                          <a:spcPct val="0"/>
                        </a:spcBef>
                        <a:spcAft>
                          <a:spcPct val="0"/>
                        </a:spcAft>
                        <a:defRPr sz="2800">
                          <a:solidFill>
                            <a:schemeClr val="tx1"/>
                          </a:solidFill>
                          <a:latin typeface="Garamond" panose="02020404030301010803" pitchFamily="18" charset="0"/>
                        </a:defRPr>
                      </a:lvl6pPr>
                      <a:lvl7pPr marL="2971800" indent="-228600" eaLnBrk="0" fontAlgn="base" hangingPunct="0">
                        <a:spcBef>
                          <a:spcPct val="0"/>
                        </a:spcBef>
                        <a:spcAft>
                          <a:spcPct val="0"/>
                        </a:spcAft>
                        <a:defRPr sz="2800">
                          <a:solidFill>
                            <a:schemeClr val="tx1"/>
                          </a:solidFill>
                          <a:latin typeface="Garamond" panose="02020404030301010803" pitchFamily="18" charset="0"/>
                        </a:defRPr>
                      </a:lvl7pPr>
                      <a:lvl8pPr marL="3429000" indent="-228600" eaLnBrk="0" fontAlgn="base" hangingPunct="0">
                        <a:spcBef>
                          <a:spcPct val="0"/>
                        </a:spcBef>
                        <a:spcAft>
                          <a:spcPct val="0"/>
                        </a:spcAft>
                        <a:defRPr sz="2800">
                          <a:solidFill>
                            <a:schemeClr val="tx1"/>
                          </a:solidFill>
                          <a:latin typeface="Garamond" panose="02020404030301010803" pitchFamily="18" charset="0"/>
                        </a:defRPr>
                      </a:lvl8pPr>
                      <a:lvl9pPr marL="3886200" indent="-228600" eaLnBrk="0" fontAlgn="base" hangingPunct="0">
                        <a:spcBef>
                          <a:spcPct val="0"/>
                        </a:spcBef>
                        <a:spcAft>
                          <a:spcPct val="0"/>
                        </a:spcAft>
                        <a:defRPr sz="2800">
                          <a:solidFill>
                            <a:schemeClr val="tx1"/>
                          </a:solidFill>
                          <a:latin typeface="Garamond" panose="02020404030301010803" pitchFamily="18" charset="0"/>
                        </a:defRPr>
                      </a:lvl9pPr>
                    </a:lstStyle>
                    <a:p>
                      <a:endParaRPr lang="en-IN" altLang="en-US">
                        <a:latin typeface="+mn-lt"/>
                      </a:endParaRPr>
                    </a:p>
                  </p:txBody>
                </p:sp>
                <p:sp>
                  <p:nvSpPr>
                    <p:cNvPr id="72" name="Rectangle 24">
                      <a:extLst>
                        <a:ext uri="{FF2B5EF4-FFF2-40B4-BE49-F238E27FC236}">
                          <a16:creationId xmlns:a16="http://schemas.microsoft.com/office/drawing/2014/main" id="{76AE9CAD-413B-B5DC-5366-4D6EE63DDE3D}"/>
                        </a:ext>
                      </a:extLst>
                    </p:cNvPr>
                    <p:cNvSpPr>
                      <a:spLocks noChangeArrowheads="1"/>
                    </p:cNvSpPr>
                    <p:nvPr/>
                  </p:nvSpPr>
                  <p:spPr bwMode="auto">
                    <a:xfrm flipV="1">
                      <a:off x="1440" y="3648"/>
                      <a:ext cx="192" cy="14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a:solidFill>
                            <a:schemeClr val="tx1"/>
                          </a:solidFill>
                          <a:latin typeface="Garamond" panose="02020404030301010803" pitchFamily="18" charset="0"/>
                        </a:defRPr>
                      </a:lvl1pPr>
                      <a:lvl2pPr marL="742950" indent="-285750">
                        <a:defRPr sz="2800">
                          <a:solidFill>
                            <a:schemeClr val="tx1"/>
                          </a:solidFill>
                          <a:latin typeface="Garamond" panose="02020404030301010803" pitchFamily="18" charset="0"/>
                        </a:defRPr>
                      </a:lvl2pPr>
                      <a:lvl3pPr marL="1143000" indent="-228600">
                        <a:defRPr sz="2800">
                          <a:solidFill>
                            <a:schemeClr val="tx1"/>
                          </a:solidFill>
                          <a:latin typeface="Garamond" panose="02020404030301010803" pitchFamily="18" charset="0"/>
                        </a:defRPr>
                      </a:lvl3pPr>
                      <a:lvl4pPr marL="1600200" indent="-228600">
                        <a:defRPr sz="2800">
                          <a:solidFill>
                            <a:schemeClr val="tx1"/>
                          </a:solidFill>
                          <a:latin typeface="Garamond" panose="02020404030301010803" pitchFamily="18" charset="0"/>
                        </a:defRPr>
                      </a:lvl4pPr>
                      <a:lvl5pPr marL="2057400" indent="-228600">
                        <a:defRPr sz="2800">
                          <a:solidFill>
                            <a:schemeClr val="tx1"/>
                          </a:solidFill>
                          <a:latin typeface="Garamond" panose="02020404030301010803" pitchFamily="18" charset="0"/>
                        </a:defRPr>
                      </a:lvl5pPr>
                      <a:lvl6pPr marL="2514600" indent="-228600" eaLnBrk="0" fontAlgn="base" hangingPunct="0">
                        <a:spcBef>
                          <a:spcPct val="0"/>
                        </a:spcBef>
                        <a:spcAft>
                          <a:spcPct val="0"/>
                        </a:spcAft>
                        <a:defRPr sz="2800">
                          <a:solidFill>
                            <a:schemeClr val="tx1"/>
                          </a:solidFill>
                          <a:latin typeface="Garamond" panose="02020404030301010803" pitchFamily="18" charset="0"/>
                        </a:defRPr>
                      </a:lvl6pPr>
                      <a:lvl7pPr marL="2971800" indent="-228600" eaLnBrk="0" fontAlgn="base" hangingPunct="0">
                        <a:spcBef>
                          <a:spcPct val="0"/>
                        </a:spcBef>
                        <a:spcAft>
                          <a:spcPct val="0"/>
                        </a:spcAft>
                        <a:defRPr sz="2800">
                          <a:solidFill>
                            <a:schemeClr val="tx1"/>
                          </a:solidFill>
                          <a:latin typeface="Garamond" panose="02020404030301010803" pitchFamily="18" charset="0"/>
                        </a:defRPr>
                      </a:lvl7pPr>
                      <a:lvl8pPr marL="3429000" indent="-228600" eaLnBrk="0" fontAlgn="base" hangingPunct="0">
                        <a:spcBef>
                          <a:spcPct val="0"/>
                        </a:spcBef>
                        <a:spcAft>
                          <a:spcPct val="0"/>
                        </a:spcAft>
                        <a:defRPr sz="2800">
                          <a:solidFill>
                            <a:schemeClr val="tx1"/>
                          </a:solidFill>
                          <a:latin typeface="Garamond" panose="02020404030301010803" pitchFamily="18" charset="0"/>
                        </a:defRPr>
                      </a:lvl8pPr>
                      <a:lvl9pPr marL="3886200" indent="-228600" eaLnBrk="0" fontAlgn="base" hangingPunct="0">
                        <a:spcBef>
                          <a:spcPct val="0"/>
                        </a:spcBef>
                        <a:spcAft>
                          <a:spcPct val="0"/>
                        </a:spcAft>
                        <a:defRPr sz="2800">
                          <a:solidFill>
                            <a:schemeClr val="tx1"/>
                          </a:solidFill>
                          <a:latin typeface="Garamond" panose="02020404030301010803" pitchFamily="18" charset="0"/>
                        </a:defRPr>
                      </a:lvl9pPr>
                    </a:lstStyle>
                    <a:p>
                      <a:endParaRPr lang="en-IN" altLang="en-US">
                        <a:latin typeface="+mn-lt"/>
                      </a:endParaRPr>
                    </a:p>
                  </p:txBody>
                </p:sp>
              </p:grpSp>
            </p:grpSp>
            <p:sp>
              <p:nvSpPr>
                <p:cNvPr id="68" name="Line 25">
                  <a:extLst>
                    <a:ext uri="{FF2B5EF4-FFF2-40B4-BE49-F238E27FC236}">
                      <a16:creationId xmlns:a16="http://schemas.microsoft.com/office/drawing/2014/main" id="{9551283B-7BBA-EAC0-4329-1B3BF2ACEC38}"/>
                    </a:ext>
                  </a:extLst>
                </p:cNvPr>
                <p:cNvSpPr>
                  <a:spLocks noChangeShapeType="1"/>
                </p:cNvSpPr>
                <p:nvPr/>
              </p:nvSpPr>
              <p:spPr bwMode="auto">
                <a:xfrm>
                  <a:off x="2208" y="3840"/>
                  <a:ext cx="144" cy="0"/>
                </a:xfrm>
                <a:prstGeom prst="line">
                  <a:avLst/>
                </a:prstGeom>
                <a:noFill/>
                <a:ln w="28575">
                  <a:solidFill>
                    <a:schemeClr val="hlink"/>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IN"/>
                </a:p>
              </p:txBody>
            </p:sp>
          </p:grpSp>
        </p:grpSp>
        <p:grpSp>
          <p:nvGrpSpPr>
            <p:cNvPr id="6" name="Group 26">
              <a:extLst>
                <a:ext uri="{FF2B5EF4-FFF2-40B4-BE49-F238E27FC236}">
                  <a16:creationId xmlns:a16="http://schemas.microsoft.com/office/drawing/2014/main" id="{E70074FD-4E4E-FEF1-3F1E-F178F078469C}"/>
                </a:ext>
              </a:extLst>
            </p:cNvPr>
            <p:cNvGrpSpPr>
              <a:grpSpLocks/>
            </p:cNvGrpSpPr>
            <p:nvPr/>
          </p:nvGrpSpPr>
          <p:grpSpPr bwMode="auto">
            <a:xfrm>
              <a:off x="2544" y="1029"/>
              <a:ext cx="2592" cy="2023"/>
              <a:chOff x="2544" y="1557"/>
              <a:chExt cx="2592" cy="2023"/>
            </a:xfrm>
          </p:grpSpPr>
          <p:sp>
            <p:nvSpPr>
              <p:cNvPr id="7" name="Line 27">
                <a:extLst>
                  <a:ext uri="{FF2B5EF4-FFF2-40B4-BE49-F238E27FC236}">
                    <a16:creationId xmlns:a16="http://schemas.microsoft.com/office/drawing/2014/main" id="{50549BD3-1EE7-C53C-19DF-26C23C676CE2}"/>
                  </a:ext>
                </a:extLst>
              </p:cNvPr>
              <p:cNvSpPr>
                <a:spLocks noChangeShapeType="1"/>
              </p:cNvSpPr>
              <p:nvPr/>
            </p:nvSpPr>
            <p:spPr bwMode="auto">
              <a:xfrm>
                <a:off x="3120" y="3054"/>
                <a:ext cx="912" cy="0"/>
              </a:xfrm>
              <a:prstGeom prst="line">
                <a:avLst/>
              </a:prstGeom>
              <a:noFill/>
              <a:ln w="5715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8" name="Line 28">
                <a:extLst>
                  <a:ext uri="{FF2B5EF4-FFF2-40B4-BE49-F238E27FC236}">
                    <a16:creationId xmlns:a16="http://schemas.microsoft.com/office/drawing/2014/main" id="{DE4CB6CC-989F-59E6-70C0-C53FBF5B31BA}"/>
                  </a:ext>
                </a:extLst>
              </p:cNvPr>
              <p:cNvSpPr>
                <a:spLocks noChangeShapeType="1"/>
              </p:cNvSpPr>
              <p:nvPr/>
            </p:nvSpPr>
            <p:spPr bwMode="auto">
              <a:xfrm>
                <a:off x="3120" y="1710"/>
                <a:ext cx="912"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9" name="Text Box 29">
                <a:extLst>
                  <a:ext uri="{FF2B5EF4-FFF2-40B4-BE49-F238E27FC236}">
                    <a16:creationId xmlns:a16="http://schemas.microsoft.com/office/drawing/2014/main" id="{834F3964-E516-B6BA-6C87-F9054D0CBAEA}"/>
                  </a:ext>
                </a:extLst>
              </p:cNvPr>
              <p:cNvSpPr txBox="1">
                <a:spLocks noChangeArrowheads="1"/>
              </p:cNvSpPr>
              <p:nvPr/>
            </p:nvSpPr>
            <p:spPr bwMode="auto">
              <a:xfrm>
                <a:off x="4032" y="2871"/>
                <a:ext cx="1104" cy="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Garamond" panose="02020404030301010803" pitchFamily="18" charset="0"/>
                  </a:defRPr>
                </a:lvl1pPr>
                <a:lvl2pPr marL="742950" indent="-285750">
                  <a:defRPr sz="2800">
                    <a:solidFill>
                      <a:schemeClr val="tx1"/>
                    </a:solidFill>
                    <a:latin typeface="Garamond" panose="02020404030301010803" pitchFamily="18" charset="0"/>
                  </a:defRPr>
                </a:lvl2pPr>
                <a:lvl3pPr marL="1143000" indent="-228600">
                  <a:defRPr sz="2800">
                    <a:solidFill>
                      <a:schemeClr val="tx1"/>
                    </a:solidFill>
                    <a:latin typeface="Garamond" panose="02020404030301010803" pitchFamily="18" charset="0"/>
                  </a:defRPr>
                </a:lvl3pPr>
                <a:lvl4pPr marL="1600200" indent="-228600">
                  <a:defRPr sz="2800">
                    <a:solidFill>
                      <a:schemeClr val="tx1"/>
                    </a:solidFill>
                    <a:latin typeface="Garamond" panose="02020404030301010803" pitchFamily="18" charset="0"/>
                  </a:defRPr>
                </a:lvl4pPr>
                <a:lvl5pPr marL="2057400" indent="-228600">
                  <a:defRPr sz="2800">
                    <a:solidFill>
                      <a:schemeClr val="tx1"/>
                    </a:solidFill>
                    <a:latin typeface="Garamond" panose="02020404030301010803" pitchFamily="18" charset="0"/>
                  </a:defRPr>
                </a:lvl5pPr>
                <a:lvl6pPr marL="2514600" indent="-228600" eaLnBrk="0" fontAlgn="base" hangingPunct="0">
                  <a:spcBef>
                    <a:spcPct val="0"/>
                  </a:spcBef>
                  <a:spcAft>
                    <a:spcPct val="0"/>
                  </a:spcAft>
                  <a:defRPr sz="2800">
                    <a:solidFill>
                      <a:schemeClr val="tx1"/>
                    </a:solidFill>
                    <a:latin typeface="Garamond" panose="02020404030301010803" pitchFamily="18" charset="0"/>
                  </a:defRPr>
                </a:lvl6pPr>
                <a:lvl7pPr marL="2971800" indent="-228600" eaLnBrk="0" fontAlgn="base" hangingPunct="0">
                  <a:spcBef>
                    <a:spcPct val="0"/>
                  </a:spcBef>
                  <a:spcAft>
                    <a:spcPct val="0"/>
                  </a:spcAft>
                  <a:defRPr sz="2800">
                    <a:solidFill>
                      <a:schemeClr val="tx1"/>
                    </a:solidFill>
                    <a:latin typeface="Garamond" panose="02020404030301010803" pitchFamily="18" charset="0"/>
                  </a:defRPr>
                </a:lvl7pPr>
                <a:lvl8pPr marL="3429000" indent="-228600" eaLnBrk="0" fontAlgn="base" hangingPunct="0">
                  <a:spcBef>
                    <a:spcPct val="0"/>
                  </a:spcBef>
                  <a:spcAft>
                    <a:spcPct val="0"/>
                  </a:spcAft>
                  <a:defRPr sz="2800">
                    <a:solidFill>
                      <a:schemeClr val="tx1"/>
                    </a:solidFill>
                    <a:latin typeface="Garamond" panose="02020404030301010803" pitchFamily="18" charset="0"/>
                  </a:defRPr>
                </a:lvl8pPr>
                <a:lvl9pPr marL="3886200" indent="-228600" eaLnBrk="0" fontAlgn="base" hangingPunct="0">
                  <a:spcBef>
                    <a:spcPct val="0"/>
                  </a:spcBef>
                  <a:spcAft>
                    <a:spcPct val="0"/>
                  </a:spcAft>
                  <a:defRPr sz="2800">
                    <a:solidFill>
                      <a:schemeClr val="tx1"/>
                    </a:solidFill>
                    <a:latin typeface="Garamond" panose="02020404030301010803" pitchFamily="18" charset="0"/>
                  </a:defRPr>
                </a:lvl9pPr>
              </a:lstStyle>
              <a:p>
                <a:pPr>
                  <a:spcBef>
                    <a:spcPct val="50000"/>
                  </a:spcBef>
                </a:pPr>
                <a:r>
                  <a:rPr lang="en-US" altLang="en-US" sz="2400" b="1">
                    <a:latin typeface="+mn-lt"/>
                  </a:rPr>
                  <a:t>E</a:t>
                </a:r>
                <a:r>
                  <a:rPr lang="en-US" altLang="en-US" sz="2400" b="1" baseline="-25000">
                    <a:latin typeface="+mn-lt"/>
                  </a:rPr>
                  <a:t>1</a:t>
                </a:r>
                <a:r>
                  <a:rPr lang="en-US" altLang="en-US" sz="2400" b="1">
                    <a:latin typeface="+mn-lt"/>
                  </a:rPr>
                  <a:t>, N</a:t>
                </a:r>
                <a:r>
                  <a:rPr lang="en-US" altLang="en-US" sz="2400" b="1" baseline="-25000">
                    <a:latin typeface="+mn-lt"/>
                  </a:rPr>
                  <a:t>1</a:t>
                </a:r>
              </a:p>
              <a:p>
                <a:pPr>
                  <a:spcBef>
                    <a:spcPct val="50000"/>
                  </a:spcBef>
                </a:pPr>
                <a:endParaRPr lang="en-US" altLang="en-US" sz="2400" b="1">
                  <a:latin typeface="+mn-lt"/>
                </a:endParaRPr>
              </a:p>
            </p:txBody>
          </p:sp>
          <p:sp>
            <p:nvSpPr>
              <p:cNvPr id="10" name="Text Box 30">
                <a:extLst>
                  <a:ext uri="{FF2B5EF4-FFF2-40B4-BE49-F238E27FC236}">
                    <a16:creationId xmlns:a16="http://schemas.microsoft.com/office/drawing/2014/main" id="{2E053C06-78D1-EFF8-9CB8-02EE331A63A9}"/>
                  </a:ext>
                </a:extLst>
              </p:cNvPr>
              <p:cNvSpPr txBox="1">
                <a:spLocks noChangeArrowheads="1"/>
              </p:cNvSpPr>
              <p:nvPr/>
            </p:nvSpPr>
            <p:spPr bwMode="auto">
              <a:xfrm>
                <a:off x="3984" y="1557"/>
                <a:ext cx="1104" cy="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Garamond" panose="02020404030301010803" pitchFamily="18" charset="0"/>
                  </a:defRPr>
                </a:lvl1pPr>
                <a:lvl2pPr marL="742950" indent="-285750">
                  <a:defRPr sz="2800">
                    <a:solidFill>
                      <a:schemeClr val="tx1"/>
                    </a:solidFill>
                    <a:latin typeface="Garamond" panose="02020404030301010803" pitchFamily="18" charset="0"/>
                  </a:defRPr>
                </a:lvl2pPr>
                <a:lvl3pPr marL="1143000" indent="-228600">
                  <a:defRPr sz="2800">
                    <a:solidFill>
                      <a:schemeClr val="tx1"/>
                    </a:solidFill>
                    <a:latin typeface="Garamond" panose="02020404030301010803" pitchFamily="18" charset="0"/>
                  </a:defRPr>
                </a:lvl3pPr>
                <a:lvl4pPr marL="1600200" indent="-228600">
                  <a:defRPr sz="2800">
                    <a:solidFill>
                      <a:schemeClr val="tx1"/>
                    </a:solidFill>
                    <a:latin typeface="Garamond" panose="02020404030301010803" pitchFamily="18" charset="0"/>
                  </a:defRPr>
                </a:lvl4pPr>
                <a:lvl5pPr marL="2057400" indent="-228600">
                  <a:defRPr sz="2800">
                    <a:solidFill>
                      <a:schemeClr val="tx1"/>
                    </a:solidFill>
                    <a:latin typeface="Garamond" panose="02020404030301010803" pitchFamily="18" charset="0"/>
                  </a:defRPr>
                </a:lvl5pPr>
                <a:lvl6pPr marL="2514600" indent="-228600" eaLnBrk="0" fontAlgn="base" hangingPunct="0">
                  <a:spcBef>
                    <a:spcPct val="0"/>
                  </a:spcBef>
                  <a:spcAft>
                    <a:spcPct val="0"/>
                  </a:spcAft>
                  <a:defRPr sz="2800">
                    <a:solidFill>
                      <a:schemeClr val="tx1"/>
                    </a:solidFill>
                    <a:latin typeface="Garamond" panose="02020404030301010803" pitchFamily="18" charset="0"/>
                  </a:defRPr>
                </a:lvl6pPr>
                <a:lvl7pPr marL="2971800" indent="-228600" eaLnBrk="0" fontAlgn="base" hangingPunct="0">
                  <a:spcBef>
                    <a:spcPct val="0"/>
                  </a:spcBef>
                  <a:spcAft>
                    <a:spcPct val="0"/>
                  </a:spcAft>
                  <a:defRPr sz="2800">
                    <a:solidFill>
                      <a:schemeClr val="tx1"/>
                    </a:solidFill>
                    <a:latin typeface="Garamond" panose="02020404030301010803" pitchFamily="18" charset="0"/>
                  </a:defRPr>
                </a:lvl7pPr>
                <a:lvl8pPr marL="3429000" indent="-228600" eaLnBrk="0" fontAlgn="base" hangingPunct="0">
                  <a:spcBef>
                    <a:spcPct val="0"/>
                  </a:spcBef>
                  <a:spcAft>
                    <a:spcPct val="0"/>
                  </a:spcAft>
                  <a:defRPr sz="2800">
                    <a:solidFill>
                      <a:schemeClr val="tx1"/>
                    </a:solidFill>
                    <a:latin typeface="Garamond" panose="02020404030301010803" pitchFamily="18" charset="0"/>
                  </a:defRPr>
                </a:lvl8pPr>
                <a:lvl9pPr marL="3886200" indent="-228600" eaLnBrk="0" fontAlgn="base" hangingPunct="0">
                  <a:spcBef>
                    <a:spcPct val="0"/>
                  </a:spcBef>
                  <a:spcAft>
                    <a:spcPct val="0"/>
                  </a:spcAft>
                  <a:defRPr sz="2800">
                    <a:solidFill>
                      <a:schemeClr val="tx1"/>
                    </a:solidFill>
                    <a:latin typeface="Garamond" panose="02020404030301010803" pitchFamily="18" charset="0"/>
                  </a:defRPr>
                </a:lvl9pPr>
              </a:lstStyle>
              <a:p>
                <a:pPr>
                  <a:spcBef>
                    <a:spcPct val="50000"/>
                  </a:spcBef>
                </a:pPr>
                <a:r>
                  <a:rPr lang="en-US" altLang="en-US" sz="2400" b="1">
                    <a:latin typeface="+mn-lt"/>
                  </a:rPr>
                  <a:t>E</a:t>
                </a:r>
                <a:r>
                  <a:rPr lang="en-US" altLang="en-US" sz="2400" b="1" baseline="-25000">
                    <a:latin typeface="+mn-lt"/>
                  </a:rPr>
                  <a:t>2</a:t>
                </a:r>
                <a:r>
                  <a:rPr lang="en-US" altLang="en-US" sz="2400" b="1">
                    <a:latin typeface="+mn-lt"/>
                  </a:rPr>
                  <a:t>, N</a:t>
                </a:r>
                <a:r>
                  <a:rPr lang="en-US" altLang="en-US" sz="2400" b="1" baseline="-25000">
                    <a:latin typeface="+mn-lt"/>
                  </a:rPr>
                  <a:t>2</a:t>
                </a:r>
              </a:p>
              <a:p>
                <a:pPr>
                  <a:spcBef>
                    <a:spcPct val="50000"/>
                  </a:spcBef>
                </a:pPr>
                <a:endParaRPr lang="en-US" altLang="en-US" sz="2400" b="1">
                  <a:latin typeface="+mn-lt"/>
                </a:endParaRPr>
              </a:p>
            </p:txBody>
          </p:sp>
          <p:sp>
            <p:nvSpPr>
              <p:cNvPr id="11" name="Line 31">
                <a:extLst>
                  <a:ext uri="{FF2B5EF4-FFF2-40B4-BE49-F238E27FC236}">
                    <a16:creationId xmlns:a16="http://schemas.microsoft.com/office/drawing/2014/main" id="{5E37F0C3-A2F4-A190-7199-4284D6089926}"/>
                  </a:ext>
                </a:extLst>
              </p:cNvPr>
              <p:cNvSpPr>
                <a:spLocks noChangeShapeType="1"/>
              </p:cNvSpPr>
              <p:nvPr/>
            </p:nvSpPr>
            <p:spPr bwMode="auto">
              <a:xfrm flipV="1">
                <a:off x="3552" y="1710"/>
                <a:ext cx="0" cy="1344"/>
              </a:xfrm>
              <a:prstGeom prst="line">
                <a:avLst/>
              </a:prstGeom>
              <a:noFill/>
              <a:ln w="38100">
                <a:solidFill>
                  <a:schemeClr val="tx2"/>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IN"/>
              </a:p>
            </p:txBody>
          </p:sp>
          <p:sp>
            <p:nvSpPr>
              <p:cNvPr id="12" name="Oval 32">
                <a:extLst>
                  <a:ext uri="{FF2B5EF4-FFF2-40B4-BE49-F238E27FC236}">
                    <a16:creationId xmlns:a16="http://schemas.microsoft.com/office/drawing/2014/main" id="{B99A0972-7B61-6EAC-312D-4F40825410EB}"/>
                  </a:ext>
                </a:extLst>
              </p:cNvPr>
              <p:cNvSpPr>
                <a:spLocks noChangeArrowheads="1"/>
              </p:cNvSpPr>
              <p:nvPr/>
            </p:nvSpPr>
            <p:spPr bwMode="auto">
              <a:xfrm>
                <a:off x="3504" y="1680"/>
                <a:ext cx="96" cy="96"/>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800">
                    <a:solidFill>
                      <a:schemeClr val="tx1"/>
                    </a:solidFill>
                    <a:latin typeface="Garamond" panose="02020404030301010803" pitchFamily="18" charset="0"/>
                  </a:defRPr>
                </a:lvl1pPr>
                <a:lvl2pPr marL="742950" indent="-285750">
                  <a:defRPr sz="2800">
                    <a:solidFill>
                      <a:schemeClr val="tx1"/>
                    </a:solidFill>
                    <a:latin typeface="Garamond" panose="02020404030301010803" pitchFamily="18" charset="0"/>
                  </a:defRPr>
                </a:lvl2pPr>
                <a:lvl3pPr marL="1143000" indent="-228600">
                  <a:defRPr sz="2800">
                    <a:solidFill>
                      <a:schemeClr val="tx1"/>
                    </a:solidFill>
                    <a:latin typeface="Garamond" panose="02020404030301010803" pitchFamily="18" charset="0"/>
                  </a:defRPr>
                </a:lvl3pPr>
                <a:lvl4pPr marL="1600200" indent="-228600">
                  <a:defRPr sz="2800">
                    <a:solidFill>
                      <a:schemeClr val="tx1"/>
                    </a:solidFill>
                    <a:latin typeface="Garamond" panose="02020404030301010803" pitchFamily="18" charset="0"/>
                  </a:defRPr>
                </a:lvl4pPr>
                <a:lvl5pPr marL="2057400" indent="-228600">
                  <a:defRPr sz="2800">
                    <a:solidFill>
                      <a:schemeClr val="tx1"/>
                    </a:solidFill>
                    <a:latin typeface="Garamond" panose="02020404030301010803" pitchFamily="18" charset="0"/>
                  </a:defRPr>
                </a:lvl5pPr>
                <a:lvl6pPr marL="2514600" indent="-228600" eaLnBrk="0" fontAlgn="base" hangingPunct="0">
                  <a:spcBef>
                    <a:spcPct val="0"/>
                  </a:spcBef>
                  <a:spcAft>
                    <a:spcPct val="0"/>
                  </a:spcAft>
                  <a:defRPr sz="2800">
                    <a:solidFill>
                      <a:schemeClr val="tx1"/>
                    </a:solidFill>
                    <a:latin typeface="Garamond" panose="02020404030301010803" pitchFamily="18" charset="0"/>
                  </a:defRPr>
                </a:lvl6pPr>
                <a:lvl7pPr marL="2971800" indent="-228600" eaLnBrk="0" fontAlgn="base" hangingPunct="0">
                  <a:spcBef>
                    <a:spcPct val="0"/>
                  </a:spcBef>
                  <a:spcAft>
                    <a:spcPct val="0"/>
                  </a:spcAft>
                  <a:defRPr sz="2800">
                    <a:solidFill>
                      <a:schemeClr val="tx1"/>
                    </a:solidFill>
                    <a:latin typeface="Garamond" panose="02020404030301010803" pitchFamily="18" charset="0"/>
                  </a:defRPr>
                </a:lvl7pPr>
                <a:lvl8pPr marL="3429000" indent="-228600" eaLnBrk="0" fontAlgn="base" hangingPunct="0">
                  <a:spcBef>
                    <a:spcPct val="0"/>
                  </a:spcBef>
                  <a:spcAft>
                    <a:spcPct val="0"/>
                  </a:spcAft>
                  <a:defRPr sz="2800">
                    <a:solidFill>
                      <a:schemeClr val="tx1"/>
                    </a:solidFill>
                    <a:latin typeface="Garamond" panose="02020404030301010803" pitchFamily="18" charset="0"/>
                  </a:defRPr>
                </a:lvl8pPr>
                <a:lvl9pPr marL="3886200" indent="-228600" eaLnBrk="0" fontAlgn="base" hangingPunct="0">
                  <a:spcBef>
                    <a:spcPct val="0"/>
                  </a:spcBef>
                  <a:spcAft>
                    <a:spcPct val="0"/>
                  </a:spcAft>
                  <a:defRPr sz="2800">
                    <a:solidFill>
                      <a:schemeClr val="tx1"/>
                    </a:solidFill>
                    <a:latin typeface="Garamond" panose="02020404030301010803" pitchFamily="18" charset="0"/>
                  </a:defRPr>
                </a:lvl9pPr>
              </a:lstStyle>
              <a:p>
                <a:endParaRPr lang="en-IN" altLang="en-US">
                  <a:latin typeface="+mn-lt"/>
                </a:endParaRPr>
              </a:p>
            </p:txBody>
          </p:sp>
          <p:grpSp>
            <p:nvGrpSpPr>
              <p:cNvPr id="13" name="Group 33">
                <a:extLst>
                  <a:ext uri="{FF2B5EF4-FFF2-40B4-BE49-F238E27FC236}">
                    <a16:creationId xmlns:a16="http://schemas.microsoft.com/office/drawing/2014/main" id="{4C60FDAE-CDBE-B022-8F02-C1A9B95CE97E}"/>
                  </a:ext>
                </a:extLst>
              </p:cNvPr>
              <p:cNvGrpSpPr>
                <a:grpSpLocks/>
              </p:cNvGrpSpPr>
              <p:nvPr/>
            </p:nvGrpSpPr>
            <p:grpSpPr bwMode="auto">
              <a:xfrm>
                <a:off x="3600" y="1968"/>
                <a:ext cx="912" cy="288"/>
                <a:chOff x="1440" y="3648"/>
                <a:chExt cx="912" cy="288"/>
              </a:xfrm>
            </p:grpSpPr>
            <p:grpSp>
              <p:nvGrpSpPr>
                <p:cNvPr id="44" name="Group 34">
                  <a:extLst>
                    <a:ext uri="{FF2B5EF4-FFF2-40B4-BE49-F238E27FC236}">
                      <a16:creationId xmlns:a16="http://schemas.microsoft.com/office/drawing/2014/main" id="{19E1147D-5056-4D8B-A2A4-F99D11328059}"/>
                    </a:ext>
                  </a:extLst>
                </p:cNvPr>
                <p:cNvGrpSpPr>
                  <a:grpSpLocks/>
                </p:cNvGrpSpPr>
                <p:nvPr/>
              </p:nvGrpSpPr>
              <p:grpSpPr bwMode="auto">
                <a:xfrm>
                  <a:off x="1440" y="3648"/>
                  <a:ext cx="192" cy="240"/>
                  <a:chOff x="1440" y="3648"/>
                  <a:chExt cx="192" cy="240"/>
                </a:xfrm>
              </p:grpSpPr>
              <p:sp>
                <p:nvSpPr>
                  <p:cNvPr id="56" name="Oval 35">
                    <a:extLst>
                      <a:ext uri="{FF2B5EF4-FFF2-40B4-BE49-F238E27FC236}">
                        <a16:creationId xmlns:a16="http://schemas.microsoft.com/office/drawing/2014/main" id="{E80F3D8F-9F44-E1CA-5361-FD1BD79DE3EF}"/>
                      </a:ext>
                    </a:extLst>
                  </p:cNvPr>
                  <p:cNvSpPr>
                    <a:spLocks noChangeArrowheads="1"/>
                  </p:cNvSpPr>
                  <p:nvPr/>
                </p:nvSpPr>
                <p:spPr bwMode="auto">
                  <a:xfrm flipV="1">
                    <a:off x="1440" y="3696"/>
                    <a:ext cx="192" cy="192"/>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a:solidFill>
                          <a:schemeClr val="tx1"/>
                        </a:solidFill>
                        <a:latin typeface="Garamond" panose="02020404030301010803" pitchFamily="18" charset="0"/>
                      </a:defRPr>
                    </a:lvl1pPr>
                    <a:lvl2pPr marL="742950" indent="-285750">
                      <a:defRPr sz="2800">
                        <a:solidFill>
                          <a:schemeClr val="tx1"/>
                        </a:solidFill>
                        <a:latin typeface="Garamond" panose="02020404030301010803" pitchFamily="18" charset="0"/>
                      </a:defRPr>
                    </a:lvl2pPr>
                    <a:lvl3pPr marL="1143000" indent="-228600">
                      <a:defRPr sz="2800">
                        <a:solidFill>
                          <a:schemeClr val="tx1"/>
                        </a:solidFill>
                        <a:latin typeface="Garamond" panose="02020404030301010803" pitchFamily="18" charset="0"/>
                      </a:defRPr>
                    </a:lvl3pPr>
                    <a:lvl4pPr marL="1600200" indent="-228600">
                      <a:defRPr sz="2800">
                        <a:solidFill>
                          <a:schemeClr val="tx1"/>
                        </a:solidFill>
                        <a:latin typeface="Garamond" panose="02020404030301010803" pitchFamily="18" charset="0"/>
                      </a:defRPr>
                    </a:lvl4pPr>
                    <a:lvl5pPr marL="2057400" indent="-228600">
                      <a:defRPr sz="2800">
                        <a:solidFill>
                          <a:schemeClr val="tx1"/>
                        </a:solidFill>
                        <a:latin typeface="Garamond" panose="02020404030301010803" pitchFamily="18" charset="0"/>
                      </a:defRPr>
                    </a:lvl5pPr>
                    <a:lvl6pPr marL="2514600" indent="-228600" eaLnBrk="0" fontAlgn="base" hangingPunct="0">
                      <a:spcBef>
                        <a:spcPct val="0"/>
                      </a:spcBef>
                      <a:spcAft>
                        <a:spcPct val="0"/>
                      </a:spcAft>
                      <a:defRPr sz="2800">
                        <a:solidFill>
                          <a:schemeClr val="tx1"/>
                        </a:solidFill>
                        <a:latin typeface="Garamond" panose="02020404030301010803" pitchFamily="18" charset="0"/>
                      </a:defRPr>
                    </a:lvl6pPr>
                    <a:lvl7pPr marL="2971800" indent="-228600" eaLnBrk="0" fontAlgn="base" hangingPunct="0">
                      <a:spcBef>
                        <a:spcPct val="0"/>
                      </a:spcBef>
                      <a:spcAft>
                        <a:spcPct val="0"/>
                      </a:spcAft>
                      <a:defRPr sz="2800">
                        <a:solidFill>
                          <a:schemeClr val="tx1"/>
                        </a:solidFill>
                        <a:latin typeface="Garamond" panose="02020404030301010803" pitchFamily="18" charset="0"/>
                      </a:defRPr>
                    </a:lvl7pPr>
                    <a:lvl8pPr marL="3429000" indent="-228600" eaLnBrk="0" fontAlgn="base" hangingPunct="0">
                      <a:spcBef>
                        <a:spcPct val="0"/>
                      </a:spcBef>
                      <a:spcAft>
                        <a:spcPct val="0"/>
                      </a:spcAft>
                      <a:defRPr sz="2800">
                        <a:solidFill>
                          <a:schemeClr val="tx1"/>
                        </a:solidFill>
                        <a:latin typeface="Garamond" panose="02020404030301010803" pitchFamily="18" charset="0"/>
                      </a:defRPr>
                    </a:lvl8pPr>
                    <a:lvl9pPr marL="3886200" indent="-228600" eaLnBrk="0" fontAlgn="base" hangingPunct="0">
                      <a:spcBef>
                        <a:spcPct val="0"/>
                      </a:spcBef>
                      <a:spcAft>
                        <a:spcPct val="0"/>
                      </a:spcAft>
                      <a:defRPr sz="2800">
                        <a:solidFill>
                          <a:schemeClr val="tx1"/>
                        </a:solidFill>
                        <a:latin typeface="Garamond" panose="02020404030301010803" pitchFamily="18" charset="0"/>
                      </a:defRPr>
                    </a:lvl9pPr>
                  </a:lstStyle>
                  <a:p>
                    <a:endParaRPr lang="en-IN" altLang="en-US">
                      <a:latin typeface="+mn-lt"/>
                    </a:endParaRPr>
                  </a:p>
                </p:txBody>
              </p:sp>
              <p:sp>
                <p:nvSpPr>
                  <p:cNvPr id="57" name="Rectangle 36">
                    <a:extLst>
                      <a:ext uri="{FF2B5EF4-FFF2-40B4-BE49-F238E27FC236}">
                        <a16:creationId xmlns:a16="http://schemas.microsoft.com/office/drawing/2014/main" id="{0EB6F537-6C7A-EFDE-1493-67B714BD84AE}"/>
                      </a:ext>
                    </a:extLst>
                  </p:cNvPr>
                  <p:cNvSpPr>
                    <a:spLocks noChangeArrowheads="1"/>
                  </p:cNvSpPr>
                  <p:nvPr/>
                </p:nvSpPr>
                <p:spPr bwMode="auto">
                  <a:xfrm flipV="1">
                    <a:off x="1440" y="3648"/>
                    <a:ext cx="192" cy="14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a:solidFill>
                          <a:schemeClr val="tx1"/>
                        </a:solidFill>
                        <a:latin typeface="Garamond" panose="02020404030301010803" pitchFamily="18" charset="0"/>
                      </a:defRPr>
                    </a:lvl1pPr>
                    <a:lvl2pPr marL="742950" indent="-285750">
                      <a:defRPr sz="2800">
                        <a:solidFill>
                          <a:schemeClr val="tx1"/>
                        </a:solidFill>
                        <a:latin typeface="Garamond" panose="02020404030301010803" pitchFamily="18" charset="0"/>
                      </a:defRPr>
                    </a:lvl2pPr>
                    <a:lvl3pPr marL="1143000" indent="-228600">
                      <a:defRPr sz="2800">
                        <a:solidFill>
                          <a:schemeClr val="tx1"/>
                        </a:solidFill>
                        <a:latin typeface="Garamond" panose="02020404030301010803" pitchFamily="18" charset="0"/>
                      </a:defRPr>
                    </a:lvl3pPr>
                    <a:lvl4pPr marL="1600200" indent="-228600">
                      <a:defRPr sz="2800">
                        <a:solidFill>
                          <a:schemeClr val="tx1"/>
                        </a:solidFill>
                        <a:latin typeface="Garamond" panose="02020404030301010803" pitchFamily="18" charset="0"/>
                      </a:defRPr>
                    </a:lvl4pPr>
                    <a:lvl5pPr marL="2057400" indent="-228600">
                      <a:defRPr sz="2800">
                        <a:solidFill>
                          <a:schemeClr val="tx1"/>
                        </a:solidFill>
                        <a:latin typeface="Garamond" panose="02020404030301010803" pitchFamily="18" charset="0"/>
                      </a:defRPr>
                    </a:lvl5pPr>
                    <a:lvl6pPr marL="2514600" indent="-228600" eaLnBrk="0" fontAlgn="base" hangingPunct="0">
                      <a:spcBef>
                        <a:spcPct val="0"/>
                      </a:spcBef>
                      <a:spcAft>
                        <a:spcPct val="0"/>
                      </a:spcAft>
                      <a:defRPr sz="2800">
                        <a:solidFill>
                          <a:schemeClr val="tx1"/>
                        </a:solidFill>
                        <a:latin typeface="Garamond" panose="02020404030301010803" pitchFamily="18" charset="0"/>
                      </a:defRPr>
                    </a:lvl6pPr>
                    <a:lvl7pPr marL="2971800" indent="-228600" eaLnBrk="0" fontAlgn="base" hangingPunct="0">
                      <a:spcBef>
                        <a:spcPct val="0"/>
                      </a:spcBef>
                      <a:spcAft>
                        <a:spcPct val="0"/>
                      </a:spcAft>
                      <a:defRPr sz="2800">
                        <a:solidFill>
                          <a:schemeClr val="tx1"/>
                        </a:solidFill>
                        <a:latin typeface="Garamond" panose="02020404030301010803" pitchFamily="18" charset="0"/>
                      </a:defRPr>
                    </a:lvl7pPr>
                    <a:lvl8pPr marL="3429000" indent="-228600" eaLnBrk="0" fontAlgn="base" hangingPunct="0">
                      <a:spcBef>
                        <a:spcPct val="0"/>
                      </a:spcBef>
                      <a:spcAft>
                        <a:spcPct val="0"/>
                      </a:spcAft>
                      <a:defRPr sz="2800">
                        <a:solidFill>
                          <a:schemeClr val="tx1"/>
                        </a:solidFill>
                        <a:latin typeface="Garamond" panose="02020404030301010803" pitchFamily="18" charset="0"/>
                      </a:defRPr>
                    </a:lvl8pPr>
                    <a:lvl9pPr marL="3886200" indent="-228600" eaLnBrk="0" fontAlgn="base" hangingPunct="0">
                      <a:spcBef>
                        <a:spcPct val="0"/>
                      </a:spcBef>
                      <a:spcAft>
                        <a:spcPct val="0"/>
                      </a:spcAft>
                      <a:defRPr sz="2800">
                        <a:solidFill>
                          <a:schemeClr val="tx1"/>
                        </a:solidFill>
                        <a:latin typeface="Garamond" panose="02020404030301010803" pitchFamily="18" charset="0"/>
                      </a:defRPr>
                    </a:lvl9pPr>
                  </a:lstStyle>
                  <a:p>
                    <a:endParaRPr lang="en-IN" altLang="en-US">
                      <a:latin typeface="+mn-lt"/>
                    </a:endParaRPr>
                  </a:p>
                </p:txBody>
              </p:sp>
            </p:grpSp>
            <p:grpSp>
              <p:nvGrpSpPr>
                <p:cNvPr id="45" name="Group 37">
                  <a:extLst>
                    <a:ext uri="{FF2B5EF4-FFF2-40B4-BE49-F238E27FC236}">
                      <a16:creationId xmlns:a16="http://schemas.microsoft.com/office/drawing/2014/main" id="{459CCD14-A5A3-5C20-DB49-B73F60C83205}"/>
                    </a:ext>
                  </a:extLst>
                </p:cNvPr>
                <p:cNvGrpSpPr>
                  <a:grpSpLocks/>
                </p:cNvGrpSpPr>
                <p:nvPr/>
              </p:nvGrpSpPr>
              <p:grpSpPr bwMode="auto">
                <a:xfrm flipV="1">
                  <a:off x="1632" y="3696"/>
                  <a:ext cx="192" cy="240"/>
                  <a:chOff x="1440" y="3648"/>
                  <a:chExt cx="192" cy="240"/>
                </a:xfrm>
              </p:grpSpPr>
              <p:sp>
                <p:nvSpPr>
                  <p:cNvPr id="54" name="Oval 38">
                    <a:extLst>
                      <a:ext uri="{FF2B5EF4-FFF2-40B4-BE49-F238E27FC236}">
                        <a16:creationId xmlns:a16="http://schemas.microsoft.com/office/drawing/2014/main" id="{AADF2BA2-D639-727A-C081-F7B59A14C051}"/>
                      </a:ext>
                    </a:extLst>
                  </p:cNvPr>
                  <p:cNvSpPr>
                    <a:spLocks noChangeArrowheads="1"/>
                  </p:cNvSpPr>
                  <p:nvPr/>
                </p:nvSpPr>
                <p:spPr bwMode="auto">
                  <a:xfrm flipV="1">
                    <a:off x="1440" y="3696"/>
                    <a:ext cx="192" cy="192"/>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a:solidFill>
                          <a:schemeClr val="tx1"/>
                        </a:solidFill>
                        <a:latin typeface="Garamond" panose="02020404030301010803" pitchFamily="18" charset="0"/>
                      </a:defRPr>
                    </a:lvl1pPr>
                    <a:lvl2pPr marL="742950" indent="-285750">
                      <a:defRPr sz="2800">
                        <a:solidFill>
                          <a:schemeClr val="tx1"/>
                        </a:solidFill>
                        <a:latin typeface="Garamond" panose="02020404030301010803" pitchFamily="18" charset="0"/>
                      </a:defRPr>
                    </a:lvl2pPr>
                    <a:lvl3pPr marL="1143000" indent="-228600">
                      <a:defRPr sz="2800">
                        <a:solidFill>
                          <a:schemeClr val="tx1"/>
                        </a:solidFill>
                        <a:latin typeface="Garamond" panose="02020404030301010803" pitchFamily="18" charset="0"/>
                      </a:defRPr>
                    </a:lvl3pPr>
                    <a:lvl4pPr marL="1600200" indent="-228600">
                      <a:defRPr sz="2800">
                        <a:solidFill>
                          <a:schemeClr val="tx1"/>
                        </a:solidFill>
                        <a:latin typeface="Garamond" panose="02020404030301010803" pitchFamily="18" charset="0"/>
                      </a:defRPr>
                    </a:lvl4pPr>
                    <a:lvl5pPr marL="2057400" indent="-228600">
                      <a:defRPr sz="2800">
                        <a:solidFill>
                          <a:schemeClr val="tx1"/>
                        </a:solidFill>
                        <a:latin typeface="Garamond" panose="02020404030301010803" pitchFamily="18" charset="0"/>
                      </a:defRPr>
                    </a:lvl5pPr>
                    <a:lvl6pPr marL="2514600" indent="-228600" eaLnBrk="0" fontAlgn="base" hangingPunct="0">
                      <a:spcBef>
                        <a:spcPct val="0"/>
                      </a:spcBef>
                      <a:spcAft>
                        <a:spcPct val="0"/>
                      </a:spcAft>
                      <a:defRPr sz="2800">
                        <a:solidFill>
                          <a:schemeClr val="tx1"/>
                        </a:solidFill>
                        <a:latin typeface="Garamond" panose="02020404030301010803" pitchFamily="18" charset="0"/>
                      </a:defRPr>
                    </a:lvl6pPr>
                    <a:lvl7pPr marL="2971800" indent="-228600" eaLnBrk="0" fontAlgn="base" hangingPunct="0">
                      <a:spcBef>
                        <a:spcPct val="0"/>
                      </a:spcBef>
                      <a:spcAft>
                        <a:spcPct val="0"/>
                      </a:spcAft>
                      <a:defRPr sz="2800">
                        <a:solidFill>
                          <a:schemeClr val="tx1"/>
                        </a:solidFill>
                        <a:latin typeface="Garamond" panose="02020404030301010803" pitchFamily="18" charset="0"/>
                      </a:defRPr>
                    </a:lvl7pPr>
                    <a:lvl8pPr marL="3429000" indent="-228600" eaLnBrk="0" fontAlgn="base" hangingPunct="0">
                      <a:spcBef>
                        <a:spcPct val="0"/>
                      </a:spcBef>
                      <a:spcAft>
                        <a:spcPct val="0"/>
                      </a:spcAft>
                      <a:defRPr sz="2800">
                        <a:solidFill>
                          <a:schemeClr val="tx1"/>
                        </a:solidFill>
                        <a:latin typeface="Garamond" panose="02020404030301010803" pitchFamily="18" charset="0"/>
                      </a:defRPr>
                    </a:lvl8pPr>
                    <a:lvl9pPr marL="3886200" indent="-228600" eaLnBrk="0" fontAlgn="base" hangingPunct="0">
                      <a:spcBef>
                        <a:spcPct val="0"/>
                      </a:spcBef>
                      <a:spcAft>
                        <a:spcPct val="0"/>
                      </a:spcAft>
                      <a:defRPr sz="2800">
                        <a:solidFill>
                          <a:schemeClr val="tx1"/>
                        </a:solidFill>
                        <a:latin typeface="Garamond" panose="02020404030301010803" pitchFamily="18" charset="0"/>
                      </a:defRPr>
                    </a:lvl9pPr>
                  </a:lstStyle>
                  <a:p>
                    <a:endParaRPr lang="en-IN" altLang="en-US">
                      <a:latin typeface="+mn-lt"/>
                    </a:endParaRPr>
                  </a:p>
                </p:txBody>
              </p:sp>
              <p:sp>
                <p:nvSpPr>
                  <p:cNvPr id="55" name="Rectangle 39">
                    <a:extLst>
                      <a:ext uri="{FF2B5EF4-FFF2-40B4-BE49-F238E27FC236}">
                        <a16:creationId xmlns:a16="http://schemas.microsoft.com/office/drawing/2014/main" id="{588500BF-8D81-5467-C12E-08BE53EE40C5}"/>
                      </a:ext>
                    </a:extLst>
                  </p:cNvPr>
                  <p:cNvSpPr>
                    <a:spLocks noChangeArrowheads="1"/>
                  </p:cNvSpPr>
                  <p:nvPr/>
                </p:nvSpPr>
                <p:spPr bwMode="auto">
                  <a:xfrm flipV="1">
                    <a:off x="1440" y="3648"/>
                    <a:ext cx="192" cy="14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a:solidFill>
                          <a:schemeClr val="tx1"/>
                        </a:solidFill>
                        <a:latin typeface="Garamond" panose="02020404030301010803" pitchFamily="18" charset="0"/>
                      </a:defRPr>
                    </a:lvl1pPr>
                    <a:lvl2pPr marL="742950" indent="-285750">
                      <a:defRPr sz="2800">
                        <a:solidFill>
                          <a:schemeClr val="tx1"/>
                        </a:solidFill>
                        <a:latin typeface="Garamond" panose="02020404030301010803" pitchFamily="18" charset="0"/>
                      </a:defRPr>
                    </a:lvl2pPr>
                    <a:lvl3pPr marL="1143000" indent="-228600">
                      <a:defRPr sz="2800">
                        <a:solidFill>
                          <a:schemeClr val="tx1"/>
                        </a:solidFill>
                        <a:latin typeface="Garamond" panose="02020404030301010803" pitchFamily="18" charset="0"/>
                      </a:defRPr>
                    </a:lvl3pPr>
                    <a:lvl4pPr marL="1600200" indent="-228600">
                      <a:defRPr sz="2800">
                        <a:solidFill>
                          <a:schemeClr val="tx1"/>
                        </a:solidFill>
                        <a:latin typeface="Garamond" panose="02020404030301010803" pitchFamily="18" charset="0"/>
                      </a:defRPr>
                    </a:lvl4pPr>
                    <a:lvl5pPr marL="2057400" indent="-228600">
                      <a:defRPr sz="2800">
                        <a:solidFill>
                          <a:schemeClr val="tx1"/>
                        </a:solidFill>
                        <a:latin typeface="Garamond" panose="02020404030301010803" pitchFamily="18" charset="0"/>
                      </a:defRPr>
                    </a:lvl5pPr>
                    <a:lvl6pPr marL="2514600" indent="-228600" eaLnBrk="0" fontAlgn="base" hangingPunct="0">
                      <a:spcBef>
                        <a:spcPct val="0"/>
                      </a:spcBef>
                      <a:spcAft>
                        <a:spcPct val="0"/>
                      </a:spcAft>
                      <a:defRPr sz="2800">
                        <a:solidFill>
                          <a:schemeClr val="tx1"/>
                        </a:solidFill>
                        <a:latin typeface="Garamond" panose="02020404030301010803" pitchFamily="18" charset="0"/>
                      </a:defRPr>
                    </a:lvl6pPr>
                    <a:lvl7pPr marL="2971800" indent="-228600" eaLnBrk="0" fontAlgn="base" hangingPunct="0">
                      <a:spcBef>
                        <a:spcPct val="0"/>
                      </a:spcBef>
                      <a:spcAft>
                        <a:spcPct val="0"/>
                      </a:spcAft>
                      <a:defRPr sz="2800">
                        <a:solidFill>
                          <a:schemeClr val="tx1"/>
                        </a:solidFill>
                        <a:latin typeface="Garamond" panose="02020404030301010803" pitchFamily="18" charset="0"/>
                      </a:defRPr>
                    </a:lvl7pPr>
                    <a:lvl8pPr marL="3429000" indent="-228600" eaLnBrk="0" fontAlgn="base" hangingPunct="0">
                      <a:spcBef>
                        <a:spcPct val="0"/>
                      </a:spcBef>
                      <a:spcAft>
                        <a:spcPct val="0"/>
                      </a:spcAft>
                      <a:defRPr sz="2800">
                        <a:solidFill>
                          <a:schemeClr val="tx1"/>
                        </a:solidFill>
                        <a:latin typeface="Garamond" panose="02020404030301010803" pitchFamily="18" charset="0"/>
                      </a:defRPr>
                    </a:lvl8pPr>
                    <a:lvl9pPr marL="3886200" indent="-228600" eaLnBrk="0" fontAlgn="base" hangingPunct="0">
                      <a:spcBef>
                        <a:spcPct val="0"/>
                      </a:spcBef>
                      <a:spcAft>
                        <a:spcPct val="0"/>
                      </a:spcAft>
                      <a:defRPr sz="2800">
                        <a:solidFill>
                          <a:schemeClr val="tx1"/>
                        </a:solidFill>
                        <a:latin typeface="Garamond" panose="02020404030301010803" pitchFamily="18" charset="0"/>
                      </a:defRPr>
                    </a:lvl9pPr>
                  </a:lstStyle>
                  <a:p>
                    <a:endParaRPr lang="en-IN" altLang="en-US">
                      <a:latin typeface="+mn-lt"/>
                    </a:endParaRPr>
                  </a:p>
                </p:txBody>
              </p:sp>
            </p:grpSp>
            <p:grpSp>
              <p:nvGrpSpPr>
                <p:cNvPr id="46" name="Group 40">
                  <a:extLst>
                    <a:ext uri="{FF2B5EF4-FFF2-40B4-BE49-F238E27FC236}">
                      <a16:creationId xmlns:a16="http://schemas.microsoft.com/office/drawing/2014/main" id="{E609CAA8-321E-EA3E-8F05-65AE153B2D52}"/>
                    </a:ext>
                  </a:extLst>
                </p:cNvPr>
                <p:cNvGrpSpPr>
                  <a:grpSpLocks/>
                </p:cNvGrpSpPr>
                <p:nvPr/>
              </p:nvGrpSpPr>
              <p:grpSpPr bwMode="auto">
                <a:xfrm>
                  <a:off x="1824" y="3648"/>
                  <a:ext cx="384" cy="288"/>
                  <a:chOff x="1440" y="3648"/>
                  <a:chExt cx="384" cy="288"/>
                </a:xfrm>
              </p:grpSpPr>
              <p:grpSp>
                <p:nvGrpSpPr>
                  <p:cNvPr id="48" name="Group 41">
                    <a:extLst>
                      <a:ext uri="{FF2B5EF4-FFF2-40B4-BE49-F238E27FC236}">
                        <a16:creationId xmlns:a16="http://schemas.microsoft.com/office/drawing/2014/main" id="{A572C6F4-8E48-0AD9-2A56-0980FAA4F7EE}"/>
                      </a:ext>
                    </a:extLst>
                  </p:cNvPr>
                  <p:cNvGrpSpPr>
                    <a:grpSpLocks/>
                  </p:cNvGrpSpPr>
                  <p:nvPr/>
                </p:nvGrpSpPr>
                <p:grpSpPr bwMode="auto">
                  <a:xfrm>
                    <a:off x="1440" y="3648"/>
                    <a:ext cx="192" cy="240"/>
                    <a:chOff x="1440" y="3648"/>
                    <a:chExt cx="192" cy="240"/>
                  </a:xfrm>
                </p:grpSpPr>
                <p:sp>
                  <p:nvSpPr>
                    <p:cNvPr id="52" name="Oval 42">
                      <a:extLst>
                        <a:ext uri="{FF2B5EF4-FFF2-40B4-BE49-F238E27FC236}">
                          <a16:creationId xmlns:a16="http://schemas.microsoft.com/office/drawing/2014/main" id="{1066088E-2DB5-E82F-5A2E-13522A9D8B5C}"/>
                        </a:ext>
                      </a:extLst>
                    </p:cNvPr>
                    <p:cNvSpPr>
                      <a:spLocks noChangeArrowheads="1"/>
                    </p:cNvSpPr>
                    <p:nvPr/>
                  </p:nvSpPr>
                  <p:spPr bwMode="auto">
                    <a:xfrm flipV="1">
                      <a:off x="1440" y="3696"/>
                      <a:ext cx="192" cy="192"/>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a:solidFill>
                            <a:schemeClr val="tx1"/>
                          </a:solidFill>
                          <a:latin typeface="Garamond" panose="02020404030301010803" pitchFamily="18" charset="0"/>
                        </a:defRPr>
                      </a:lvl1pPr>
                      <a:lvl2pPr marL="742950" indent="-285750">
                        <a:defRPr sz="2800">
                          <a:solidFill>
                            <a:schemeClr val="tx1"/>
                          </a:solidFill>
                          <a:latin typeface="Garamond" panose="02020404030301010803" pitchFamily="18" charset="0"/>
                        </a:defRPr>
                      </a:lvl2pPr>
                      <a:lvl3pPr marL="1143000" indent="-228600">
                        <a:defRPr sz="2800">
                          <a:solidFill>
                            <a:schemeClr val="tx1"/>
                          </a:solidFill>
                          <a:latin typeface="Garamond" panose="02020404030301010803" pitchFamily="18" charset="0"/>
                        </a:defRPr>
                      </a:lvl3pPr>
                      <a:lvl4pPr marL="1600200" indent="-228600">
                        <a:defRPr sz="2800">
                          <a:solidFill>
                            <a:schemeClr val="tx1"/>
                          </a:solidFill>
                          <a:latin typeface="Garamond" panose="02020404030301010803" pitchFamily="18" charset="0"/>
                        </a:defRPr>
                      </a:lvl4pPr>
                      <a:lvl5pPr marL="2057400" indent="-228600">
                        <a:defRPr sz="2800">
                          <a:solidFill>
                            <a:schemeClr val="tx1"/>
                          </a:solidFill>
                          <a:latin typeface="Garamond" panose="02020404030301010803" pitchFamily="18" charset="0"/>
                        </a:defRPr>
                      </a:lvl5pPr>
                      <a:lvl6pPr marL="2514600" indent="-228600" eaLnBrk="0" fontAlgn="base" hangingPunct="0">
                        <a:spcBef>
                          <a:spcPct val="0"/>
                        </a:spcBef>
                        <a:spcAft>
                          <a:spcPct val="0"/>
                        </a:spcAft>
                        <a:defRPr sz="2800">
                          <a:solidFill>
                            <a:schemeClr val="tx1"/>
                          </a:solidFill>
                          <a:latin typeface="Garamond" panose="02020404030301010803" pitchFamily="18" charset="0"/>
                        </a:defRPr>
                      </a:lvl6pPr>
                      <a:lvl7pPr marL="2971800" indent="-228600" eaLnBrk="0" fontAlgn="base" hangingPunct="0">
                        <a:spcBef>
                          <a:spcPct val="0"/>
                        </a:spcBef>
                        <a:spcAft>
                          <a:spcPct val="0"/>
                        </a:spcAft>
                        <a:defRPr sz="2800">
                          <a:solidFill>
                            <a:schemeClr val="tx1"/>
                          </a:solidFill>
                          <a:latin typeface="Garamond" panose="02020404030301010803" pitchFamily="18" charset="0"/>
                        </a:defRPr>
                      </a:lvl7pPr>
                      <a:lvl8pPr marL="3429000" indent="-228600" eaLnBrk="0" fontAlgn="base" hangingPunct="0">
                        <a:spcBef>
                          <a:spcPct val="0"/>
                        </a:spcBef>
                        <a:spcAft>
                          <a:spcPct val="0"/>
                        </a:spcAft>
                        <a:defRPr sz="2800">
                          <a:solidFill>
                            <a:schemeClr val="tx1"/>
                          </a:solidFill>
                          <a:latin typeface="Garamond" panose="02020404030301010803" pitchFamily="18" charset="0"/>
                        </a:defRPr>
                      </a:lvl8pPr>
                      <a:lvl9pPr marL="3886200" indent="-228600" eaLnBrk="0" fontAlgn="base" hangingPunct="0">
                        <a:spcBef>
                          <a:spcPct val="0"/>
                        </a:spcBef>
                        <a:spcAft>
                          <a:spcPct val="0"/>
                        </a:spcAft>
                        <a:defRPr sz="2800">
                          <a:solidFill>
                            <a:schemeClr val="tx1"/>
                          </a:solidFill>
                          <a:latin typeface="Garamond" panose="02020404030301010803" pitchFamily="18" charset="0"/>
                        </a:defRPr>
                      </a:lvl9pPr>
                    </a:lstStyle>
                    <a:p>
                      <a:endParaRPr lang="en-IN" altLang="en-US">
                        <a:latin typeface="+mn-lt"/>
                      </a:endParaRPr>
                    </a:p>
                  </p:txBody>
                </p:sp>
                <p:sp>
                  <p:nvSpPr>
                    <p:cNvPr id="53" name="Rectangle 43">
                      <a:extLst>
                        <a:ext uri="{FF2B5EF4-FFF2-40B4-BE49-F238E27FC236}">
                          <a16:creationId xmlns:a16="http://schemas.microsoft.com/office/drawing/2014/main" id="{ECA488C0-93E1-A26D-31B7-34264C613229}"/>
                        </a:ext>
                      </a:extLst>
                    </p:cNvPr>
                    <p:cNvSpPr>
                      <a:spLocks noChangeArrowheads="1"/>
                    </p:cNvSpPr>
                    <p:nvPr/>
                  </p:nvSpPr>
                  <p:spPr bwMode="auto">
                    <a:xfrm flipV="1">
                      <a:off x="1440" y="3648"/>
                      <a:ext cx="192" cy="14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a:solidFill>
                            <a:schemeClr val="tx1"/>
                          </a:solidFill>
                          <a:latin typeface="Garamond" panose="02020404030301010803" pitchFamily="18" charset="0"/>
                        </a:defRPr>
                      </a:lvl1pPr>
                      <a:lvl2pPr marL="742950" indent="-285750">
                        <a:defRPr sz="2800">
                          <a:solidFill>
                            <a:schemeClr val="tx1"/>
                          </a:solidFill>
                          <a:latin typeface="Garamond" panose="02020404030301010803" pitchFamily="18" charset="0"/>
                        </a:defRPr>
                      </a:lvl2pPr>
                      <a:lvl3pPr marL="1143000" indent="-228600">
                        <a:defRPr sz="2800">
                          <a:solidFill>
                            <a:schemeClr val="tx1"/>
                          </a:solidFill>
                          <a:latin typeface="Garamond" panose="02020404030301010803" pitchFamily="18" charset="0"/>
                        </a:defRPr>
                      </a:lvl3pPr>
                      <a:lvl4pPr marL="1600200" indent="-228600">
                        <a:defRPr sz="2800">
                          <a:solidFill>
                            <a:schemeClr val="tx1"/>
                          </a:solidFill>
                          <a:latin typeface="Garamond" panose="02020404030301010803" pitchFamily="18" charset="0"/>
                        </a:defRPr>
                      </a:lvl4pPr>
                      <a:lvl5pPr marL="2057400" indent="-228600">
                        <a:defRPr sz="2800">
                          <a:solidFill>
                            <a:schemeClr val="tx1"/>
                          </a:solidFill>
                          <a:latin typeface="Garamond" panose="02020404030301010803" pitchFamily="18" charset="0"/>
                        </a:defRPr>
                      </a:lvl5pPr>
                      <a:lvl6pPr marL="2514600" indent="-228600" eaLnBrk="0" fontAlgn="base" hangingPunct="0">
                        <a:spcBef>
                          <a:spcPct val="0"/>
                        </a:spcBef>
                        <a:spcAft>
                          <a:spcPct val="0"/>
                        </a:spcAft>
                        <a:defRPr sz="2800">
                          <a:solidFill>
                            <a:schemeClr val="tx1"/>
                          </a:solidFill>
                          <a:latin typeface="Garamond" panose="02020404030301010803" pitchFamily="18" charset="0"/>
                        </a:defRPr>
                      </a:lvl6pPr>
                      <a:lvl7pPr marL="2971800" indent="-228600" eaLnBrk="0" fontAlgn="base" hangingPunct="0">
                        <a:spcBef>
                          <a:spcPct val="0"/>
                        </a:spcBef>
                        <a:spcAft>
                          <a:spcPct val="0"/>
                        </a:spcAft>
                        <a:defRPr sz="2800">
                          <a:solidFill>
                            <a:schemeClr val="tx1"/>
                          </a:solidFill>
                          <a:latin typeface="Garamond" panose="02020404030301010803" pitchFamily="18" charset="0"/>
                        </a:defRPr>
                      </a:lvl7pPr>
                      <a:lvl8pPr marL="3429000" indent="-228600" eaLnBrk="0" fontAlgn="base" hangingPunct="0">
                        <a:spcBef>
                          <a:spcPct val="0"/>
                        </a:spcBef>
                        <a:spcAft>
                          <a:spcPct val="0"/>
                        </a:spcAft>
                        <a:defRPr sz="2800">
                          <a:solidFill>
                            <a:schemeClr val="tx1"/>
                          </a:solidFill>
                          <a:latin typeface="Garamond" panose="02020404030301010803" pitchFamily="18" charset="0"/>
                        </a:defRPr>
                      </a:lvl8pPr>
                      <a:lvl9pPr marL="3886200" indent="-228600" eaLnBrk="0" fontAlgn="base" hangingPunct="0">
                        <a:spcBef>
                          <a:spcPct val="0"/>
                        </a:spcBef>
                        <a:spcAft>
                          <a:spcPct val="0"/>
                        </a:spcAft>
                        <a:defRPr sz="2800">
                          <a:solidFill>
                            <a:schemeClr val="tx1"/>
                          </a:solidFill>
                          <a:latin typeface="Garamond" panose="02020404030301010803" pitchFamily="18" charset="0"/>
                        </a:defRPr>
                      </a:lvl9pPr>
                    </a:lstStyle>
                    <a:p>
                      <a:endParaRPr lang="en-IN" altLang="en-US">
                        <a:latin typeface="+mn-lt"/>
                      </a:endParaRPr>
                    </a:p>
                  </p:txBody>
                </p:sp>
              </p:grpSp>
              <p:grpSp>
                <p:nvGrpSpPr>
                  <p:cNvPr id="49" name="Group 44">
                    <a:extLst>
                      <a:ext uri="{FF2B5EF4-FFF2-40B4-BE49-F238E27FC236}">
                        <a16:creationId xmlns:a16="http://schemas.microsoft.com/office/drawing/2014/main" id="{276FC733-6D03-D5A6-E958-B3A8AFE7365F}"/>
                      </a:ext>
                    </a:extLst>
                  </p:cNvPr>
                  <p:cNvGrpSpPr>
                    <a:grpSpLocks/>
                  </p:cNvGrpSpPr>
                  <p:nvPr/>
                </p:nvGrpSpPr>
                <p:grpSpPr bwMode="auto">
                  <a:xfrm flipV="1">
                    <a:off x="1632" y="3696"/>
                    <a:ext cx="192" cy="240"/>
                    <a:chOff x="1440" y="3648"/>
                    <a:chExt cx="192" cy="240"/>
                  </a:xfrm>
                </p:grpSpPr>
                <p:sp>
                  <p:nvSpPr>
                    <p:cNvPr id="50" name="Oval 45">
                      <a:extLst>
                        <a:ext uri="{FF2B5EF4-FFF2-40B4-BE49-F238E27FC236}">
                          <a16:creationId xmlns:a16="http://schemas.microsoft.com/office/drawing/2014/main" id="{E3712C92-8587-7C6D-1E61-F82D7D5E5633}"/>
                        </a:ext>
                      </a:extLst>
                    </p:cNvPr>
                    <p:cNvSpPr>
                      <a:spLocks noChangeArrowheads="1"/>
                    </p:cNvSpPr>
                    <p:nvPr/>
                  </p:nvSpPr>
                  <p:spPr bwMode="auto">
                    <a:xfrm flipV="1">
                      <a:off x="1440" y="3696"/>
                      <a:ext cx="192" cy="192"/>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a:solidFill>
                            <a:schemeClr val="tx1"/>
                          </a:solidFill>
                          <a:latin typeface="Garamond" panose="02020404030301010803" pitchFamily="18" charset="0"/>
                        </a:defRPr>
                      </a:lvl1pPr>
                      <a:lvl2pPr marL="742950" indent="-285750">
                        <a:defRPr sz="2800">
                          <a:solidFill>
                            <a:schemeClr val="tx1"/>
                          </a:solidFill>
                          <a:latin typeface="Garamond" panose="02020404030301010803" pitchFamily="18" charset="0"/>
                        </a:defRPr>
                      </a:lvl2pPr>
                      <a:lvl3pPr marL="1143000" indent="-228600">
                        <a:defRPr sz="2800">
                          <a:solidFill>
                            <a:schemeClr val="tx1"/>
                          </a:solidFill>
                          <a:latin typeface="Garamond" panose="02020404030301010803" pitchFamily="18" charset="0"/>
                        </a:defRPr>
                      </a:lvl3pPr>
                      <a:lvl4pPr marL="1600200" indent="-228600">
                        <a:defRPr sz="2800">
                          <a:solidFill>
                            <a:schemeClr val="tx1"/>
                          </a:solidFill>
                          <a:latin typeface="Garamond" panose="02020404030301010803" pitchFamily="18" charset="0"/>
                        </a:defRPr>
                      </a:lvl4pPr>
                      <a:lvl5pPr marL="2057400" indent="-228600">
                        <a:defRPr sz="2800">
                          <a:solidFill>
                            <a:schemeClr val="tx1"/>
                          </a:solidFill>
                          <a:latin typeface="Garamond" panose="02020404030301010803" pitchFamily="18" charset="0"/>
                        </a:defRPr>
                      </a:lvl5pPr>
                      <a:lvl6pPr marL="2514600" indent="-228600" eaLnBrk="0" fontAlgn="base" hangingPunct="0">
                        <a:spcBef>
                          <a:spcPct val="0"/>
                        </a:spcBef>
                        <a:spcAft>
                          <a:spcPct val="0"/>
                        </a:spcAft>
                        <a:defRPr sz="2800">
                          <a:solidFill>
                            <a:schemeClr val="tx1"/>
                          </a:solidFill>
                          <a:latin typeface="Garamond" panose="02020404030301010803" pitchFamily="18" charset="0"/>
                        </a:defRPr>
                      </a:lvl6pPr>
                      <a:lvl7pPr marL="2971800" indent="-228600" eaLnBrk="0" fontAlgn="base" hangingPunct="0">
                        <a:spcBef>
                          <a:spcPct val="0"/>
                        </a:spcBef>
                        <a:spcAft>
                          <a:spcPct val="0"/>
                        </a:spcAft>
                        <a:defRPr sz="2800">
                          <a:solidFill>
                            <a:schemeClr val="tx1"/>
                          </a:solidFill>
                          <a:latin typeface="Garamond" panose="02020404030301010803" pitchFamily="18" charset="0"/>
                        </a:defRPr>
                      </a:lvl7pPr>
                      <a:lvl8pPr marL="3429000" indent="-228600" eaLnBrk="0" fontAlgn="base" hangingPunct="0">
                        <a:spcBef>
                          <a:spcPct val="0"/>
                        </a:spcBef>
                        <a:spcAft>
                          <a:spcPct val="0"/>
                        </a:spcAft>
                        <a:defRPr sz="2800">
                          <a:solidFill>
                            <a:schemeClr val="tx1"/>
                          </a:solidFill>
                          <a:latin typeface="Garamond" panose="02020404030301010803" pitchFamily="18" charset="0"/>
                        </a:defRPr>
                      </a:lvl8pPr>
                      <a:lvl9pPr marL="3886200" indent="-228600" eaLnBrk="0" fontAlgn="base" hangingPunct="0">
                        <a:spcBef>
                          <a:spcPct val="0"/>
                        </a:spcBef>
                        <a:spcAft>
                          <a:spcPct val="0"/>
                        </a:spcAft>
                        <a:defRPr sz="2800">
                          <a:solidFill>
                            <a:schemeClr val="tx1"/>
                          </a:solidFill>
                          <a:latin typeface="Garamond" panose="02020404030301010803" pitchFamily="18" charset="0"/>
                        </a:defRPr>
                      </a:lvl9pPr>
                    </a:lstStyle>
                    <a:p>
                      <a:endParaRPr lang="en-IN" altLang="en-US">
                        <a:latin typeface="+mn-lt"/>
                      </a:endParaRPr>
                    </a:p>
                  </p:txBody>
                </p:sp>
                <p:sp>
                  <p:nvSpPr>
                    <p:cNvPr id="51" name="Rectangle 46">
                      <a:extLst>
                        <a:ext uri="{FF2B5EF4-FFF2-40B4-BE49-F238E27FC236}">
                          <a16:creationId xmlns:a16="http://schemas.microsoft.com/office/drawing/2014/main" id="{141E800A-3FA1-832F-9F6D-494A5364C650}"/>
                        </a:ext>
                      </a:extLst>
                    </p:cNvPr>
                    <p:cNvSpPr>
                      <a:spLocks noChangeArrowheads="1"/>
                    </p:cNvSpPr>
                    <p:nvPr/>
                  </p:nvSpPr>
                  <p:spPr bwMode="auto">
                    <a:xfrm flipV="1">
                      <a:off x="1440" y="3648"/>
                      <a:ext cx="192" cy="14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a:solidFill>
                            <a:schemeClr val="tx1"/>
                          </a:solidFill>
                          <a:latin typeface="Garamond" panose="02020404030301010803" pitchFamily="18" charset="0"/>
                        </a:defRPr>
                      </a:lvl1pPr>
                      <a:lvl2pPr marL="742950" indent="-285750">
                        <a:defRPr sz="2800">
                          <a:solidFill>
                            <a:schemeClr val="tx1"/>
                          </a:solidFill>
                          <a:latin typeface="Garamond" panose="02020404030301010803" pitchFamily="18" charset="0"/>
                        </a:defRPr>
                      </a:lvl2pPr>
                      <a:lvl3pPr marL="1143000" indent="-228600">
                        <a:defRPr sz="2800">
                          <a:solidFill>
                            <a:schemeClr val="tx1"/>
                          </a:solidFill>
                          <a:latin typeface="Garamond" panose="02020404030301010803" pitchFamily="18" charset="0"/>
                        </a:defRPr>
                      </a:lvl3pPr>
                      <a:lvl4pPr marL="1600200" indent="-228600">
                        <a:defRPr sz="2800">
                          <a:solidFill>
                            <a:schemeClr val="tx1"/>
                          </a:solidFill>
                          <a:latin typeface="Garamond" panose="02020404030301010803" pitchFamily="18" charset="0"/>
                        </a:defRPr>
                      </a:lvl4pPr>
                      <a:lvl5pPr marL="2057400" indent="-228600">
                        <a:defRPr sz="2800">
                          <a:solidFill>
                            <a:schemeClr val="tx1"/>
                          </a:solidFill>
                          <a:latin typeface="Garamond" panose="02020404030301010803" pitchFamily="18" charset="0"/>
                        </a:defRPr>
                      </a:lvl5pPr>
                      <a:lvl6pPr marL="2514600" indent="-228600" eaLnBrk="0" fontAlgn="base" hangingPunct="0">
                        <a:spcBef>
                          <a:spcPct val="0"/>
                        </a:spcBef>
                        <a:spcAft>
                          <a:spcPct val="0"/>
                        </a:spcAft>
                        <a:defRPr sz="2800">
                          <a:solidFill>
                            <a:schemeClr val="tx1"/>
                          </a:solidFill>
                          <a:latin typeface="Garamond" panose="02020404030301010803" pitchFamily="18" charset="0"/>
                        </a:defRPr>
                      </a:lvl6pPr>
                      <a:lvl7pPr marL="2971800" indent="-228600" eaLnBrk="0" fontAlgn="base" hangingPunct="0">
                        <a:spcBef>
                          <a:spcPct val="0"/>
                        </a:spcBef>
                        <a:spcAft>
                          <a:spcPct val="0"/>
                        </a:spcAft>
                        <a:defRPr sz="2800">
                          <a:solidFill>
                            <a:schemeClr val="tx1"/>
                          </a:solidFill>
                          <a:latin typeface="Garamond" panose="02020404030301010803" pitchFamily="18" charset="0"/>
                        </a:defRPr>
                      </a:lvl7pPr>
                      <a:lvl8pPr marL="3429000" indent="-228600" eaLnBrk="0" fontAlgn="base" hangingPunct="0">
                        <a:spcBef>
                          <a:spcPct val="0"/>
                        </a:spcBef>
                        <a:spcAft>
                          <a:spcPct val="0"/>
                        </a:spcAft>
                        <a:defRPr sz="2800">
                          <a:solidFill>
                            <a:schemeClr val="tx1"/>
                          </a:solidFill>
                          <a:latin typeface="Garamond" panose="02020404030301010803" pitchFamily="18" charset="0"/>
                        </a:defRPr>
                      </a:lvl8pPr>
                      <a:lvl9pPr marL="3886200" indent="-228600" eaLnBrk="0" fontAlgn="base" hangingPunct="0">
                        <a:spcBef>
                          <a:spcPct val="0"/>
                        </a:spcBef>
                        <a:spcAft>
                          <a:spcPct val="0"/>
                        </a:spcAft>
                        <a:defRPr sz="2800">
                          <a:solidFill>
                            <a:schemeClr val="tx1"/>
                          </a:solidFill>
                          <a:latin typeface="Garamond" panose="02020404030301010803" pitchFamily="18" charset="0"/>
                        </a:defRPr>
                      </a:lvl9pPr>
                    </a:lstStyle>
                    <a:p>
                      <a:endParaRPr lang="en-IN" altLang="en-US">
                        <a:latin typeface="+mn-lt"/>
                      </a:endParaRPr>
                    </a:p>
                  </p:txBody>
                </p:sp>
              </p:grpSp>
            </p:grpSp>
            <p:sp>
              <p:nvSpPr>
                <p:cNvPr id="47" name="Line 47">
                  <a:extLst>
                    <a:ext uri="{FF2B5EF4-FFF2-40B4-BE49-F238E27FC236}">
                      <a16:creationId xmlns:a16="http://schemas.microsoft.com/office/drawing/2014/main" id="{A0D9C761-8752-8904-8647-79F878571510}"/>
                    </a:ext>
                  </a:extLst>
                </p:cNvPr>
                <p:cNvSpPr>
                  <a:spLocks noChangeShapeType="1"/>
                </p:cNvSpPr>
                <p:nvPr/>
              </p:nvSpPr>
              <p:spPr bwMode="auto">
                <a:xfrm>
                  <a:off x="2208" y="3840"/>
                  <a:ext cx="144" cy="0"/>
                </a:xfrm>
                <a:prstGeom prst="line">
                  <a:avLst/>
                </a:prstGeom>
                <a:noFill/>
                <a:ln w="28575">
                  <a:solidFill>
                    <a:schemeClr val="hlink"/>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IN"/>
                </a:p>
              </p:txBody>
            </p:sp>
          </p:grpSp>
          <p:grpSp>
            <p:nvGrpSpPr>
              <p:cNvPr id="14" name="Group 48">
                <a:extLst>
                  <a:ext uri="{FF2B5EF4-FFF2-40B4-BE49-F238E27FC236}">
                    <a16:creationId xmlns:a16="http://schemas.microsoft.com/office/drawing/2014/main" id="{2C6D0C1B-26F3-7236-3B36-B8D85535AF7B}"/>
                  </a:ext>
                </a:extLst>
              </p:cNvPr>
              <p:cNvGrpSpPr>
                <a:grpSpLocks/>
              </p:cNvGrpSpPr>
              <p:nvPr/>
            </p:nvGrpSpPr>
            <p:grpSpPr bwMode="auto">
              <a:xfrm>
                <a:off x="2544" y="2112"/>
                <a:ext cx="912" cy="288"/>
                <a:chOff x="1440" y="3648"/>
                <a:chExt cx="912" cy="288"/>
              </a:xfrm>
            </p:grpSpPr>
            <p:grpSp>
              <p:nvGrpSpPr>
                <p:cNvPr id="30" name="Group 49">
                  <a:extLst>
                    <a:ext uri="{FF2B5EF4-FFF2-40B4-BE49-F238E27FC236}">
                      <a16:creationId xmlns:a16="http://schemas.microsoft.com/office/drawing/2014/main" id="{0F4014BB-800C-3745-A484-81C9F28C3C5C}"/>
                    </a:ext>
                  </a:extLst>
                </p:cNvPr>
                <p:cNvGrpSpPr>
                  <a:grpSpLocks/>
                </p:cNvGrpSpPr>
                <p:nvPr/>
              </p:nvGrpSpPr>
              <p:grpSpPr bwMode="auto">
                <a:xfrm>
                  <a:off x="1440" y="3648"/>
                  <a:ext cx="192" cy="240"/>
                  <a:chOff x="1440" y="3648"/>
                  <a:chExt cx="192" cy="240"/>
                </a:xfrm>
              </p:grpSpPr>
              <p:sp>
                <p:nvSpPr>
                  <p:cNvPr id="42" name="Oval 50">
                    <a:extLst>
                      <a:ext uri="{FF2B5EF4-FFF2-40B4-BE49-F238E27FC236}">
                        <a16:creationId xmlns:a16="http://schemas.microsoft.com/office/drawing/2014/main" id="{9BB73683-4767-F4F9-B266-1010618B1BB3}"/>
                      </a:ext>
                    </a:extLst>
                  </p:cNvPr>
                  <p:cNvSpPr>
                    <a:spLocks noChangeArrowheads="1"/>
                  </p:cNvSpPr>
                  <p:nvPr/>
                </p:nvSpPr>
                <p:spPr bwMode="auto">
                  <a:xfrm flipV="1">
                    <a:off x="1440" y="3696"/>
                    <a:ext cx="192" cy="192"/>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a:solidFill>
                          <a:schemeClr val="tx1"/>
                        </a:solidFill>
                        <a:latin typeface="Garamond" panose="02020404030301010803" pitchFamily="18" charset="0"/>
                      </a:defRPr>
                    </a:lvl1pPr>
                    <a:lvl2pPr marL="742950" indent="-285750">
                      <a:defRPr sz="2800">
                        <a:solidFill>
                          <a:schemeClr val="tx1"/>
                        </a:solidFill>
                        <a:latin typeface="Garamond" panose="02020404030301010803" pitchFamily="18" charset="0"/>
                      </a:defRPr>
                    </a:lvl2pPr>
                    <a:lvl3pPr marL="1143000" indent="-228600">
                      <a:defRPr sz="2800">
                        <a:solidFill>
                          <a:schemeClr val="tx1"/>
                        </a:solidFill>
                        <a:latin typeface="Garamond" panose="02020404030301010803" pitchFamily="18" charset="0"/>
                      </a:defRPr>
                    </a:lvl3pPr>
                    <a:lvl4pPr marL="1600200" indent="-228600">
                      <a:defRPr sz="2800">
                        <a:solidFill>
                          <a:schemeClr val="tx1"/>
                        </a:solidFill>
                        <a:latin typeface="Garamond" panose="02020404030301010803" pitchFamily="18" charset="0"/>
                      </a:defRPr>
                    </a:lvl4pPr>
                    <a:lvl5pPr marL="2057400" indent="-228600">
                      <a:defRPr sz="2800">
                        <a:solidFill>
                          <a:schemeClr val="tx1"/>
                        </a:solidFill>
                        <a:latin typeface="Garamond" panose="02020404030301010803" pitchFamily="18" charset="0"/>
                      </a:defRPr>
                    </a:lvl5pPr>
                    <a:lvl6pPr marL="2514600" indent="-228600" eaLnBrk="0" fontAlgn="base" hangingPunct="0">
                      <a:spcBef>
                        <a:spcPct val="0"/>
                      </a:spcBef>
                      <a:spcAft>
                        <a:spcPct val="0"/>
                      </a:spcAft>
                      <a:defRPr sz="2800">
                        <a:solidFill>
                          <a:schemeClr val="tx1"/>
                        </a:solidFill>
                        <a:latin typeface="Garamond" panose="02020404030301010803" pitchFamily="18" charset="0"/>
                      </a:defRPr>
                    </a:lvl6pPr>
                    <a:lvl7pPr marL="2971800" indent="-228600" eaLnBrk="0" fontAlgn="base" hangingPunct="0">
                      <a:spcBef>
                        <a:spcPct val="0"/>
                      </a:spcBef>
                      <a:spcAft>
                        <a:spcPct val="0"/>
                      </a:spcAft>
                      <a:defRPr sz="2800">
                        <a:solidFill>
                          <a:schemeClr val="tx1"/>
                        </a:solidFill>
                        <a:latin typeface="Garamond" panose="02020404030301010803" pitchFamily="18" charset="0"/>
                      </a:defRPr>
                    </a:lvl7pPr>
                    <a:lvl8pPr marL="3429000" indent="-228600" eaLnBrk="0" fontAlgn="base" hangingPunct="0">
                      <a:spcBef>
                        <a:spcPct val="0"/>
                      </a:spcBef>
                      <a:spcAft>
                        <a:spcPct val="0"/>
                      </a:spcAft>
                      <a:defRPr sz="2800">
                        <a:solidFill>
                          <a:schemeClr val="tx1"/>
                        </a:solidFill>
                        <a:latin typeface="Garamond" panose="02020404030301010803" pitchFamily="18" charset="0"/>
                      </a:defRPr>
                    </a:lvl8pPr>
                    <a:lvl9pPr marL="3886200" indent="-228600" eaLnBrk="0" fontAlgn="base" hangingPunct="0">
                      <a:spcBef>
                        <a:spcPct val="0"/>
                      </a:spcBef>
                      <a:spcAft>
                        <a:spcPct val="0"/>
                      </a:spcAft>
                      <a:defRPr sz="2800">
                        <a:solidFill>
                          <a:schemeClr val="tx1"/>
                        </a:solidFill>
                        <a:latin typeface="Garamond" panose="02020404030301010803" pitchFamily="18" charset="0"/>
                      </a:defRPr>
                    </a:lvl9pPr>
                  </a:lstStyle>
                  <a:p>
                    <a:endParaRPr lang="en-IN" altLang="en-US">
                      <a:latin typeface="+mn-lt"/>
                    </a:endParaRPr>
                  </a:p>
                </p:txBody>
              </p:sp>
              <p:sp>
                <p:nvSpPr>
                  <p:cNvPr id="43" name="Rectangle 51">
                    <a:extLst>
                      <a:ext uri="{FF2B5EF4-FFF2-40B4-BE49-F238E27FC236}">
                        <a16:creationId xmlns:a16="http://schemas.microsoft.com/office/drawing/2014/main" id="{32550F88-3590-B9D4-0394-DEA0F9A7094E}"/>
                      </a:ext>
                    </a:extLst>
                  </p:cNvPr>
                  <p:cNvSpPr>
                    <a:spLocks noChangeArrowheads="1"/>
                  </p:cNvSpPr>
                  <p:nvPr/>
                </p:nvSpPr>
                <p:spPr bwMode="auto">
                  <a:xfrm flipV="1">
                    <a:off x="1440" y="3648"/>
                    <a:ext cx="192" cy="14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a:solidFill>
                          <a:schemeClr val="tx1"/>
                        </a:solidFill>
                        <a:latin typeface="Garamond" panose="02020404030301010803" pitchFamily="18" charset="0"/>
                      </a:defRPr>
                    </a:lvl1pPr>
                    <a:lvl2pPr marL="742950" indent="-285750">
                      <a:defRPr sz="2800">
                        <a:solidFill>
                          <a:schemeClr val="tx1"/>
                        </a:solidFill>
                        <a:latin typeface="Garamond" panose="02020404030301010803" pitchFamily="18" charset="0"/>
                      </a:defRPr>
                    </a:lvl2pPr>
                    <a:lvl3pPr marL="1143000" indent="-228600">
                      <a:defRPr sz="2800">
                        <a:solidFill>
                          <a:schemeClr val="tx1"/>
                        </a:solidFill>
                        <a:latin typeface="Garamond" panose="02020404030301010803" pitchFamily="18" charset="0"/>
                      </a:defRPr>
                    </a:lvl3pPr>
                    <a:lvl4pPr marL="1600200" indent="-228600">
                      <a:defRPr sz="2800">
                        <a:solidFill>
                          <a:schemeClr val="tx1"/>
                        </a:solidFill>
                        <a:latin typeface="Garamond" panose="02020404030301010803" pitchFamily="18" charset="0"/>
                      </a:defRPr>
                    </a:lvl4pPr>
                    <a:lvl5pPr marL="2057400" indent="-228600">
                      <a:defRPr sz="2800">
                        <a:solidFill>
                          <a:schemeClr val="tx1"/>
                        </a:solidFill>
                        <a:latin typeface="Garamond" panose="02020404030301010803" pitchFamily="18" charset="0"/>
                      </a:defRPr>
                    </a:lvl5pPr>
                    <a:lvl6pPr marL="2514600" indent="-228600" eaLnBrk="0" fontAlgn="base" hangingPunct="0">
                      <a:spcBef>
                        <a:spcPct val="0"/>
                      </a:spcBef>
                      <a:spcAft>
                        <a:spcPct val="0"/>
                      </a:spcAft>
                      <a:defRPr sz="2800">
                        <a:solidFill>
                          <a:schemeClr val="tx1"/>
                        </a:solidFill>
                        <a:latin typeface="Garamond" panose="02020404030301010803" pitchFamily="18" charset="0"/>
                      </a:defRPr>
                    </a:lvl6pPr>
                    <a:lvl7pPr marL="2971800" indent="-228600" eaLnBrk="0" fontAlgn="base" hangingPunct="0">
                      <a:spcBef>
                        <a:spcPct val="0"/>
                      </a:spcBef>
                      <a:spcAft>
                        <a:spcPct val="0"/>
                      </a:spcAft>
                      <a:defRPr sz="2800">
                        <a:solidFill>
                          <a:schemeClr val="tx1"/>
                        </a:solidFill>
                        <a:latin typeface="Garamond" panose="02020404030301010803" pitchFamily="18" charset="0"/>
                      </a:defRPr>
                    </a:lvl7pPr>
                    <a:lvl8pPr marL="3429000" indent="-228600" eaLnBrk="0" fontAlgn="base" hangingPunct="0">
                      <a:spcBef>
                        <a:spcPct val="0"/>
                      </a:spcBef>
                      <a:spcAft>
                        <a:spcPct val="0"/>
                      </a:spcAft>
                      <a:defRPr sz="2800">
                        <a:solidFill>
                          <a:schemeClr val="tx1"/>
                        </a:solidFill>
                        <a:latin typeface="Garamond" panose="02020404030301010803" pitchFamily="18" charset="0"/>
                      </a:defRPr>
                    </a:lvl8pPr>
                    <a:lvl9pPr marL="3886200" indent="-228600" eaLnBrk="0" fontAlgn="base" hangingPunct="0">
                      <a:spcBef>
                        <a:spcPct val="0"/>
                      </a:spcBef>
                      <a:spcAft>
                        <a:spcPct val="0"/>
                      </a:spcAft>
                      <a:defRPr sz="2800">
                        <a:solidFill>
                          <a:schemeClr val="tx1"/>
                        </a:solidFill>
                        <a:latin typeface="Garamond" panose="02020404030301010803" pitchFamily="18" charset="0"/>
                      </a:defRPr>
                    </a:lvl9pPr>
                  </a:lstStyle>
                  <a:p>
                    <a:endParaRPr lang="en-IN" altLang="en-US">
                      <a:latin typeface="+mn-lt"/>
                    </a:endParaRPr>
                  </a:p>
                </p:txBody>
              </p:sp>
            </p:grpSp>
            <p:grpSp>
              <p:nvGrpSpPr>
                <p:cNvPr id="31" name="Group 52">
                  <a:extLst>
                    <a:ext uri="{FF2B5EF4-FFF2-40B4-BE49-F238E27FC236}">
                      <a16:creationId xmlns:a16="http://schemas.microsoft.com/office/drawing/2014/main" id="{0B1B3342-2E11-CDA3-4F29-A87E88B19647}"/>
                    </a:ext>
                  </a:extLst>
                </p:cNvPr>
                <p:cNvGrpSpPr>
                  <a:grpSpLocks/>
                </p:cNvGrpSpPr>
                <p:nvPr/>
              </p:nvGrpSpPr>
              <p:grpSpPr bwMode="auto">
                <a:xfrm flipV="1">
                  <a:off x="1632" y="3696"/>
                  <a:ext cx="192" cy="240"/>
                  <a:chOff x="1440" y="3648"/>
                  <a:chExt cx="192" cy="240"/>
                </a:xfrm>
              </p:grpSpPr>
              <p:sp>
                <p:nvSpPr>
                  <p:cNvPr id="40" name="Oval 53">
                    <a:extLst>
                      <a:ext uri="{FF2B5EF4-FFF2-40B4-BE49-F238E27FC236}">
                        <a16:creationId xmlns:a16="http://schemas.microsoft.com/office/drawing/2014/main" id="{96FEBF9E-E867-CCFC-F18D-46370F07C8A6}"/>
                      </a:ext>
                    </a:extLst>
                  </p:cNvPr>
                  <p:cNvSpPr>
                    <a:spLocks noChangeArrowheads="1"/>
                  </p:cNvSpPr>
                  <p:nvPr/>
                </p:nvSpPr>
                <p:spPr bwMode="auto">
                  <a:xfrm flipV="1">
                    <a:off x="1440" y="3696"/>
                    <a:ext cx="192" cy="192"/>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a:solidFill>
                          <a:schemeClr val="tx1"/>
                        </a:solidFill>
                        <a:latin typeface="Garamond" panose="02020404030301010803" pitchFamily="18" charset="0"/>
                      </a:defRPr>
                    </a:lvl1pPr>
                    <a:lvl2pPr marL="742950" indent="-285750">
                      <a:defRPr sz="2800">
                        <a:solidFill>
                          <a:schemeClr val="tx1"/>
                        </a:solidFill>
                        <a:latin typeface="Garamond" panose="02020404030301010803" pitchFamily="18" charset="0"/>
                      </a:defRPr>
                    </a:lvl2pPr>
                    <a:lvl3pPr marL="1143000" indent="-228600">
                      <a:defRPr sz="2800">
                        <a:solidFill>
                          <a:schemeClr val="tx1"/>
                        </a:solidFill>
                        <a:latin typeface="Garamond" panose="02020404030301010803" pitchFamily="18" charset="0"/>
                      </a:defRPr>
                    </a:lvl3pPr>
                    <a:lvl4pPr marL="1600200" indent="-228600">
                      <a:defRPr sz="2800">
                        <a:solidFill>
                          <a:schemeClr val="tx1"/>
                        </a:solidFill>
                        <a:latin typeface="Garamond" panose="02020404030301010803" pitchFamily="18" charset="0"/>
                      </a:defRPr>
                    </a:lvl4pPr>
                    <a:lvl5pPr marL="2057400" indent="-228600">
                      <a:defRPr sz="2800">
                        <a:solidFill>
                          <a:schemeClr val="tx1"/>
                        </a:solidFill>
                        <a:latin typeface="Garamond" panose="02020404030301010803" pitchFamily="18" charset="0"/>
                      </a:defRPr>
                    </a:lvl5pPr>
                    <a:lvl6pPr marL="2514600" indent="-228600" eaLnBrk="0" fontAlgn="base" hangingPunct="0">
                      <a:spcBef>
                        <a:spcPct val="0"/>
                      </a:spcBef>
                      <a:spcAft>
                        <a:spcPct val="0"/>
                      </a:spcAft>
                      <a:defRPr sz="2800">
                        <a:solidFill>
                          <a:schemeClr val="tx1"/>
                        </a:solidFill>
                        <a:latin typeface="Garamond" panose="02020404030301010803" pitchFamily="18" charset="0"/>
                      </a:defRPr>
                    </a:lvl6pPr>
                    <a:lvl7pPr marL="2971800" indent="-228600" eaLnBrk="0" fontAlgn="base" hangingPunct="0">
                      <a:spcBef>
                        <a:spcPct val="0"/>
                      </a:spcBef>
                      <a:spcAft>
                        <a:spcPct val="0"/>
                      </a:spcAft>
                      <a:defRPr sz="2800">
                        <a:solidFill>
                          <a:schemeClr val="tx1"/>
                        </a:solidFill>
                        <a:latin typeface="Garamond" panose="02020404030301010803" pitchFamily="18" charset="0"/>
                      </a:defRPr>
                    </a:lvl7pPr>
                    <a:lvl8pPr marL="3429000" indent="-228600" eaLnBrk="0" fontAlgn="base" hangingPunct="0">
                      <a:spcBef>
                        <a:spcPct val="0"/>
                      </a:spcBef>
                      <a:spcAft>
                        <a:spcPct val="0"/>
                      </a:spcAft>
                      <a:defRPr sz="2800">
                        <a:solidFill>
                          <a:schemeClr val="tx1"/>
                        </a:solidFill>
                        <a:latin typeface="Garamond" panose="02020404030301010803" pitchFamily="18" charset="0"/>
                      </a:defRPr>
                    </a:lvl8pPr>
                    <a:lvl9pPr marL="3886200" indent="-228600" eaLnBrk="0" fontAlgn="base" hangingPunct="0">
                      <a:spcBef>
                        <a:spcPct val="0"/>
                      </a:spcBef>
                      <a:spcAft>
                        <a:spcPct val="0"/>
                      </a:spcAft>
                      <a:defRPr sz="2800">
                        <a:solidFill>
                          <a:schemeClr val="tx1"/>
                        </a:solidFill>
                        <a:latin typeface="Garamond" panose="02020404030301010803" pitchFamily="18" charset="0"/>
                      </a:defRPr>
                    </a:lvl9pPr>
                  </a:lstStyle>
                  <a:p>
                    <a:endParaRPr lang="en-IN" altLang="en-US">
                      <a:latin typeface="+mn-lt"/>
                    </a:endParaRPr>
                  </a:p>
                </p:txBody>
              </p:sp>
              <p:sp>
                <p:nvSpPr>
                  <p:cNvPr id="41" name="Rectangle 54">
                    <a:extLst>
                      <a:ext uri="{FF2B5EF4-FFF2-40B4-BE49-F238E27FC236}">
                        <a16:creationId xmlns:a16="http://schemas.microsoft.com/office/drawing/2014/main" id="{E440A78A-D282-DDC2-9B96-3735367A3353}"/>
                      </a:ext>
                    </a:extLst>
                  </p:cNvPr>
                  <p:cNvSpPr>
                    <a:spLocks noChangeArrowheads="1"/>
                  </p:cNvSpPr>
                  <p:nvPr/>
                </p:nvSpPr>
                <p:spPr bwMode="auto">
                  <a:xfrm flipV="1">
                    <a:off x="1440" y="3648"/>
                    <a:ext cx="192" cy="14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a:solidFill>
                          <a:schemeClr val="tx1"/>
                        </a:solidFill>
                        <a:latin typeface="Garamond" panose="02020404030301010803" pitchFamily="18" charset="0"/>
                      </a:defRPr>
                    </a:lvl1pPr>
                    <a:lvl2pPr marL="742950" indent="-285750">
                      <a:defRPr sz="2800">
                        <a:solidFill>
                          <a:schemeClr val="tx1"/>
                        </a:solidFill>
                        <a:latin typeface="Garamond" panose="02020404030301010803" pitchFamily="18" charset="0"/>
                      </a:defRPr>
                    </a:lvl2pPr>
                    <a:lvl3pPr marL="1143000" indent="-228600">
                      <a:defRPr sz="2800">
                        <a:solidFill>
                          <a:schemeClr val="tx1"/>
                        </a:solidFill>
                        <a:latin typeface="Garamond" panose="02020404030301010803" pitchFamily="18" charset="0"/>
                      </a:defRPr>
                    </a:lvl3pPr>
                    <a:lvl4pPr marL="1600200" indent="-228600">
                      <a:defRPr sz="2800">
                        <a:solidFill>
                          <a:schemeClr val="tx1"/>
                        </a:solidFill>
                        <a:latin typeface="Garamond" panose="02020404030301010803" pitchFamily="18" charset="0"/>
                      </a:defRPr>
                    </a:lvl4pPr>
                    <a:lvl5pPr marL="2057400" indent="-228600">
                      <a:defRPr sz="2800">
                        <a:solidFill>
                          <a:schemeClr val="tx1"/>
                        </a:solidFill>
                        <a:latin typeface="Garamond" panose="02020404030301010803" pitchFamily="18" charset="0"/>
                      </a:defRPr>
                    </a:lvl5pPr>
                    <a:lvl6pPr marL="2514600" indent="-228600" eaLnBrk="0" fontAlgn="base" hangingPunct="0">
                      <a:spcBef>
                        <a:spcPct val="0"/>
                      </a:spcBef>
                      <a:spcAft>
                        <a:spcPct val="0"/>
                      </a:spcAft>
                      <a:defRPr sz="2800">
                        <a:solidFill>
                          <a:schemeClr val="tx1"/>
                        </a:solidFill>
                        <a:latin typeface="Garamond" panose="02020404030301010803" pitchFamily="18" charset="0"/>
                      </a:defRPr>
                    </a:lvl6pPr>
                    <a:lvl7pPr marL="2971800" indent="-228600" eaLnBrk="0" fontAlgn="base" hangingPunct="0">
                      <a:spcBef>
                        <a:spcPct val="0"/>
                      </a:spcBef>
                      <a:spcAft>
                        <a:spcPct val="0"/>
                      </a:spcAft>
                      <a:defRPr sz="2800">
                        <a:solidFill>
                          <a:schemeClr val="tx1"/>
                        </a:solidFill>
                        <a:latin typeface="Garamond" panose="02020404030301010803" pitchFamily="18" charset="0"/>
                      </a:defRPr>
                    </a:lvl7pPr>
                    <a:lvl8pPr marL="3429000" indent="-228600" eaLnBrk="0" fontAlgn="base" hangingPunct="0">
                      <a:spcBef>
                        <a:spcPct val="0"/>
                      </a:spcBef>
                      <a:spcAft>
                        <a:spcPct val="0"/>
                      </a:spcAft>
                      <a:defRPr sz="2800">
                        <a:solidFill>
                          <a:schemeClr val="tx1"/>
                        </a:solidFill>
                        <a:latin typeface="Garamond" panose="02020404030301010803" pitchFamily="18" charset="0"/>
                      </a:defRPr>
                    </a:lvl8pPr>
                    <a:lvl9pPr marL="3886200" indent="-228600" eaLnBrk="0" fontAlgn="base" hangingPunct="0">
                      <a:spcBef>
                        <a:spcPct val="0"/>
                      </a:spcBef>
                      <a:spcAft>
                        <a:spcPct val="0"/>
                      </a:spcAft>
                      <a:defRPr sz="2800">
                        <a:solidFill>
                          <a:schemeClr val="tx1"/>
                        </a:solidFill>
                        <a:latin typeface="Garamond" panose="02020404030301010803" pitchFamily="18" charset="0"/>
                      </a:defRPr>
                    </a:lvl9pPr>
                  </a:lstStyle>
                  <a:p>
                    <a:endParaRPr lang="en-IN" altLang="en-US">
                      <a:latin typeface="+mn-lt"/>
                    </a:endParaRPr>
                  </a:p>
                </p:txBody>
              </p:sp>
            </p:grpSp>
            <p:grpSp>
              <p:nvGrpSpPr>
                <p:cNvPr id="32" name="Group 55">
                  <a:extLst>
                    <a:ext uri="{FF2B5EF4-FFF2-40B4-BE49-F238E27FC236}">
                      <a16:creationId xmlns:a16="http://schemas.microsoft.com/office/drawing/2014/main" id="{ED619749-19C2-BDBC-2C89-EDBBA164572C}"/>
                    </a:ext>
                  </a:extLst>
                </p:cNvPr>
                <p:cNvGrpSpPr>
                  <a:grpSpLocks/>
                </p:cNvGrpSpPr>
                <p:nvPr/>
              </p:nvGrpSpPr>
              <p:grpSpPr bwMode="auto">
                <a:xfrm>
                  <a:off x="1824" y="3648"/>
                  <a:ext cx="384" cy="288"/>
                  <a:chOff x="1440" y="3648"/>
                  <a:chExt cx="384" cy="288"/>
                </a:xfrm>
              </p:grpSpPr>
              <p:grpSp>
                <p:nvGrpSpPr>
                  <p:cNvPr id="34" name="Group 56">
                    <a:extLst>
                      <a:ext uri="{FF2B5EF4-FFF2-40B4-BE49-F238E27FC236}">
                        <a16:creationId xmlns:a16="http://schemas.microsoft.com/office/drawing/2014/main" id="{03348483-650A-F058-0CCB-1B28147D39D9}"/>
                      </a:ext>
                    </a:extLst>
                  </p:cNvPr>
                  <p:cNvGrpSpPr>
                    <a:grpSpLocks/>
                  </p:cNvGrpSpPr>
                  <p:nvPr/>
                </p:nvGrpSpPr>
                <p:grpSpPr bwMode="auto">
                  <a:xfrm>
                    <a:off x="1440" y="3648"/>
                    <a:ext cx="192" cy="240"/>
                    <a:chOff x="1440" y="3648"/>
                    <a:chExt cx="192" cy="240"/>
                  </a:xfrm>
                </p:grpSpPr>
                <p:sp>
                  <p:nvSpPr>
                    <p:cNvPr id="38" name="Oval 57">
                      <a:extLst>
                        <a:ext uri="{FF2B5EF4-FFF2-40B4-BE49-F238E27FC236}">
                          <a16:creationId xmlns:a16="http://schemas.microsoft.com/office/drawing/2014/main" id="{3FA4883F-13C8-F320-C7A6-25A6757BE4F7}"/>
                        </a:ext>
                      </a:extLst>
                    </p:cNvPr>
                    <p:cNvSpPr>
                      <a:spLocks noChangeArrowheads="1"/>
                    </p:cNvSpPr>
                    <p:nvPr/>
                  </p:nvSpPr>
                  <p:spPr bwMode="auto">
                    <a:xfrm flipV="1">
                      <a:off x="1440" y="3696"/>
                      <a:ext cx="192" cy="192"/>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a:solidFill>
                            <a:schemeClr val="tx1"/>
                          </a:solidFill>
                          <a:latin typeface="Garamond" panose="02020404030301010803" pitchFamily="18" charset="0"/>
                        </a:defRPr>
                      </a:lvl1pPr>
                      <a:lvl2pPr marL="742950" indent="-285750">
                        <a:defRPr sz="2800">
                          <a:solidFill>
                            <a:schemeClr val="tx1"/>
                          </a:solidFill>
                          <a:latin typeface="Garamond" panose="02020404030301010803" pitchFamily="18" charset="0"/>
                        </a:defRPr>
                      </a:lvl2pPr>
                      <a:lvl3pPr marL="1143000" indent="-228600">
                        <a:defRPr sz="2800">
                          <a:solidFill>
                            <a:schemeClr val="tx1"/>
                          </a:solidFill>
                          <a:latin typeface="Garamond" panose="02020404030301010803" pitchFamily="18" charset="0"/>
                        </a:defRPr>
                      </a:lvl3pPr>
                      <a:lvl4pPr marL="1600200" indent="-228600">
                        <a:defRPr sz="2800">
                          <a:solidFill>
                            <a:schemeClr val="tx1"/>
                          </a:solidFill>
                          <a:latin typeface="Garamond" panose="02020404030301010803" pitchFamily="18" charset="0"/>
                        </a:defRPr>
                      </a:lvl4pPr>
                      <a:lvl5pPr marL="2057400" indent="-228600">
                        <a:defRPr sz="2800">
                          <a:solidFill>
                            <a:schemeClr val="tx1"/>
                          </a:solidFill>
                          <a:latin typeface="Garamond" panose="02020404030301010803" pitchFamily="18" charset="0"/>
                        </a:defRPr>
                      </a:lvl5pPr>
                      <a:lvl6pPr marL="2514600" indent="-228600" eaLnBrk="0" fontAlgn="base" hangingPunct="0">
                        <a:spcBef>
                          <a:spcPct val="0"/>
                        </a:spcBef>
                        <a:spcAft>
                          <a:spcPct val="0"/>
                        </a:spcAft>
                        <a:defRPr sz="2800">
                          <a:solidFill>
                            <a:schemeClr val="tx1"/>
                          </a:solidFill>
                          <a:latin typeface="Garamond" panose="02020404030301010803" pitchFamily="18" charset="0"/>
                        </a:defRPr>
                      </a:lvl6pPr>
                      <a:lvl7pPr marL="2971800" indent="-228600" eaLnBrk="0" fontAlgn="base" hangingPunct="0">
                        <a:spcBef>
                          <a:spcPct val="0"/>
                        </a:spcBef>
                        <a:spcAft>
                          <a:spcPct val="0"/>
                        </a:spcAft>
                        <a:defRPr sz="2800">
                          <a:solidFill>
                            <a:schemeClr val="tx1"/>
                          </a:solidFill>
                          <a:latin typeface="Garamond" panose="02020404030301010803" pitchFamily="18" charset="0"/>
                        </a:defRPr>
                      </a:lvl7pPr>
                      <a:lvl8pPr marL="3429000" indent="-228600" eaLnBrk="0" fontAlgn="base" hangingPunct="0">
                        <a:spcBef>
                          <a:spcPct val="0"/>
                        </a:spcBef>
                        <a:spcAft>
                          <a:spcPct val="0"/>
                        </a:spcAft>
                        <a:defRPr sz="2800">
                          <a:solidFill>
                            <a:schemeClr val="tx1"/>
                          </a:solidFill>
                          <a:latin typeface="Garamond" panose="02020404030301010803" pitchFamily="18" charset="0"/>
                        </a:defRPr>
                      </a:lvl8pPr>
                      <a:lvl9pPr marL="3886200" indent="-228600" eaLnBrk="0" fontAlgn="base" hangingPunct="0">
                        <a:spcBef>
                          <a:spcPct val="0"/>
                        </a:spcBef>
                        <a:spcAft>
                          <a:spcPct val="0"/>
                        </a:spcAft>
                        <a:defRPr sz="2800">
                          <a:solidFill>
                            <a:schemeClr val="tx1"/>
                          </a:solidFill>
                          <a:latin typeface="Garamond" panose="02020404030301010803" pitchFamily="18" charset="0"/>
                        </a:defRPr>
                      </a:lvl9pPr>
                    </a:lstStyle>
                    <a:p>
                      <a:endParaRPr lang="en-IN" altLang="en-US">
                        <a:latin typeface="+mn-lt"/>
                      </a:endParaRPr>
                    </a:p>
                  </p:txBody>
                </p:sp>
                <p:sp>
                  <p:nvSpPr>
                    <p:cNvPr id="39" name="Rectangle 58">
                      <a:extLst>
                        <a:ext uri="{FF2B5EF4-FFF2-40B4-BE49-F238E27FC236}">
                          <a16:creationId xmlns:a16="http://schemas.microsoft.com/office/drawing/2014/main" id="{42B0D3AD-8AF1-2EEF-41D4-2265E5D5347E}"/>
                        </a:ext>
                      </a:extLst>
                    </p:cNvPr>
                    <p:cNvSpPr>
                      <a:spLocks noChangeArrowheads="1"/>
                    </p:cNvSpPr>
                    <p:nvPr/>
                  </p:nvSpPr>
                  <p:spPr bwMode="auto">
                    <a:xfrm flipV="1">
                      <a:off x="1440" y="3648"/>
                      <a:ext cx="192" cy="14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a:solidFill>
                            <a:schemeClr val="tx1"/>
                          </a:solidFill>
                          <a:latin typeface="Garamond" panose="02020404030301010803" pitchFamily="18" charset="0"/>
                        </a:defRPr>
                      </a:lvl1pPr>
                      <a:lvl2pPr marL="742950" indent="-285750">
                        <a:defRPr sz="2800">
                          <a:solidFill>
                            <a:schemeClr val="tx1"/>
                          </a:solidFill>
                          <a:latin typeface="Garamond" panose="02020404030301010803" pitchFamily="18" charset="0"/>
                        </a:defRPr>
                      </a:lvl2pPr>
                      <a:lvl3pPr marL="1143000" indent="-228600">
                        <a:defRPr sz="2800">
                          <a:solidFill>
                            <a:schemeClr val="tx1"/>
                          </a:solidFill>
                          <a:latin typeface="Garamond" panose="02020404030301010803" pitchFamily="18" charset="0"/>
                        </a:defRPr>
                      </a:lvl3pPr>
                      <a:lvl4pPr marL="1600200" indent="-228600">
                        <a:defRPr sz="2800">
                          <a:solidFill>
                            <a:schemeClr val="tx1"/>
                          </a:solidFill>
                          <a:latin typeface="Garamond" panose="02020404030301010803" pitchFamily="18" charset="0"/>
                        </a:defRPr>
                      </a:lvl4pPr>
                      <a:lvl5pPr marL="2057400" indent="-228600">
                        <a:defRPr sz="2800">
                          <a:solidFill>
                            <a:schemeClr val="tx1"/>
                          </a:solidFill>
                          <a:latin typeface="Garamond" panose="02020404030301010803" pitchFamily="18" charset="0"/>
                        </a:defRPr>
                      </a:lvl5pPr>
                      <a:lvl6pPr marL="2514600" indent="-228600" eaLnBrk="0" fontAlgn="base" hangingPunct="0">
                        <a:spcBef>
                          <a:spcPct val="0"/>
                        </a:spcBef>
                        <a:spcAft>
                          <a:spcPct val="0"/>
                        </a:spcAft>
                        <a:defRPr sz="2800">
                          <a:solidFill>
                            <a:schemeClr val="tx1"/>
                          </a:solidFill>
                          <a:latin typeface="Garamond" panose="02020404030301010803" pitchFamily="18" charset="0"/>
                        </a:defRPr>
                      </a:lvl6pPr>
                      <a:lvl7pPr marL="2971800" indent="-228600" eaLnBrk="0" fontAlgn="base" hangingPunct="0">
                        <a:spcBef>
                          <a:spcPct val="0"/>
                        </a:spcBef>
                        <a:spcAft>
                          <a:spcPct val="0"/>
                        </a:spcAft>
                        <a:defRPr sz="2800">
                          <a:solidFill>
                            <a:schemeClr val="tx1"/>
                          </a:solidFill>
                          <a:latin typeface="Garamond" panose="02020404030301010803" pitchFamily="18" charset="0"/>
                        </a:defRPr>
                      </a:lvl7pPr>
                      <a:lvl8pPr marL="3429000" indent="-228600" eaLnBrk="0" fontAlgn="base" hangingPunct="0">
                        <a:spcBef>
                          <a:spcPct val="0"/>
                        </a:spcBef>
                        <a:spcAft>
                          <a:spcPct val="0"/>
                        </a:spcAft>
                        <a:defRPr sz="2800">
                          <a:solidFill>
                            <a:schemeClr val="tx1"/>
                          </a:solidFill>
                          <a:latin typeface="Garamond" panose="02020404030301010803" pitchFamily="18" charset="0"/>
                        </a:defRPr>
                      </a:lvl8pPr>
                      <a:lvl9pPr marL="3886200" indent="-228600" eaLnBrk="0" fontAlgn="base" hangingPunct="0">
                        <a:spcBef>
                          <a:spcPct val="0"/>
                        </a:spcBef>
                        <a:spcAft>
                          <a:spcPct val="0"/>
                        </a:spcAft>
                        <a:defRPr sz="2800">
                          <a:solidFill>
                            <a:schemeClr val="tx1"/>
                          </a:solidFill>
                          <a:latin typeface="Garamond" panose="02020404030301010803" pitchFamily="18" charset="0"/>
                        </a:defRPr>
                      </a:lvl9pPr>
                    </a:lstStyle>
                    <a:p>
                      <a:endParaRPr lang="en-IN" altLang="en-US">
                        <a:latin typeface="+mn-lt"/>
                      </a:endParaRPr>
                    </a:p>
                  </p:txBody>
                </p:sp>
              </p:grpSp>
              <p:grpSp>
                <p:nvGrpSpPr>
                  <p:cNvPr id="35" name="Group 59">
                    <a:extLst>
                      <a:ext uri="{FF2B5EF4-FFF2-40B4-BE49-F238E27FC236}">
                        <a16:creationId xmlns:a16="http://schemas.microsoft.com/office/drawing/2014/main" id="{ECD39ACF-25CF-29B5-B51E-5734B47442A7}"/>
                      </a:ext>
                    </a:extLst>
                  </p:cNvPr>
                  <p:cNvGrpSpPr>
                    <a:grpSpLocks/>
                  </p:cNvGrpSpPr>
                  <p:nvPr/>
                </p:nvGrpSpPr>
                <p:grpSpPr bwMode="auto">
                  <a:xfrm flipV="1">
                    <a:off x="1632" y="3696"/>
                    <a:ext cx="192" cy="240"/>
                    <a:chOff x="1440" y="3648"/>
                    <a:chExt cx="192" cy="240"/>
                  </a:xfrm>
                </p:grpSpPr>
                <p:sp>
                  <p:nvSpPr>
                    <p:cNvPr id="36" name="Oval 60">
                      <a:extLst>
                        <a:ext uri="{FF2B5EF4-FFF2-40B4-BE49-F238E27FC236}">
                          <a16:creationId xmlns:a16="http://schemas.microsoft.com/office/drawing/2014/main" id="{02CA357C-E53C-A57E-4EF1-99B78E7ABFD1}"/>
                        </a:ext>
                      </a:extLst>
                    </p:cNvPr>
                    <p:cNvSpPr>
                      <a:spLocks noChangeArrowheads="1"/>
                    </p:cNvSpPr>
                    <p:nvPr/>
                  </p:nvSpPr>
                  <p:spPr bwMode="auto">
                    <a:xfrm flipV="1">
                      <a:off x="1440" y="3696"/>
                      <a:ext cx="192" cy="192"/>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a:solidFill>
                            <a:schemeClr val="tx1"/>
                          </a:solidFill>
                          <a:latin typeface="Garamond" panose="02020404030301010803" pitchFamily="18" charset="0"/>
                        </a:defRPr>
                      </a:lvl1pPr>
                      <a:lvl2pPr marL="742950" indent="-285750">
                        <a:defRPr sz="2800">
                          <a:solidFill>
                            <a:schemeClr val="tx1"/>
                          </a:solidFill>
                          <a:latin typeface="Garamond" panose="02020404030301010803" pitchFamily="18" charset="0"/>
                        </a:defRPr>
                      </a:lvl2pPr>
                      <a:lvl3pPr marL="1143000" indent="-228600">
                        <a:defRPr sz="2800">
                          <a:solidFill>
                            <a:schemeClr val="tx1"/>
                          </a:solidFill>
                          <a:latin typeface="Garamond" panose="02020404030301010803" pitchFamily="18" charset="0"/>
                        </a:defRPr>
                      </a:lvl3pPr>
                      <a:lvl4pPr marL="1600200" indent="-228600">
                        <a:defRPr sz="2800">
                          <a:solidFill>
                            <a:schemeClr val="tx1"/>
                          </a:solidFill>
                          <a:latin typeface="Garamond" panose="02020404030301010803" pitchFamily="18" charset="0"/>
                        </a:defRPr>
                      </a:lvl4pPr>
                      <a:lvl5pPr marL="2057400" indent="-228600">
                        <a:defRPr sz="2800">
                          <a:solidFill>
                            <a:schemeClr val="tx1"/>
                          </a:solidFill>
                          <a:latin typeface="Garamond" panose="02020404030301010803" pitchFamily="18" charset="0"/>
                        </a:defRPr>
                      </a:lvl5pPr>
                      <a:lvl6pPr marL="2514600" indent="-228600" eaLnBrk="0" fontAlgn="base" hangingPunct="0">
                        <a:spcBef>
                          <a:spcPct val="0"/>
                        </a:spcBef>
                        <a:spcAft>
                          <a:spcPct val="0"/>
                        </a:spcAft>
                        <a:defRPr sz="2800">
                          <a:solidFill>
                            <a:schemeClr val="tx1"/>
                          </a:solidFill>
                          <a:latin typeface="Garamond" panose="02020404030301010803" pitchFamily="18" charset="0"/>
                        </a:defRPr>
                      </a:lvl6pPr>
                      <a:lvl7pPr marL="2971800" indent="-228600" eaLnBrk="0" fontAlgn="base" hangingPunct="0">
                        <a:spcBef>
                          <a:spcPct val="0"/>
                        </a:spcBef>
                        <a:spcAft>
                          <a:spcPct val="0"/>
                        </a:spcAft>
                        <a:defRPr sz="2800">
                          <a:solidFill>
                            <a:schemeClr val="tx1"/>
                          </a:solidFill>
                          <a:latin typeface="Garamond" panose="02020404030301010803" pitchFamily="18" charset="0"/>
                        </a:defRPr>
                      </a:lvl7pPr>
                      <a:lvl8pPr marL="3429000" indent="-228600" eaLnBrk="0" fontAlgn="base" hangingPunct="0">
                        <a:spcBef>
                          <a:spcPct val="0"/>
                        </a:spcBef>
                        <a:spcAft>
                          <a:spcPct val="0"/>
                        </a:spcAft>
                        <a:defRPr sz="2800">
                          <a:solidFill>
                            <a:schemeClr val="tx1"/>
                          </a:solidFill>
                          <a:latin typeface="Garamond" panose="02020404030301010803" pitchFamily="18" charset="0"/>
                        </a:defRPr>
                      </a:lvl8pPr>
                      <a:lvl9pPr marL="3886200" indent="-228600" eaLnBrk="0" fontAlgn="base" hangingPunct="0">
                        <a:spcBef>
                          <a:spcPct val="0"/>
                        </a:spcBef>
                        <a:spcAft>
                          <a:spcPct val="0"/>
                        </a:spcAft>
                        <a:defRPr sz="2800">
                          <a:solidFill>
                            <a:schemeClr val="tx1"/>
                          </a:solidFill>
                          <a:latin typeface="Garamond" panose="02020404030301010803" pitchFamily="18" charset="0"/>
                        </a:defRPr>
                      </a:lvl9pPr>
                    </a:lstStyle>
                    <a:p>
                      <a:endParaRPr lang="en-IN" altLang="en-US">
                        <a:latin typeface="+mn-lt"/>
                      </a:endParaRPr>
                    </a:p>
                  </p:txBody>
                </p:sp>
                <p:sp>
                  <p:nvSpPr>
                    <p:cNvPr id="37" name="Rectangle 61">
                      <a:extLst>
                        <a:ext uri="{FF2B5EF4-FFF2-40B4-BE49-F238E27FC236}">
                          <a16:creationId xmlns:a16="http://schemas.microsoft.com/office/drawing/2014/main" id="{E5BCB242-80BB-4DCF-3BE5-AB7C91F7C683}"/>
                        </a:ext>
                      </a:extLst>
                    </p:cNvPr>
                    <p:cNvSpPr>
                      <a:spLocks noChangeArrowheads="1"/>
                    </p:cNvSpPr>
                    <p:nvPr/>
                  </p:nvSpPr>
                  <p:spPr bwMode="auto">
                    <a:xfrm flipV="1">
                      <a:off x="1440" y="3648"/>
                      <a:ext cx="192" cy="14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a:solidFill>
                            <a:schemeClr val="tx1"/>
                          </a:solidFill>
                          <a:latin typeface="Garamond" panose="02020404030301010803" pitchFamily="18" charset="0"/>
                        </a:defRPr>
                      </a:lvl1pPr>
                      <a:lvl2pPr marL="742950" indent="-285750">
                        <a:defRPr sz="2800">
                          <a:solidFill>
                            <a:schemeClr val="tx1"/>
                          </a:solidFill>
                          <a:latin typeface="Garamond" panose="02020404030301010803" pitchFamily="18" charset="0"/>
                        </a:defRPr>
                      </a:lvl2pPr>
                      <a:lvl3pPr marL="1143000" indent="-228600">
                        <a:defRPr sz="2800">
                          <a:solidFill>
                            <a:schemeClr val="tx1"/>
                          </a:solidFill>
                          <a:latin typeface="Garamond" panose="02020404030301010803" pitchFamily="18" charset="0"/>
                        </a:defRPr>
                      </a:lvl3pPr>
                      <a:lvl4pPr marL="1600200" indent="-228600">
                        <a:defRPr sz="2800">
                          <a:solidFill>
                            <a:schemeClr val="tx1"/>
                          </a:solidFill>
                          <a:latin typeface="Garamond" panose="02020404030301010803" pitchFamily="18" charset="0"/>
                        </a:defRPr>
                      </a:lvl4pPr>
                      <a:lvl5pPr marL="2057400" indent="-228600">
                        <a:defRPr sz="2800">
                          <a:solidFill>
                            <a:schemeClr val="tx1"/>
                          </a:solidFill>
                          <a:latin typeface="Garamond" panose="02020404030301010803" pitchFamily="18" charset="0"/>
                        </a:defRPr>
                      </a:lvl5pPr>
                      <a:lvl6pPr marL="2514600" indent="-228600" eaLnBrk="0" fontAlgn="base" hangingPunct="0">
                        <a:spcBef>
                          <a:spcPct val="0"/>
                        </a:spcBef>
                        <a:spcAft>
                          <a:spcPct val="0"/>
                        </a:spcAft>
                        <a:defRPr sz="2800">
                          <a:solidFill>
                            <a:schemeClr val="tx1"/>
                          </a:solidFill>
                          <a:latin typeface="Garamond" panose="02020404030301010803" pitchFamily="18" charset="0"/>
                        </a:defRPr>
                      </a:lvl6pPr>
                      <a:lvl7pPr marL="2971800" indent="-228600" eaLnBrk="0" fontAlgn="base" hangingPunct="0">
                        <a:spcBef>
                          <a:spcPct val="0"/>
                        </a:spcBef>
                        <a:spcAft>
                          <a:spcPct val="0"/>
                        </a:spcAft>
                        <a:defRPr sz="2800">
                          <a:solidFill>
                            <a:schemeClr val="tx1"/>
                          </a:solidFill>
                          <a:latin typeface="Garamond" panose="02020404030301010803" pitchFamily="18" charset="0"/>
                        </a:defRPr>
                      </a:lvl7pPr>
                      <a:lvl8pPr marL="3429000" indent="-228600" eaLnBrk="0" fontAlgn="base" hangingPunct="0">
                        <a:spcBef>
                          <a:spcPct val="0"/>
                        </a:spcBef>
                        <a:spcAft>
                          <a:spcPct val="0"/>
                        </a:spcAft>
                        <a:defRPr sz="2800">
                          <a:solidFill>
                            <a:schemeClr val="tx1"/>
                          </a:solidFill>
                          <a:latin typeface="Garamond" panose="02020404030301010803" pitchFamily="18" charset="0"/>
                        </a:defRPr>
                      </a:lvl8pPr>
                      <a:lvl9pPr marL="3886200" indent="-228600" eaLnBrk="0" fontAlgn="base" hangingPunct="0">
                        <a:spcBef>
                          <a:spcPct val="0"/>
                        </a:spcBef>
                        <a:spcAft>
                          <a:spcPct val="0"/>
                        </a:spcAft>
                        <a:defRPr sz="2800">
                          <a:solidFill>
                            <a:schemeClr val="tx1"/>
                          </a:solidFill>
                          <a:latin typeface="Garamond" panose="02020404030301010803" pitchFamily="18" charset="0"/>
                        </a:defRPr>
                      </a:lvl9pPr>
                    </a:lstStyle>
                    <a:p>
                      <a:endParaRPr lang="en-IN" altLang="en-US">
                        <a:latin typeface="+mn-lt"/>
                      </a:endParaRPr>
                    </a:p>
                  </p:txBody>
                </p:sp>
              </p:grpSp>
            </p:grpSp>
            <p:sp>
              <p:nvSpPr>
                <p:cNvPr id="33" name="Line 62">
                  <a:extLst>
                    <a:ext uri="{FF2B5EF4-FFF2-40B4-BE49-F238E27FC236}">
                      <a16:creationId xmlns:a16="http://schemas.microsoft.com/office/drawing/2014/main" id="{24DCF16C-D7E0-5627-E4FF-D7A66467568E}"/>
                    </a:ext>
                  </a:extLst>
                </p:cNvPr>
                <p:cNvSpPr>
                  <a:spLocks noChangeShapeType="1"/>
                </p:cNvSpPr>
                <p:nvPr/>
              </p:nvSpPr>
              <p:spPr bwMode="auto">
                <a:xfrm>
                  <a:off x="2208" y="3840"/>
                  <a:ext cx="144" cy="0"/>
                </a:xfrm>
                <a:prstGeom prst="line">
                  <a:avLst/>
                </a:prstGeom>
                <a:noFill/>
                <a:ln w="28575">
                  <a:solidFill>
                    <a:schemeClr val="hlink"/>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IN"/>
                </a:p>
              </p:txBody>
            </p:sp>
          </p:grpSp>
          <p:grpSp>
            <p:nvGrpSpPr>
              <p:cNvPr id="15" name="Group 63">
                <a:extLst>
                  <a:ext uri="{FF2B5EF4-FFF2-40B4-BE49-F238E27FC236}">
                    <a16:creationId xmlns:a16="http://schemas.microsoft.com/office/drawing/2014/main" id="{64F5DC94-FCF7-E14B-3C83-2552C1E2A1E9}"/>
                  </a:ext>
                </a:extLst>
              </p:cNvPr>
              <p:cNvGrpSpPr>
                <a:grpSpLocks/>
              </p:cNvGrpSpPr>
              <p:nvPr/>
            </p:nvGrpSpPr>
            <p:grpSpPr bwMode="auto">
              <a:xfrm>
                <a:off x="3600" y="2256"/>
                <a:ext cx="912" cy="288"/>
                <a:chOff x="1440" y="3648"/>
                <a:chExt cx="912" cy="288"/>
              </a:xfrm>
            </p:grpSpPr>
            <p:grpSp>
              <p:nvGrpSpPr>
                <p:cNvPr id="16" name="Group 64">
                  <a:extLst>
                    <a:ext uri="{FF2B5EF4-FFF2-40B4-BE49-F238E27FC236}">
                      <a16:creationId xmlns:a16="http://schemas.microsoft.com/office/drawing/2014/main" id="{882EC17A-FA9E-2E9A-7D4E-DFF9D2DD907E}"/>
                    </a:ext>
                  </a:extLst>
                </p:cNvPr>
                <p:cNvGrpSpPr>
                  <a:grpSpLocks/>
                </p:cNvGrpSpPr>
                <p:nvPr/>
              </p:nvGrpSpPr>
              <p:grpSpPr bwMode="auto">
                <a:xfrm>
                  <a:off x="1440" y="3648"/>
                  <a:ext cx="192" cy="240"/>
                  <a:chOff x="1440" y="3648"/>
                  <a:chExt cx="192" cy="240"/>
                </a:xfrm>
              </p:grpSpPr>
              <p:sp>
                <p:nvSpPr>
                  <p:cNvPr id="28" name="Oval 65">
                    <a:extLst>
                      <a:ext uri="{FF2B5EF4-FFF2-40B4-BE49-F238E27FC236}">
                        <a16:creationId xmlns:a16="http://schemas.microsoft.com/office/drawing/2014/main" id="{897ED7AD-5E86-BC2E-3B05-8A72C2CFBF73}"/>
                      </a:ext>
                    </a:extLst>
                  </p:cNvPr>
                  <p:cNvSpPr>
                    <a:spLocks noChangeArrowheads="1"/>
                  </p:cNvSpPr>
                  <p:nvPr/>
                </p:nvSpPr>
                <p:spPr bwMode="auto">
                  <a:xfrm flipV="1">
                    <a:off x="1440" y="3696"/>
                    <a:ext cx="192" cy="192"/>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a:solidFill>
                          <a:schemeClr val="tx1"/>
                        </a:solidFill>
                        <a:latin typeface="Garamond" panose="02020404030301010803" pitchFamily="18" charset="0"/>
                      </a:defRPr>
                    </a:lvl1pPr>
                    <a:lvl2pPr marL="742950" indent="-285750">
                      <a:defRPr sz="2800">
                        <a:solidFill>
                          <a:schemeClr val="tx1"/>
                        </a:solidFill>
                        <a:latin typeface="Garamond" panose="02020404030301010803" pitchFamily="18" charset="0"/>
                      </a:defRPr>
                    </a:lvl2pPr>
                    <a:lvl3pPr marL="1143000" indent="-228600">
                      <a:defRPr sz="2800">
                        <a:solidFill>
                          <a:schemeClr val="tx1"/>
                        </a:solidFill>
                        <a:latin typeface="Garamond" panose="02020404030301010803" pitchFamily="18" charset="0"/>
                      </a:defRPr>
                    </a:lvl3pPr>
                    <a:lvl4pPr marL="1600200" indent="-228600">
                      <a:defRPr sz="2800">
                        <a:solidFill>
                          <a:schemeClr val="tx1"/>
                        </a:solidFill>
                        <a:latin typeface="Garamond" panose="02020404030301010803" pitchFamily="18" charset="0"/>
                      </a:defRPr>
                    </a:lvl4pPr>
                    <a:lvl5pPr marL="2057400" indent="-228600">
                      <a:defRPr sz="2800">
                        <a:solidFill>
                          <a:schemeClr val="tx1"/>
                        </a:solidFill>
                        <a:latin typeface="Garamond" panose="02020404030301010803" pitchFamily="18" charset="0"/>
                      </a:defRPr>
                    </a:lvl5pPr>
                    <a:lvl6pPr marL="2514600" indent="-228600" eaLnBrk="0" fontAlgn="base" hangingPunct="0">
                      <a:spcBef>
                        <a:spcPct val="0"/>
                      </a:spcBef>
                      <a:spcAft>
                        <a:spcPct val="0"/>
                      </a:spcAft>
                      <a:defRPr sz="2800">
                        <a:solidFill>
                          <a:schemeClr val="tx1"/>
                        </a:solidFill>
                        <a:latin typeface="Garamond" panose="02020404030301010803" pitchFamily="18" charset="0"/>
                      </a:defRPr>
                    </a:lvl6pPr>
                    <a:lvl7pPr marL="2971800" indent="-228600" eaLnBrk="0" fontAlgn="base" hangingPunct="0">
                      <a:spcBef>
                        <a:spcPct val="0"/>
                      </a:spcBef>
                      <a:spcAft>
                        <a:spcPct val="0"/>
                      </a:spcAft>
                      <a:defRPr sz="2800">
                        <a:solidFill>
                          <a:schemeClr val="tx1"/>
                        </a:solidFill>
                        <a:latin typeface="Garamond" panose="02020404030301010803" pitchFamily="18" charset="0"/>
                      </a:defRPr>
                    </a:lvl7pPr>
                    <a:lvl8pPr marL="3429000" indent="-228600" eaLnBrk="0" fontAlgn="base" hangingPunct="0">
                      <a:spcBef>
                        <a:spcPct val="0"/>
                      </a:spcBef>
                      <a:spcAft>
                        <a:spcPct val="0"/>
                      </a:spcAft>
                      <a:defRPr sz="2800">
                        <a:solidFill>
                          <a:schemeClr val="tx1"/>
                        </a:solidFill>
                        <a:latin typeface="Garamond" panose="02020404030301010803" pitchFamily="18" charset="0"/>
                      </a:defRPr>
                    </a:lvl8pPr>
                    <a:lvl9pPr marL="3886200" indent="-228600" eaLnBrk="0" fontAlgn="base" hangingPunct="0">
                      <a:spcBef>
                        <a:spcPct val="0"/>
                      </a:spcBef>
                      <a:spcAft>
                        <a:spcPct val="0"/>
                      </a:spcAft>
                      <a:defRPr sz="2800">
                        <a:solidFill>
                          <a:schemeClr val="tx1"/>
                        </a:solidFill>
                        <a:latin typeface="Garamond" panose="02020404030301010803" pitchFamily="18" charset="0"/>
                      </a:defRPr>
                    </a:lvl9pPr>
                  </a:lstStyle>
                  <a:p>
                    <a:endParaRPr lang="en-IN" altLang="en-US">
                      <a:latin typeface="+mn-lt"/>
                    </a:endParaRPr>
                  </a:p>
                </p:txBody>
              </p:sp>
              <p:sp>
                <p:nvSpPr>
                  <p:cNvPr id="29" name="Rectangle 66">
                    <a:extLst>
                      <a:ext uri="{FF2B5EF4-FFF2-40B4-BE49-F238E27FC236}">
                        <a16:creationId xmlns:a16="http://schemas.microsoft.com/office/drawing/2014/main" id="{E6438E38-9156-C69E-892C-EBB5E3D9D74F}"/>
                      </a:ext>
                    </a:extLst>
                  </p:cNvPr>
                  <p:cNvSpPr>
                    <a:spLocks noChangeArrowheads="1"/>
                  </p:cNvSpPr>
                  <p:nvPr/>
                </p:nvSpPr>
                <p:spPr bwMode="auto">
                  <a:xfrm flipV="1">
                    <a:off x="1440" y="3648"/>
                    <a:ext cx="192" cy="14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a:solidFill>
                          <a:schemeClr val="tx1"/>
                        </a:solidFill>
                        <a:latin typeface="Garamond" panose="02020404030301010803" pitchFamily="18" charset="0"/>
                      </a:defRPr>
                    </a:lvl1pPr>
                    <a:lvl2pPr marL="742950" indent="-285750">
                      <a:defRPr sz="2800">
                        <a:solidFill>
                          <a:schemeClr val="tx1"/>
                        </a:solidFill>
                        <a:latin typeface="Garamond" panose="02020404030301010803" pitchFamily="18" charset="0"/>
                      </a:defRPr>
                    </a:lvl2pPr>
                    <a:lvl3pPr marL="1143000" indent="-228600">
                      <a:defRPr sz="2800">
                        <a:solidFill>
                          <a:schemeClr val="tx1"/>
                        </a:solidFill>
                        <a:latin typeface="Garamond" panose="02020404030301010803" pitchFamily="18" charset="0"/>
                      </a:defRPr>
                    </a:lvl3pPr>
                    <a:lvl4pPr marL="1600200" indent="-228600">
                      <a:defRPr sz="2800">
                        <a:solidFill>
                          <a:schemeClr val="tx1"/>
                        </a:solidFill>
                        <a:latin typeface="Garamond" panose="02020404030301010803" pitchFamily="18" charset="0"/>
                      </a:defRPr>
                    </a:lvl4pPr>
                    <a:lvl5pPr marL="2057400" indent="-228600">
                      <a:defRPr sz="2800">
                        <a:solidFill>
                          <a:schemeClr val="tx1"/>
                        </a:solidFill>
                        <a:latin typeface="Garamond" panose="02020404030301010803" pitchFamily="18" charset="0"/>
                      </a:defRPr>
                    </a:lvl5pPr>
                    <a:lvl6pPr marL="2514600" indent="-228600" eaLnBrk="0" fontAlgn="base" hangingPunct="0">
                      <a:spcBef>
                        <a:spcPct val="0"/>
                      </a:spcBef>
                      <a:spcAft>
                        <a:spcPct val="0"/>
                      </a:spcAft>
                      <a:defRPr sz="2800">
                        <a:solidFill>
                          <a:schemeClr val="tx1"/>
                        </a:solidFill>
                        <a:latin typeface="Garamond" panose="02020404030301010803" pitchFamily="18" charset="0"/>
                      </a:defRPr>
                    </a:lvl6pPr>
                    <a:lvl7pPr marL="2971800" indent="-228600" eaLnBrk="0" fontAlgn="base" hangingPunct="0">
                      <a:spcBef>
                        <a:spcPct val="0"/>
                      </a:spcBef>
                      <a:spcAft>
                        <a:spcPct val="0"/>
                      </a:spcAft>
                      <a:defRPr sz="2800">
                        <a:solidFill>
                          <a:schemeClr val="tx1"/>
                        </a:solidFill>
                        <a:latin typeface="Garamond" panose="02020404030301010803" pitchFamily="18" charset="0"/>
                      </a:defRPr>
                    </a:lvl7pPr>
                    <a:lvl8pPr marL="3429000" indent="-228600" eaLnBrk="0" fontAlgn="base" hangingPunct="0">
                      <a:spcBef>
                        <a:spcPct val="0"/>
                      </a:spcBef>
                      <a:spcAft>
                        <a:spcPct val="0"/>
                      </a:spcAft>
                      <a:defRPr sz="2800">
                        <a:solidFill>
                          <a:schemeClr val="tx1"/>
                        </a:solidFill>
                        <a:latin typeface="Garamond" panose="02020404030301010803" pitchFamily="18" charset="0"/>
                      </a:defRPr>
                    </a:lvl8pPr>
                    <a:lvl9pPr marL="3886200" indent="-228600" eaLnBrk="0" fontAlgn="base" hangingPunct="0">
                      <a:spcBef>
                        <a:spcPct val="0"/>
                      </a:spcBef>
                      <a:spcAft>
                        <a:spcPct val="0"/>
                      </a:spcAft>
                      <a:defRPr sz="2800">
                        <a:solidFill>
                          <a:schemeClr val="tx1"/>
                        </a:solidFill>
                        <a:latin typeface="Garamond" panose="02020404030301010803" pitchFamily="18" charset="0"/>
                      </a:defRPr>
                    </a:lvl9pPr>
                  </a:lstStyle>
                  <a:p>
                    <a:endParaRPr lang="en-IN" altLang="en-US">
                      <a:latin typeface="+mn-lt"/>
                    </a:endParaRPr>
                  </a:p>
                </p:txBody>
              </p:sp>
            </p:grpSp>
            <p:grpSp>
              <p:nvGrpSpPr>
                <p:cNvPr id="17" name="Group 67">
                  <a:extLst>
                    <a:ext uri="{FF2B5EF4-FFF2-40B4-BE49-F238E27FC236}">
                      <a16:creationId xmlns:a16="http://schemas.microsoft.com/office/drawing/2014/main" id="{18F3CB97-E515-E7A0-0630-495771372553}"/>
                    </a:ext>
                  </a:extLst>
                </p:cNvPr>
                <p:cNvGrpSpPr>
                  <a:grpSpLocks/>
                </p:cNvGrpSpPr>
                <p:nvPr/>
              </p:nvGrpSpPr>
              <p:grpSpPr bwMode="auto">
                <a:xfrm flipV="1">
                  <a:off x="1632" y="3696"/>
                  <a:ext cx="192" cy="240"/>
                  <a:chOff x="1440" y="3648"/>
                  <a:chExt cx="192" cy="240"/>
                </a:xfrm>
              </p:grpSpPr>
              <p:sp>
                <p:nvSpPr>
                  <p:cNvPr id="26" name="Oval 68">
                    <a:extLst>
                      <a:ext uri="{FF2B5EF4-FFF2-40B4-BE49-F238E27FC236}">
                        <a16:creationId xmlns:a16="http://schemas.microsoft.com/office/drawing/2014/main" id="{AD5B6A49-8EA7-B782-DBDC-9EF3EF404EE1}"/>
                      </a:ext>
                    </a:extLst>
                  </p:cNvPr>
                  <p:cNvSpPr>
                    <a:spLocks noChangeArrowheads="1"/>
                  </p:cNvSpPr>
                  <p:nvPr/>
                </p:nvSpPr>
                <p:spPr bwMode="auto">
                  <a:xfrm flipV="1">
                    <a:off x="1440" y="3696"/>
                    <a:ext cx="192" cy="192"/>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a:solidFill>
                          <a:schemeClr val="tx1"/>
                        </a:solidFill>
                        <a:latin typeface="Garamond" panose="02020404030301010803" pitchFamily="18" charset="0"/>
                      </a:defRPr>
                    </a:lvl1pPr>
                    <a:lvl2pPr marL="742950" indent="-285750">
                      <a:defRPr sz="2800">
                        <a:solidFill>
                          <a:schemeClr val="tx1"/>
                        </a:solidFill>
                        <a:latin typeface="Garamond" panose="02020404030301010803" pitchFamily="18" charset="0"/>
                      </a:defRPr>
                    </a:lvl2pPr>
                    <a:lvl3pPr marL="1143000" indent="-228600">
                      <a:defRPr sz="2800">
                        <a:solidFill>
                          <a:schemeClr val="tx1"/>
                        </a:solidFill>
                        <a:latin typeface="Garamond" panose="02020404030301010803" pitchFamily="18" charset="0"/>
                      </a:defRPr>
                    </a:lvl3pPr>
                    <a:lvl4pPr marL="1600200" indent="-228600">
                      <a:defRPr sz="2800">
                        <a:solidFill>
                          <a:schemeClr val="tx1"/>
                        </a:solidFill>
                        <a:latin typeface="Garamond" panose="02020404030301010803" pitchFamily="18" charset="0"/>
                      </a:defRPr>
                    </a:lvl4pPr>
                    <a:lvl5pPr marL="2057400" indent="-228600">
                      <a:defRPr sz="2800">
                        <a:solidFill>
                          <a:schemeClr val="tx1"/>
                        </a:solidFill>
                        <a:latin typeface="Garamond" panose="02020404030301010803" pitchFamily="18" charset="0"/>
                      </a:defRPr>
                    </a:lvl5pPr>
                    <a:lvl6pPr marL="2514600" indent="-228600" eaLnBrk="0" fontAlgn="base" hangingPunct="0">
                      <a:spcBef>
                        <a:spcPct val="0"/>
                      </a:spcBef>
                      <a:spcAft>
                        <a:spcPct val="0"/>
                      </a:spcAft>
                      <a:defRPr sz="2800">
                        <a:solidFill>
                          <a:schemeClr val="tx1"/>
                        </a:solidFill>
                        <a:latin typeface="Garamond" panose="02020404030301010803" pitchFamily="18" charset="0"/>
                      </a:defRPr>
                    </a:lvl6pPr>
                    <a:lvl7pPr marL="2971800" indent="-228600" eaLnBrk="0" fontAlgn="base" hangingPunct="0">
                      <a:spcBef>
                        <a:spcPct val="0"/>
                      </a:spcBef>
                      <a:spcAft>
                        <a:spcPct val="0"/>
                      </a:spcAft>
                      <a:defRPr sz="2800">
                        <a:solidFill>
                          <a:schemeClr val="tx1"/>
                        </a:solidFill>
                        <a:latin typeface="Garamond" panose="02020404030301010803" pitchFamily="18" charset="0"/>
                      </a:defRPr>
                    </a:lvl7pPr>
                    <a:lvl8pPr marL="3429000" indent="-228600" eaLnBrk="0" fontAlgn="base" hangingPunct="0">
                      <a:spcBef>
                        <a:spcPct val="0"/>
                      </a:spcBef>
                      <a:spcAft>
                        <a:spcPct val="0"/>
                      </a:spcAft>
                      <a:defRPr sz="2800">
                        <a:solidFill>
                          <a:schemeClr val="tx1"/>
                        </a:solidFill>
                        <a:latin typeface="Garamond" panose="02020404030301010803" pitchFamily="18" charset="0"/>
                      </a:defRPr>
                    </a:lvl8pPr>
                    <a:lvl9pPr marL="3886200" indent="-228600" eaLnBrk="0" fontAlgn="base" hangingPunct="0">
                      <a:spcBef>
                        <a:spcPct val="0"/>
                      </a:spcBef>
                      <a:spcAft>
                        <a:spcPct val="0"/>
                      </a:spcAft>
                      <a:defRPr sz="2800">
                        <a:solidFill>
                          <a:schemeClr val="tx1"/>
                        </a:solidFill>
                        <a:latin typeface="Garamond" panose="02020404030301010803" pitchFamily="18" charset="0"/>
                      </a:defRPr>
                    </a:lvl9pPr>
                  </a:lstStyle>
                  <a:p>
                    <a:endParaRPr lang="en-IN" altLang="en-US">
                      <a:latin typeface="+mn-lt"/>
                    </a:endParaRPr>
                  </a:p>
                </p:txBody>
              </p:sp>
              <p:sp>
                <p:nvSpPr>
                  <p:cNvPr id="27" name="Rectangle 69">
                    <a:extLst>
                      <a:ext uri="{FF2B5EF4-FFF2-40B4-BE49-F238E27FC236}">
                        <a16:creationId xmlns:a16="http://schemas.microsoft.com/office/drawing/2014/main" id="{7EDCA581-B75A-6406-592D-51D1D7252E60}"/>
                      </a:ext>
                    </a:extLst>
                  </p:cNvPr>
                  <p:cNvSpPr>
                    <a:spLocks noChangeArrowheads="1"/>
                  </p:cNvSpPr>
                  <p:nvPr/>
                </p:nvSpPr>
                <p:spPr bwMode="auto">
                  <a:xfrm flipV="1">
                    <a:off x="1440" y="3648"/>
                    <a:ext cx="192" cy="14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a:solidFill>
                          <a:schemeClr val="tx1"/>
                        </a:solidFill>
                        <a:latin typeface="Garamond" panose="02020404030301010803" pitchFamily="18" charset="0"/>
                      </a:defRPr>
                    </a:lvl1pPr>
                    <a:lvl2pPr marL="742950" indent="-285750">
                      <a:defRPr sz="2800">
                        <a:solidFill>
                          <a:schemeClr val="tx1"/>
                        </a:solidFill>
                        <a:latin typeface="Garamond" panose="02020404030301010803" pitchFamily="18" charset="0"/>
                      </a:defRPr>
                    </a:lvl2pPr>
                    <a:lvl3pPr marL="1143000" indent="-228600">
                      <a:defRPr sz="2800">
                        <a:solidFill>
                          <a:schemeClr val="tx1"/>
                        </a:solidFill>
                        <a:latin typeface="Garamond" panose="02020404030301010803" pitchFamily="18" charset="0"/>
                      </a:defRPr>
                    </a:lvl3pPr>
                    <a:lvl4pPr marL="1600200" indent="-228600">
                      <a:defRPr sz="2800">
                        <a:solidFill>
                          <a:schemeClr val="tx1"/>
                        </a:solidFill>
                        <a:latin typeface="Garamond" panose="02020404030301010803" pitchFamily="18" charset="0"/>
                      </a:defRPr>
                    </a:lvl4pPr>
                    <a:lvl5pPr marL="2057400" indent="-228600">
                      <a:defRPr sz="2800">
                        <a:solidFill>
                          <a:schemeClr val="tx1"/>
                        </a:solidFill>
                        <a:latin typeface="Garamond" panose="02020404030301010803" pitchFamily="18" charset="0"/>
                      </a:defRPr>
                    </a:lvl5pPr>
                    <a:lvl6pPr marL="2514600" indent="-228600" eaLnBrk="0" fontAlgn="base" hangingPunct="0">
                      <a:spcBef>
                        <a:spcPct val="0"/>
                      </a:spcBef>
                      <a:spcAft>
                        <a:spcPct val="0"/>
                      </a:spcAft>
                      <a:defRPr sz="2800">
                        <a:solidFill>
                          <a:schemeClr val="tx1"/>
                        </a:solidFill>
                        <a:latin typeface="Garamond" panose="02020404030301010803" pitchFamily="18" charset="0"/>
                      </a:defRPr>
                    </a:lvl6pPr>
                    <a:lvl7pPr marL="2971800" indent="-228600" eaLnBrk="0" fontAlgn="base" hangingPunct="0">
                      <a:spcBef>
                        <a:spcPct val="0"/>
                      </a:spcBef>
                      <a:spcAft>
                        <a:spcPct val="0"/>
                      </a:spcAft>
                      <a:defRPr sz="2800">
                        <a:solidFill>
                          <a:schemeClr val="tx1"/>
                        </a:solidFill>
                        <a:latin typeface="Garamond" panose="02020404030301010803" pitchFamily="18" charset="0"/>
                      </a:defRPr>
                    </a:lvl7pPr>
                    <a:lvl8pPr marL="3429000" indent="-228600" eaLnBrk="0" fontAlgn="base" hangingPunct="0">
                      <a:spcBef>
                        <a:spcPct val="0"/>
                      </a:spcBef>
                      <a:spcAft>
                        <a:spcPct val="0"/>
                      </a:spcAft>
                      <a:defRPr sz="2800">
                        <a:solidFill>
                          <a:schemeClr val="tx1"/>
                        </a:solidFill>
                        <a:latin typeface="Garamond" panose="02020404030301010803" pitchFamily="18" charset="0"/>
                      </a:defRPr>
                    </a:lvl8pPr>
                    <a:lvl9pPr marL="3886200" indent="-228600" eaLnBrk="0" fontAlgn="base" hangingPunct="0">
                      <a:spcBef>
                        <a:spcPct val="0"/>
                      </a:spcBef>
                      <a:spcAft>
                        <a:spcPct val="0"/>
                      </a:spcAft>
                      <a:defRPr sz="2800">
                        <a:solidFill>
                          <a:schemeClr val="tx1"/>
                        </a:solidFill>
                        <a:latin typeface="Garamond" panose="02020404030301010803" pitchFamily="18" charset="0"/>
                      </a:defRPr>
                    </a:lvl9pPr>
                  </a:lstStyle>
                  <a:p>
                    <a:endParaRPr lang="en-IN" altLang="en-US">
                      <a:latin typeface="+mn-lt"/>
                    </a:endParaRPr>
                  </a:p>
                </p:txBody>
              </p:sp>
            </p:grpSp>
            <p:grpSp>
              <p:nvGrpSpPr>
                <p:cNvPr id="18" name="Group 70">
                  <a:extLst>
                    <a:ext uri="{FF2B5EF4-FFF2-40B4-BE49-F238E27FC236}">
                      <a16:creationId xmlns:a16="http://schemas.microsoft.com/office/drawing/2014/main" id="{97B18240-B655-B2B9-2DF4-6F259FC817FB}"/>
                    </a:ext>
                  </a:extLst>
                </p:cNvPr>
                <p:cNvGrpSpPr>
                  <a:grpSpLocks/>
                </p:cNvGrpSpPr>
                <p:nvPr/>
              </p:nvGrpSpPr>
              <p:grpSpPr bwMode="auto">
                <a:xfrm>
                  <a:off x="1824" y="3648"/>
                  <a:ext cx="384" cy="288"/>
                  <a:chOff x="1440" y="3648"/>
                  <a:chExt cx="384" cy="288"/>
                </a:xfrm>
              </p:grpSpPr>
              <p:grpSp>
                <p:nvGrpSpPr>
                  <p:cNvPr id="20" name="Group 71">
                    <a:extLst>
                      <a:ext uri="{FF2B5EF4-FFF2-40B4-BE49-F238E27FC236}">
                        <a16:creationId xmlns:a16="http://schemas.microsoft.com/office/drawing/2014/main" id="{BB4873C2-A4EE-B861-7432-4555D3F57104}"/>
                      </a:ext>
                    </a:extLst>
                  </p:cNvPr>
                  <p:cNvGrpSpPr>
                    <a:grpSpLocks/>
                  </p:cNvGrpSpPr>
                  <p:nvPr/>
                </p:nvGrpSpPr>
                <p:grpSpPr bwMode="auto">
                  <a:xfrm>
                    <a:off x="1440" y="3648"/>
                    <a:ext cx="192" cy="240"/>
                    <a:chOff x="1440" y="3648"/>
                    <a:chExt cx="192" cy="240"/>
                  </a:xfrm>
                </p:grpSpPr>
                <p:sp>
                  <p:nvSpPr>
                    <p:cNvPr id="24" name="Oval 72">
                      <a:extLst>
                        <a:ext uri="{FF2B5EF4-FFF2-40B4-BE49-F238E27FC236}">
                          <a16:creationId xmlns:a16="http://schemas.microsoft.com/office/drawing/2014/main" id="{A6C9F902-1F61-EE5D-F202-D6D8F230F0AD}"/>
                        </a:ext>
                      </a:extLst>
                    </p:cNvPr>
                    <p:cNvSpPr>
                      <a:spLocks noChangeArrowheads="1"/>
                    </p:cNvSpPr>
                    <p:nvPr/>
                  </p:nvSpPr>
                  <p:spPr bwMode="auto">
                    <a:xfrm flipV="1">
                      <a:off x="1440" y="3696"/>
                      <a:ext cx="192" cy="192"/>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a:solidFill>
                            <a:schemeClr val="tx1"/>
                          </a:solidFill>
                          <a:latin typeface="Garamond" panose="02020404030301010803" pitchFamily="18" charset="0"/>
                        </a:defRPr>
                      </a:lvl1pPr>
                      <a:lvl2pPr marL="742950" indent="-285750">
                        <a:defRPr sz="2800">
                          <a:solidFill>
                            <a:schemeClr val="tx1"/>
                          </a:solidFill>
                          <a:latin typeface="Garamond" panose="02020404030301010803" pitchFamily="18" charset="0"/>
                        </a:defRPr>
                      </a:lvl2pPr>
                      <a:lvl3pPr marL="1143000" indent="-228600">
                        <a:defRPr sz="2800">
                          <a:solidFill>
                            <a:schemeClr val="tx1"/>
                          </a:solidFill>
                          <a:latin typeface="Garamond" panose="02020404030301010803" pitchFamily="18" charset="0"/>
                        </a:defRPr>
                      </a:lvl3pPr>
                      <a:lvl4pPr marL="1600200" indent="-228600">
                        <a:defRPr sz="2800">
                          <a:solidFill>
                            <a:schemeClr val="tx1"/>
                          </a:solidFill>
                          <a:latin typeface="Garamond" panose="02020404030301010803" pitchFamily="18" charset="0"/>
                        </a:defRPr>
                      </a:lvl4pPr>
                      <a:lvl5pPr marL="2057400" indent="-228600">
                        <a:defRPr sz="2800">
                          <a:solidFill>
                            <a:schemeClr val="tx1"/>
                          </a:solidFill>
                          <a:latin typeface="Garamond" panose="02020404030301010803" pitchFamily="18" charset="0"/>
                        </a:defRPr>
                      </a:lvl5pPr>
                      <a:lvl6pPr marL="2514600" indent="-228600" eaLnBrk="0" fontAlgn="base" hangingPunct="0">
                        <a:spcBef>
                          <a:spcPct val="0"/>
                        </a:spcBef>
                        <a:spcAft>
                          <a:spcPct val="0"/>
                        </a:spcAft>
                        <a:defRPr sz="2800">
                          <a:solidFill>
                            <a:schemeClr val="tx1"/>
                          </a:solidFill>
                          <a:latin typeface="Garamond" panose="02020404030301010803" pitchFamily="18" charset="0"/>
                        </a:defRPr>
                      </a:lvl6pPr>
                      <a:lvl7pPr marL="2971800" indent="-228600" eaLnBrk="0" fontAlgn="base" hangingPunct="0">
                        <a:spcBef>
                          <a:spcPct val="0"/>
                        </a:spcBef>
                        <a:spcAft>
                          <a:spcPct val="0"/>
                        </a:spcAft>
                        <a:defRPr sz="2800">
                          <a:solidFill>
                            <a:schemeClr val="tx1"/>
                          </a:solidFill>
                          <a:latin typeface="Garamond" panose="02020404030301010803" pitchFamily="18" charset="0"/>
                        </a:defRPr>
                      </a:lvl7pPr>
                      <a:lvl8pPr marL="3429000" indent="-228600" eaLnBrk="0" fontAlgn="base" hangingPunct="0">
                        <a:spcBef>
                          <a:spcPct val="0"/>
                        </a:spcBef>
                        <a:spcAft>
                          <a:spcPct val="0"/>
                        </a:spcAft>
                        <a:defRPr sz="2800">
                          <a:solidFill>
                            <a:schemeClr val="tx1"/>
                          </a:solidFill>
                          <a:latin typeface="Garamond" panose="02020404030301010803" pitchFamily="18" charset="0"/>
                        </a:defRPr>
                      </a:lvl8pPr>
                      <a:lvl9pPr marL="3886200" indent="-228600" eaLnBrk="0" fontAlgn="base" hangingPunct="0">
                        <a:spcBef>
                          <a:spcPct val="0"/>
                        </a:spcBef>
                        <a:spcAft>
                          <a:spcPct val="0"/>
                        </a:spcAft>
                        <a:defRPr sz="2800">
                          <a:solidFill>
                            <a:schemeClr val="tx1"/>
                          </a:solidFill>
                          <a:latin typeface="Garamond" panose="02020404030301010803" pitchFamily="18" charset="0"/>
                        </a:defRPr>
                      </a:lvl9pPr>
                    </a:lstStyle>
                    <a:p>
                      <a:endParaRPr lang="en-IN" altLang="en-US">
                        <a:latin typeface="+mn-lt"/>
                      </a:endParaRPr>
                    </a:p>
                  </p:txBody>
                </p:sp>
                <p:sp>
                  <p:nvSpPr>
                    <p:cNvPr id="25" name="Rectangle 73">
                      <a:extLst>
                        <a:ext uri="{FF2B5EF4-FFF2-40B4-BE49-F238E27FC236}">
                          <a16:creationId xmlns:a16="http://schemas.microsoft.com/office/drawing/2014/main" id="{628C6E32-7A21-6574-3BEB-54FF53D3FD82}"/>
                        </a:ext>
                      </a:extLst>
                    </p:cNvPr>
                    <p:cNvSpPr>
                      <a:spLocks noChangeArrowheads="1"/>
                    </p:cNvSpPr>
                    <p:nvPr/>
                  </p:nvSpPr>
                  <p:spPr bwMode="auto">
                    <a:xfrm flipV="1">
                      <a:off x="1440" y="3648"/>
                      <a:ext cx="192" cy="14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a:solidFill>
                            <a:schemeClr val="tx1"/>
                          </a:solidFill>
                          <a:latin typeface="Garamond" panose="02020404030301010803" pitchFamily="18" charset="0"/>
                        </a:defRPr>
                      </a:lvl1pPr>
                      <a:lvl2pPr marL="742950" indent="-285750">
                        <a:defRPr sz="2800">
                          <a:solidFill>
                            <a:schemeClr val="tx1"/>
                          </a:solidFill>
                          <a:latin typeface="Garamond" panose="02020404030301010803" pitchFamily="18" charset="0"/>
                        </a:defRPr>
                      </a:lvl2pPr>
                      <a:lvl3pPr marL="1143000" indent="-228600">
                        <a:defRPr sz="2800">
                          <a:solidFill>
                            <a:schemeClr val="tx1"/>
                          </a:solidFill>
                          <a:latin typeface="Garamond" panose="02020404030301010803" pitchFamily="18" charset="0"/>
                        </a:defRPr>
                      </a:lvl3pPr>
                      <a:lvl4pPr marL="1600200" indent="-228600">
                        <a:defRPr sz="2800">
                          <a:solidFill>
                            <a:schemeClr val="tx1"/>
                          </a:solidFill>
                          <a:latin typeface="Garamond" panose="02020404030301010803" pitchFamily="18" charset="0"/>
                        </a:defRPr>
                      </a:lvl4pPr>
                      <a:lvl5pPr marL="2057400" indent="-228600">
                        <a:defRPr sz="2800">
                          <a:solidFill>
                            <a:schemeClr val="tx1"/>
                          </a:solidFill>
                          <a:latin typeface="Garamond" panose="02020404030301010803" pitchFamily="18" charset="0"/>
                        </a:defRPr>
                      </a:lvl5pPr>
                      <a:lvl6pPr marL="2514600" indent="-228600" eaLnBrk="0" fontAlgn="base" hangingPunct="0">
                        <a:spcBef>
                          <a:spcPct val="0"/>
                        </a:spcBef>
                        <a:spcAft>
                          <a:spcPct val="0"/>
                        </a:spcAft>
                        <a:defRPr sz="2800">
                          <a:solidFill>
                            <a:schemeClr val="tx1"/>
                          </a:solidFill>
                          <a:latin typeface="Garamond" panose="02020404030301010803" pitchFamily="18" charset="0"/>
                        </a:defRPr>
                      </a:lvl6pPr>
                      <a:lvl7pPr marL="2971800" indent="-228600" eaLnBrk="0" fontAlgn="base" hangingPunct="0">
                        <a:spcBef>
                          <a:spcPct val="0"/>
                        </a:spcBef>
                        <a:spcAft>
                          <a:spcPct val="0"/>
                        </a:spcAft>
                        <a:defRPr sz="2800">
                          <a:solidFill>
                            <a:schemeClr val="tx1"/>
                          </a:solidFill>
                          <a:latin typeface="Garamond" panose="02020404030301010803" pitchFamily="18" charset="0"/>
                        </a:defRPr>
                      </a:lvl7pPr>
                      <a:lvl8pPr marL="3429000" indent="-228600" eaLnBrk="0" fontAlgn="base" hangingPunct="0">
                        <a:spcBef>
                          <a:spcPct val="0"/>
                        </a:spcBef>
                        <a:spcAft>
                          <a:spcPct val="0"/>
                        </a:spcAft>
                        <a:defRPr sz="2800">
                          <a:solidFill>
                            <a:schemeClr val="tx1"/>
                          </a:solidFill>
                          <a:latin typeface="Garamond" panose="02020404030301010803" pitchFamily="18" charset="0"/>
                        </a:defRPr>
                      </a:lvl8pPr>
                      <a:lvl9pPr marL="3886200" indent="-228600" eaLnBrk="0" fontAlgn="base" hangingPunct="0">
                        <a:spcBef>
                          <a:spcPct val="0"/>
                        </a:spcBef>
                        <a:spcAft>
                          <a:spcPct val="0"/>
                        </a:spcAft>
                        <a:defRPr sz="2800">
                          <a:solidFill>
                            <a:schemeClr val="tx1"/>
                          </a:solidFill>
                          <a:latin typeface="Garamond" panose="02020404030301010803" pitchFamily="18" charset="0"/>
                        </a:defRPr>
                      </a:lvl9pPr>
                    </a:lstStyle>
                    <a:p>
                      <a:endParaRPr lang="en-IN" altLang="en-US">
                        <a:latin typeface="+mn-lt"/>
                      </a:endParaRPr>
                    </a:p>
                  </p:txBody>
                </p:sp>
              </p:grpSp>
              <p:grpSp>
                <p:nvGrpSpPr>
                  <p:cNvPr id="21" name="Group 74">
                    <a:extLst>
                      <a:ext uri="{FF2B5EF4-FFF2-40B4-BE49-F238E27FC236}">
                        <a16:creationId xmlns:a16="http://schemas.microsoft.com/office/drawing/2014/main" id="{D799BFAE-8E53-43BA-DBE1-293D5A65C95B}"/>
                      </a:ext>
                    </a:extLst>
                  </p:cNvPr>
                  <p:cNvGrpSpPr>
                    <a:grpSpLocks/>
                  </p:cNvGrpSpPr>
                  <p:nvPr/>
                </p:nvGrpSpPr>
                <p:grpSpPr bwMode="auto">
                  <a:xfrm flipV="1">
                    <a:off x="1632" y="3696"/>
                    <a:ext cx="192" cy="240"/>
                    <a:chOff x="1440" y="3648"/>
                    <a:chExt cx="192" cy="240"/>
                  </a:xfrm>
                </p:grpSpPr>
                <p:sp>
                  <p:nvSpPr>
                    <p:cNvPr id="22" name="Oval 75">
                      <a:extLst>
                        <a:ext uri="{FF2B5EF4-FFF2-40B4-BE49-F238E27FC236}">
                          <a16:creationId xmlns:a16="http://schemas.microsoft.com/office/drawing/2014/main" id="{56AD7D45-9B33-FB13-4FD4-FA43198BF5E7}"/>
                        </a:ext>
                      </a:extLst>
                    </p:cNvPr>
                    <p:cNvSpPr>
                      <a:spLocks noChangeArrowheads="1"/>
                    </p:cNvSpPr>
                    <p:nvPr/>
                  </p:nvSpPr>
                  <p:spPr bwMode="auto">
                    <a:xfrm flipV="1">
                      <a:off x="1440" y="3696"/>
                      <a:ext cx="192" cy="192"/>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a:solidFill>
                            <a:schemeClr val="tx1"/>
                          </a:solidFill>
                          <a:latin typeface="Garamond" panose="02020404030301010803" pitchFamily="18" charset="0"/>
                        </a:defRPr>
                      </a:lvl1pPr>
                      <a:lvl2pPr marL="742950" indent="-285750">
                        <a:defRPr sz="2800">
                          <a:solidFill>
                            <a:schemeClr val="tx1"/>
                          </a:solidFill>
                          <a:latin typeface="Garamond" panose="02020404030301010803" pitchFamily="18" charset="0"/>
                        </a:defRPr>
                      </a:lvl2pPr>
                      <a:lvl3pPr marL="1143000" indent="-228600">
                        <a:defRPr sz="2800">
                          <a:solidFill>
                            <a:schemeClr val="tx1"/>
                          </a:solidFill>
                          <a:latin typeface="Garamond" panose="02020404030301010803" pitchFamily="18" charset="0"/>
                        </a:defRPr>
                      </a:lvl3pPr>
                      <a:lvl4pPr marL="1600200" indent="-228600">
                        <a:defRPr sz="2800">
                          <a:solidFill>
                            <a:schemeClr val="tx1"/>
                          </a:solidFill>
                          <a:latin typeface="Garamond" panose="02020404030301010803" pitchFamily="18" charset="0"/>
                        </a:defRPr>
                      </a:lvl4pPr>
                      <a:lvl5pPr marL="2057400" indent="-228600">
                        <a:defRPr sz="2800">
                          <a:solidFill>
                            <a:schemeClr val="tx1"/>
                          </a:solidFill>
                          <a:latin typeface="Garamond" panose="02020404030301010803" pitchFamily="18" charset="0"/>
                        </a:defRPr>
                      </a:lvl5pPr>
                      <a:lvl6pPr marL="2514600" indent="-228600" eaLnBrk="0" fontAlgn="base" hangingPunct="0">
                        <a:spcBef>
                          <a:spcPct val="0"/>
                        </a:spcBef>
                        <a:spcAft>
                          <a:spcPct val="0"/>
                        </a:spcAft>
                        <a:defRPr sz="2800">
                          <a:solidFill>
                            <a:schemeClr val="tx1"/>
                          </a:solidFill>
                          <a:latin typeface="Garamond" panose="02020404030301010803" pitchFamily="18" charset="0"/>
                        </a:defRPr>
                      </a:lvl6pPr>
                      <a:lvl7pPr marL="2971800" indent="-228600" eaLnBrk="0" fontAlgn="base" hangingPunct="0">
                        <a:spcBef>
                          <a:spcPct val="0"/>
                        </a:spcBef>
                        <a:spcAft>
                          <a:spcPct val="0"/>
                        </a:spcAft>
                        <a:defRPr sz="2800">
                          <a:solidFill>
                            <a:schemeClr val="tx1"/>
                          </a:solidFill>
                          <a:latin typeface="Garamond" panose="02020404030301010803" pitchFamily="18" charset="0"/>
                        </a:defRPr>
                      </a:lvl7pPr>
                      <a:lvl8pPr marL="3429000" indent="-228600" eaLnBrk="0" fontAlgn="base" hangingPunct="0">
                        <a:spcBef>
                          <a:spcPct val="0"/>
                        </a:spcBef>
                        <a:spcAft>
                          <a:spcPct val="0"/>
                        </a:spcAft>
                        <a:defRPr sz="2800">
                          <a:solidFill>
                            <a:schemeClr val="tx1"/>
                          </a:solidFill>
                          <a:latin typeface="Garamond" panose="02020404030301010803" pitchFamily="18" charset="0"/>
                        </a:defRPr>
                      </a:lvl8pPr>
                      <a:lvl9pPr marL="3886200" indent="-228600" eaLnBrk="0" fontAlgn="base" hangingPunct="0">
                        <a:spcBef>
                          <a:spcPct val="0"/>
                        </a:spcBef>
                        <a:spcAft>
                          <a:spcPct val="0"/>
                        </a:spcAft>
                        <a:defRPr sz="2800">
                          <a:solidFill>
                            <a:schemeClr val="tx1"/>
                          </a:solidFill>
                          <a:latin typeface="Garamond" panose="02020404030301010803" pitchFamily="18" charset="0"/>
                        </a:defRPr>
                      </a:lvl9pPr>
                    </a:lstStyle>
                    <a:p>
                      <a:endParaRPr lang="en-IN" altLang="en-US">
                        <a:latin typeface="+mn-lt"/>
                      </a:endParaRPr>
                    </a:p>
                  </p:txBody>
                </p:sp>
                <p:sp>
                  <p:nvSpPr>
                    <p:cNvPr id="23" name="Rectangle 76">
                      <a:extLst>
                        <a:ext uri="{FF2B5EF4-FFF2-40B4-BE49-F238E27FC236}">
                          <a16:creationId xmlns:a16="http://schemas.microsoft.com/office/drawing/2014/main" id="{0CC2475E-40BD-3FFA-D0AE-40034213E97E}"/>
                        </a:ext>
                      </a:extLst>
                    </p:cNvPr>
                    <p:cNvSpPr>
                      <a:spLocks noChangeArrowheads="1"/>
                    </p:cNvSpPr>
                    <p:nvPr/>
                  </p:nvSpPr>
                  <p:spPr bwMode="auto">
                    <a:xfrm flipV="1">
                      <a:off x="1440" y="3648"/>
                      <a:ext cx="192" cy="14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a:solidFill>
                            <a:schemeClr val="tx1"/>
                          </a:solidFill>
                          <a:latin typeface="Garamond" panose="02020404030301010803" pitchFamily="18" charset="0"/>
                        </a:defRPr>
                      </a:lvl1pPr>
                      <a:lvl2pPr marL="742950" indent="-285750">
                        <a:defRPr sz="2800">
                          <a:solidFill>
                            <a:schemeClr val="tx1"/>
                          </a:solidFill>
                          <a:latin typeface="Garamond" panose="02020404030301010803" pitchFamily="18" charset="0"/>
                        </a:defRPr>
                      </a:lvl2pPr>
                      <a:lvl3pPr marL="1143000" indent="-228600">
                        <a:defRPr sz="2800">
                          <a:solidFill>
                            <a:schemeClr val="tx1"/>
                          </a:solidFill>
                          <a:latin typeface="Garamond" panose="02020404030301010803" pitchFamily="18" charset="0"/>
                        </a:defRPr>
                      </a:lvl3pPr>
                      <a:lvl4pPr marL="1600200" indent="-228600">
                        <a:defRPr sz="2800">
                          <a:solidFill>
                            <a:schemeClr val="tx1"/>
                          </a:solidFill>
                          <a:latin typeface="Garamond" panose="02020404030301010803" pitchFamily="18" charset="0"/>
                        </a:defRPr>
                      </a:lvl4pPr>
                      <a:lvl5pPr marL="2057400" indent="-228600">
                        <a:defRPr sz="2800">
                          <a:solidFill>
                            <a:schemeClr val="tx1"/>
                          </a:solidFill>
                          <a:latin typeface="Garamond" panose="02020404030301010803" pitchFamily="18" charset="0"/>
                        </a:defRPr>
                      </a:lvl5pPr>
                      <a:lvl6pPr marL="2514600" indent="-228600" eaLnBrk="0" fontAlgn="base" hangingPunct="0">
                        <a:spcBef>
                          <a:spcPct val="0"/>
                        </a:spcBef>
                        <a:spcAft>
                          <a:spcPct val="0"/>
                        </a:spcAft>
                        <a:defRPr sz="2800">
                          <a:solidFill>
                            <a:schemeClr val="tx1"/>
                          </a:solidFill>
                          <a:latin typeface="Garamond" panose="02020404030301010803" pitchFamily="18" charset="0"/>
                        </a:defRPr>
                      </a:lvl6pPr>
                      <a:lvl7pPr marL="2971800" indent="-228600" eaLnBrk="0" fontAlgn="base" hangingPunct="0">
                        <a:spcBef>
                          <a:spcPct val="0"/>
                        </a:spcBef>
                        <a:spcAft>
                          <a:spcPct val="0"/>
                        </a:spcAft>
                        <a:defRPr sz="2800">
                          <a:solidFill>
                            <a:schemeClr val="tx1"/>
                          </a:solidFill>
                          <a:latin typeface="Garamond" panose="02020404030301010803" pitchFamily="18" charset="0"/>
                        </a:defRPr>
                      </a:lvl7pPr>
                      <a:lvl8pPr marL="3429000" indent="-228600" eaLnBrk="0" fontAlgn="base" hangingPunct="0">
                        <a:spcBef>
                          <a:spcPct val="0"/>
                        </a:spcBef>
                        <a:spcAft>
                          <a:spcPct val="0"/>
                        </a:spcAft>
                        <a:defRPr sz="2800">
                          <a:solidFill>
                            <a:schemeClr val="tx1"/>
                          </a:solidFill>
                          <a:latin typeface="Garamond" panose="02020404030301010803" pitchFamily="18" charset="0"/>
                        </a:defRPr>
                      </a:lvl8pPr>
                      <a:lvl9pPr marL="3886200" indent="-228600" eaLnBrk="0" fontAlgn="base" hangingPunct="0">
                        <a:spcBef>
                          <a:spcPct val="0"/>
                        </a:spcBef>
                        <a:spcAft>
                          <a:spcPct val="0"/>
                        </a:spcAft>
                        <a:defRPr sz="2800">
                          <a:solidFill>
                            <a:schemeClr val="tx1"/>
                          </a:solidFill>
                          <a:latin typeface="Garamond" panose="02020404030301010803" pitchFamily="18" charset="0"/>
                        </a:defRPr>
                      </a:lvl9pPr>
                    </a:lstStyle>
                    <a:p>
                      <a:endParaRPr lang="en-IN" altLang="en-US">
                        <a:latin typeface="+mn-lt"/>
                      </a:endParaRPr>
                    </a:p>
                  </p:txBody>
                </p:sp>
              </p:grpSp>
            </p:grpSp>
            <p:sp>
              <p:nvSpPr>
                <p:cNvPr id="19" name="Line 77">
                  <a:extLst>
                    <a:ext uri="{FF2B5EF4-FFF2-40B4-BE49-F238E27FC236}">
                      <a16:creationId xmlns:a16="http://schemas.microsoft.com/office/drawing/2014/main" id="{4765C7BB-3225-330A-A7F1-779414A83AC1}"/>
                    </a:ext>
                  </a:extLst>
                </p:cNvPr>
                <p:cNvSpPr>
                  <a:spLocks noChangeShapeType="1"/>
                </p:cNvSpPr>
                <p:nvPr/>
              </p:nvSpPr>
              <p:spPr bwMode="auto">
                <a:xfrm>
                  <a:off x="2208" y="3840"/>
                  <a:ext cx="144" cy="0"/>
                </a:xfrm>
                <a:prstGeom prst="line">
                  <a:avLst/>
                </a:prstGeom>
                <a:noFill/>
                <a:ln w="28575">
                  <a:solidFill>
                    <a:schemeClr val="hlink"/>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IN"/>
                </a:p>
              </p:txBody>
            </p:sp>
          </p:grpSp>
        </p:grpSp>
      </p:grpSp>
    </p:spTree>
    <p:extLst>
      <p:ext uri="{BB962C8B-B14F-4D97-AF65-F5344CB8AC3E}">
        <p14:creationId xmlns:p14="http://schemas.microsoft.com/office/powerpoint/2010/main" val="14199209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4D474-D8DF-2E6D-2A6E-CA4AEFBB55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762D4E-3C2E-56F0-46D1-32A97048E854}"/>
              </a:ext>
            </a:extLst>
          </p:cNvPr>
          <p:cNvSpPr>
            <a:spLocks noGrp="1"/>
          </p:cNvSpPr>
          <p:nvPr>
            <p:ph type="title"/>
          </p:nvPr>
        </p:nvSpPr>
        <p:spPr>
          <a:xfrm>
            <a:off x="838201" y="-92075"/>
            <a:ext cx="8264703" cy="1135903"/>
          </a:xfrm>
        </p:spPr>
        <p:txBody>
          <a:bodyPr>
            <a:noAutofit/>
          </a:bodyPr>
          <a:lstStyle/>
          <a:p>
            <a:r>
              <a:rPr lang="en-IN" sz="3200" b="1" i="0" u="none" strike="noStrike" baseline="0" dirty="0">
                <a:solidFill>
                  <a:srgbClr val="0000FF"/>
                </a:solidFill>
                <a:latin typeface="Calibri" panose="020F0502020204030204" pitchFamily="34" charset="0"/>
              </a:rPr>
              <a:t>Three-Level System</a:t>
            </a:r>
          </a:p>
        </p:txBody>
      </p:sp>
      <p:sp>
        <p:nvSpPr>
          <p:cNvPr id="4" name="Line 4">
            <a:extLst>
              <a:ext uri="{FF2B5EF4-FFF2-40B4-BE49-F238E27FC236}">
                <a16:creationId xmlns:a16="http://schemas.microsoft.com/office/drawing/2014/main" id="{77877731-B70F-B179-37D3-768219588090}"/>
              </a:ext>
            </a:extLst>
          </p:cNvPr>
          <p:cNvSpPr>
            <a:spLocks noChangeShapeType="1"/>
          </p:cNvSpPr>
          <p:nvPr/>
        </p:nvSpPr>
        <p:spPr bwMode="auto">
          <a:xfrm>
            <a:off x="2362200" y="5334000"/>
            <a:ext cx="27432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0" name="Line 5">
            <a:extLst>
              <a:ext uri="{FF2B5EF4-FFF2-40B4-BE49-F238E27FC236}">
                <a16:creationId xmlns:a16="http://schemas.microsoft.com/office/drawing/2014/main" id="{6E07C4B9-8292-571B-D8C3-8A2C77D49003}"/>
              </a:ext>
            </a:extLst>
          </p:cNvPr>
          <p:cNvSpPr>
            <a:spLocks noChangeShapeType="1"/>
          </p:cNvSpPr>
          <p:nvPr/>
        </p:nvSpPr>
        <p:spPr bwMode="auto">
          <a:xfrm>
            <a:off x="2514600" y="2133600"/>
            <a:ext cx="25146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1" name="Line 6">
            <a:extLst>
              <a:ext uri="{FF2B5EF4-FFF2-40B4-BE49-F238E27FC236}">
                <a16:creationId xmlns:a16="http://schemas.microsoft.com/office/drawing/2014/main" id="{EFD03E47-46F8-00A1-CD46-4BD4BE8DE266}"/>
              </a:ext>
            </a:extLst>
          </p:cNvPr>
          <p:cNvSpPr>
            <a:spLocks noChangeShapeType="1"/>
          </p:cNvSpPr>
          <p:nvPr/>
        </p:nvSpPr>
        <p:spPr bwMode="auto">
          <a:xfrm>
            <a:off x="3505200" y="3200400"/>
            <a:ext cx="13716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2" name="Line 7">
            <a:extLst>
              <a:ext uri="{FF2B5EF4-FFF2-40B4-BE49-F238E27FC236}">
                <a16:creationId xmlns:a16="http://schemas.microsoft.com/office/drawing/2014/main" id="{4E4CAA81-F2F7-A9D6-45F0-1D913FD9659C}"/>
              </a:ext>
            </a:extLst>
          </p:cNvPr>
          <p:cNvSpPr>
            <a:spLocks noChangeShapeType="1"/>
          </p:cNvSpPr>
          <p:nvPr/>
        </p:nvSpPr>
        <p:spPr bwMode="auto">
          <a:xfrm>
            <a:off x="7086600" y="2057400"/>
            <a:ext cx="25908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3" name="Line 8">
            <a:extLst>
              <a:ext uri="{FF2B5EF4-FFF2-40B4-BE49-F238E27FC236}">
                <a16:creationId xmlns:a16="http://schemas.microsoft.com/office/drawing/2014/main" id="{392B4723-3FE6-C8A2-89DE-AE3955B1418A}"/>
              </a:ext>
            </a:extLst>
          </p:cNvPr>
          <p:cNvSpPr>
            <a:spLocks noChangeShapeType="1"/>
          </p:cNvSpPr>
          <p:nvPr/>
        </p:nvSpPr>
        <p:spPr bwMode="auto">
          <a:xfrm>
            <a:off x="7010400" y="5181600"/>
            <a:ext cx="29718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4" name="Line 9">
            <a:extLst>
              <a:ext uri="{FF2B5EF4-FFF2-40B4-BE49-F238E27FC236}">
                <a16:creationId xmlns:a16="http://schemas.microsoft.com/office/drawing/2014/main" id="{3ECA5389-8FB1-7002-698E-8786C18071CC}"/>
              </a:ext>
            </a:extLst>
          </p:cNvPr>
          <p:cNvSpPr>
            <a:spLocks noChangeShapeType="1"/>
          </p:cNvSpPr>
          <p:nvPr/>
        </p:nvSpPr>
        <p:spPr bwMode="auto">
          <a:xfrm>
            <a:off x="8305800" y="3276600"/>
            <a:ext cx="14478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5" name="Line 10">
            <a:extLst>
              <a:ext uri="{FF2B5EF4-FFF2-40B4-BE49-F238E27FC236}">
                <a16:creationId xmlns:a16="http://schemas.microsoft.com/office/drawing/2014/main" id="{05902B88-2D8D-E995-2610-A35D808FF1C8}"/>
              </a:ext>
            </a:extLst>
          </p:cNvPr>
          <p:cNvSpPr>
            <a:spLocks noChangeShapeType="1"/>
          </p:cNvSpPr>
          <p:nvPr/>
        </p:nvSpPr>
        <p:spPr bwMode="auto">
          <a:xfrm flipV="1">
            <a:off x="2667000" y="2133600"/>
            <a:ext cx="0" cy="320040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86" name="Line 11">
            <a:extLst>
              <a:ext uri="{FF2B5EF4-FFF2-40B4-BE49-F238E27FC236}">
                <a16:creationId xmlns:a16="http://schemas.microsoft.com/office/drawing/2014/main" id="{5A85467D-6339-AAB8-7563-FB8DB3EA3A10}"/>
              </a:ext>
            </a:extLst>
          </p:cNvPr>
          <p:cNvSpPr>
            <a:spLocks noChangeShapeType="1"/>
          </p:cNvSpPr>
          <p:nvPr/>
        </p:nvSpPr>
        <p:spPr bwMode="auto">
          <a:xfrm>
            <a:off x="3886200" y="2133600"/>
            <a:ext cx="457200" cy="1066800"/>
          </a:xfrm>
          <a:prstGeom prst="line">
            <a:avLst/>
          </a:prstGeom>
          <a:noFill/>
          <a:ln w="57150">
            <a:solidFill>
              <a:srgbClr val="33CC33"/>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87" name="Line 12">
            <a:extLst>
              <a:ext uri="{FF2B5EF4-FFF2-40B4-BE49-F238E27FC236}">
                <a16:creationId xmlns:a16="http://schemas.microsoft.com/office/drawing/2014/main" id="{FBE40094-2B7D-B792-200C-33137EC57CD2}"/>
              </a:ext>
            </a:extLst>
          </p:cNvPr>
          <p:cNvSpPr>
            <a:spLocks noChangeShapeType="1"/>
          </p:cNvSpPr>
          <p:nvPr/>
        </p:nvSpPr>
        <p:spPr bwMode="auto">
          <a:xfrm>
            <a:off x="8915400" y="3276600"/>
            <a:ext cx="0" cy="1905000"/>
          </a:xfrm>
          <a:prstGeom prst="line">
            <a:avLst/>
          </a:prstGeom>
          <a:noFill/>
          <a:ln w="571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88" name="Text Box 13">
            <a:extLst>
              <a:ext uri="{FF2B5EF4-FFF2-40B4-BE49-F238E27FC236}">
                <a16:creationId xmlns:a16="http://schemas.microsoft.com/office/drawing/2014/main" id="{1267E058-42AA-935E-D2BF-AA0C8D00C09E}"/>
              </a:ext>
            </a:extLst>
          </p:cNvPr>
          <p:cNvSpPr txBox="1">
            <a:spLocks noChangeArrowheads="1"/>
          </p:cNvSpPr>
          <p:nvPr/>
        </p:nvSpPr>
        <p:spPr bwMode="auto">
          <a:xfrm>
            <a:off x="5165725" y="5070475"/>
            <a:ext cx="54213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Garamond" panose="02020404030301010803" pitchFamily="18" charset="0"/>
              </a:defRPr>
            </a:lvl1pPr>
            <a:lvl2pPr marL="742950" indent="-285750">
              <a:defRPr sz="2800">
                <a:solidFill>
                  <a:schemeClr val="tx1"/>
                </a:solidFill>
                <a:latin typeface="Garamond" panose="02020404030301010803" pitchFamily="18" charset="0"/>
              </a:defRPr>
            </a:lvl2pPr>
            <a:lvl3pPr marL="1143000" indent="-228600">
              <a:defRPr sz="2800">
                <a:solidFill>
                  <a:schemeClr val="tx1"/>
                </a:solidFill>
                <a:latin typeface="Garamond" panose="02020404030301010803" pitchFamily="18" charset="0"/>
              </a:defRPr>
            </a:lvl3pPr>
            <a:lvl4pPr marL="1600200" indent="-228600">
              <a:defRPr sz="2800">
                <a:solidFill>
                  <a:schemeClr val="tx1"/>
                </a:solidFill>
                <a:latin typeface="Garamond" panose="02020404030301010803" pitchFamily="18" charset="0"/>
              </a:defRPr>
            </a:lvl4pPr>
            <a:lvl5pPr marL="2057400" indent="-228600">
              <a:defRPr sz="2800">
                <a:solidFill>
                  <a:schemeClr val="tx1"/>
                </a:solidFill>
                <a:latin typeface="Garamond" panose="02020404030301010803" pitchFamily="18" charset="0"/>
              </a:defRPr>
            </a:lvl5pPr>
            <a:lvl6pPr marL="2514600" indent="-228600" eaLnBrk="0" fontAlgn="base" hangingPunct="0">
              <a:spcBef>
                <a:spcPct val="0"/>
              </a:spcBef>
              <a:spcAft>
                <a:spcPct val="0"/>
              </a:spcAft>
              <a:defRPr sz="2800">
                <a:solidFill>
                  <a:schemeClr val="tx1"/>
                </a:solidFill>
                <a:latin typeface="Garamond" panose="02020404030301010803" pitchFamily="18" charset="0"/>
              </a:defRPr>
            </a:lvl6pPr>
            <a:lvl7pPr marL="2971800" indent="-228600" eaLnBrk="0" fontAlgn="base" hangingPunct="0">
              <a:spcBef>
                <a:spcPct val="0"/>
              </a:spcBef>
              <a:spcAft>
                <a:spcPct val="0"/>
              </a:spcAft>
              <a:defRPr sz="2800">
                <a:solidFill>
                  <a:schemeClr val="tx1"/>
                </a:solidFill>
                <a:latin typeface="Garamond" panose="02020404030301010803" pitchFamily="18" charset="0"/>
              </a:defRPr>
            </a:lvl7pPr>
            <a:lvl8pPr marL="3429000" indent="-228600" eaLnBrk="0" fontAlgn="base" hangingPunct="0">
              <a:spcBef>
                <a:spcPct val="0"/>
              </a:spcBef>
              <a:spcAft>
                <a:spcPct val="0"/>
              </a:spcAft>
              <a:defRPr sz="2800">
                <a:solidFill>
                  <a:schemeClr val="tx1"/>
                </a:solidFill>
                <a:latin typeface="Garamond" panose="02020404030301010803" pitchFamily="18" charset="0"/>
              </a:defRPr>
            </a:lvl8pPr>
            <a:lvl9pPr marL="3886200" indent="-228600" eaLnBrk="0" fontAlgn="base" hangingPunct="0">
              <a:spcBef>
                <a:spcPct val="0"/>
              </a:spcBef>
              <a:spcAft>
                <a:spcPct val="0"/>
              </a:spcAft>
              <a:defRPr sz="2800">
                <a:solidFill>
                  <a:schemeClr val="tx1"/>
                </a:solidFill>
                <a:latin typeface="Garamond" panose="02020404030301010803" pitchFamily="18" charset="0"/>
              </a:defRPr>
            </a:lvl9pPr>
          </a:lstStyle>
          <a:p>
            <a:r>
              <a:rPr lang="en-US" altLang="en-US" b="1">
                <a:latin typeface="+mn-lt"/>
              </a:rPr>
              <a:t>E1</a:t>
            </a:r>
          </a:p>
        </p:txBody>
      </p:sp>
      <p:sp>
        <p:nvSpPr>
          <p:cNvPr id="89" name="Text Box 14">
            <a:extLst>
              <a:ext uri="{FF2B5EF4-FFF2-40B4-BE49-F238E27FC236}">
                <a16:creationId xmlns:a16="http://schemas.microsoft.com/office/drawing/2014/main" id="{F0416CE2-F364-2112-BAF4-2817DAF6661E}"/>
              </a:ext>
            </a:extLst>
          </p:cNvPr>
          <p:cNvSpPr txBox="1">
            <a:spLocks noChangeArrowheads="1"/>
          </p:cNvSpPr>
          <p:nvPr/>
        </p:nvSpPr>
        <p:spPr bwMode="auto">
          <a:xfrm>
            <a:off x="4937125" y="3013075"/>
            <a:ext cx="54213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Garamond" panose="02020404030301010803" pitchFamily="18" charset="0"/>
              </a:defRPr>
            </a:lvl1pPr>
            <a:lvl2pPr marL="742950" indent="-285750">
              <a:defRPr sz="2800">
                <a:solidFill>
                  <a:schemeClr val="tx1"/>
                </a:solidFill>
                <a:latin typeface="Garamond" panose="02020404030301010803" pitchFamily="18" charset="0"/>
              </a:defRPr>
            </a:lvl2pPr>
            <a:lvl3pPr marL="1143000" indent="-228600">
              <a:defRPr sz="2800">
                <a:solidFill>
                  <a:schemeClr val="tx1"/>
                </a:solidFill>
                <a:latin typeface="Garamond" panose="02020404030301010803" pitchFamily="18" charset="0"/>
              </a:defRPr>
            </a:lvl3pPr>
            <a:lvl4pPr marL="1600200" indent="-228600">
              <a:defRPr sz="2800">
                <a:solidFill>
                  <a:schemeClr val="tx1"/>
                </a:solidFill>
                <a:latin typeface="Garamond" panose="02020404030301010803" pitchFamily="18" charset="0"/>
              </a:defRPr>
            </a:lvl4pPr>
            <a:lvl5pPr marL="2057400" indent="-228600">
              <a:defRPr sz="2800">
                <a:solidFill>
                  <a:schemeClr val="tx1"/>
                </a:solidFill>
                <a:latin typeface="Garamond" panose="02020404030301010803" pitchFamily="18" charset="0"/>
              </a:defRPr>
            </a:lvl5pPr>
            <a:lvl6pPr marL="2514600" indent="-228600" eaLnBrk="0" fontAlgn="base" hangingPunct="0">
              <a:spcBef>
                <a:spcPct val="0"/>
              </a:spcBef>
              <a:spcAft>
                <a:spcPct val="0"/>
              </a:spcAft>
              <a:defRPr sz="2800">
                <a:solidFill>
                  <a:schemeClr val="tx1"/>
                </a:solidFill>
                <a:latin typeface="Garamond" panose="02020404030301010803" pitchFamily="18" charset="0"/>
              </a:defRPr>
            </a:lvl6pPr>
            <a:lvl7pPr marL="2971800" indent="-228600" eaLnBrk="0" fontAlgn="base" hangingPunct="0">
              <a:spcBef>
                <a:spcPct val="0"/>
              </a:spcBef>
              <a:spcAft>
                <a:spcPct val="0"/>
              </a:spcAft>
              <a:defRPr sz="2800">
                <a:solidFill>
                  <a:schemeClr val="tx1"/>
                </a:solidFill>
                <a:latin typeface="Garamond" panose="02020404030301010803" pitchFamily="18" charset="0"/>
              </a:defRPr>
            </a:lvl7pPr>
            <a:lvl8pPr marL="3429000" indent="-228600" eaLnBrk="0" fontAlgn="base" hangingPunct="0">
              <a:spcBef>
                <a:spcPct val="0"/>
              </a:spcBef>
              <a:spcAft>
                <a:spcPct val="0"/>
              </a:spcAft>
              <a:defRPr sz="2800">
                <a:solidFill>
                  <a:schemeClr val="tx1"/>
                </a:solidFill>
                <a:latin typeface="Garamond" panose="02020404030301010803" pitchFamily="18" charset="0"/>
              </a:defRPr>
            </a:lvl8pPr>
            <a:lvl9pPr marL="3886200" indent="-228600" eaLnBrk="0" fontAlgn="base" hangingPunct="0">
              <a:spcBef>
                <a:spcPct val="0"/>
              </a:spcBef>
              <a:spcAft>
                <a:spcPct val="0"/>
              </a:spcAft>
              <a:defRPr sz="2800">
                <a:solidFill>
                  <a:schemeClr val="tx1"/>
                </a:solidFill>
                <a:latin typeface="Garamond" panose="02020404030301010803" pitchFamily="18" charset="0"/>
              </a:defRPr>
            </a:lvl9pPr>
          </a:lstStyle>
          <a:p>
            <a:r>
              <a:rPr lang="en-US" altLang="en-US" b="1">
                <a:latin typeface="+mn-lt"/>
              </a:rPr>
              <a:t>E2</a:t>
            </a:r>
          </a:p>
        </p:txBody>
      </p:sp>
      <p:sp>
        <p:nvSpPr>
          <p:cNvPr id="90" name="Text Box 15">
            <a:extLst>
              <a:ext uri="{FF2B5EF4-FFF2-40B4-BE49-F238E27FC236}">
                <a16:creationId xmlns:a16="http://schemas.microsoft.com/office/drawing/2014/main" id="{F281515A-057E-E894-35A4-AA6030033C0E}"/>
              </a:ext>
            </a:extLst>
          </p:cNvPr>
          <p:cNvSpPr txBox="1">
            <a:spLocks noChangeArrowheads="1"/>
          </p:cNvSpPr>
          <p:nvPr/>
        </p:nvSpPr>
        <p:spPr bwMode="auto">
          <a:xfrm>
            <a:off x="5165725" y="1946275"/>
            <a:ext cx="54213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Garamond" panose="02020404030301010803" pitchFamily="18" charset="0"/>
              </a:defRPr>
            </a:lvl1pPr>
            <a:lvl2pPr marL="742950" indent="-285750">
              <a:defRPr sz="2800">
                <a:solidFill>
                  <a:schemeClr val="tx1"/>
                </a:solidFill>
                <a:latin typeface="Garamond" panose="02020404030301010803" pitchFamily="18" charset="0"/>
              </a:defRPr>
            </a:lvl2pPr>
            <a:lvl3pPr marL="1143000" indent="-228600">
              <a:defRPr sz="2800">
                <a:solidFill>
                  <a:schemeClr val="tx1"/>
                </a:solidFill>
                <a:latin typeface="Garamond" panose="02020404030301010803" pitchFamily="18" charset="0"/>
              </a:defRPr>
            </a:lvl3pPr>
            <a:lvl4pPr marL="1600200" indent="-228600">
              <a:defRPr sz="2800">
                <a:solidFill>
                  <a:schemeClr val="tx1"/>
                </a:solidFill>
                <a:latin typeface="Garamond" panose="02020404030301010803" pitchFamily="18" charset="0"/>
              </a:defRPr>
            </a:lvl4pPr>
            <a:lvl5pPr marL="2057400" indent="-228600">
              <a:defRPr sz="2800">
                <a:solidFill>
                  <a:schemeClr val="tx1"/>
                </a:solidFill>
                <a:latin typeface="Garamond" panose="02020404030301010803" pitchFamily="18" charset="0"/>
              </a:defRPr>
            </a:lvl5pPr>
            <a:lvl6pPr marL="2514600" indent="-228600" eaLnBrk="0" fontAlgn="base" hangingPunct="0">
              <a:spcBef>
                <a:spcPct val="0"/>
              </a:spcBef>
              <a:spcAft>
                <a:spcPct val="0"/>
              </a:spcAft>
              <a:defRPr sz="2800">
                <a:solidFill>
                  <a:schemeClr val="tx1"/>
                </a:solidFill>
                <a:latin typeface="Garamond" panose="02020404030301010803" pitchFamily="18" charset="0"/>
              </a:defRPr>
            </a:lvl6pPr>
            <a:lvl7pPr marL="2971800" indent="-228600" eaLnBrk="0" fontAlgn="base" hangingPunct="0">
              <a:spcBef>
                <a:spcPct val="0"/>
              </a:spcBef>
              <a:spcAft>
                <a:spcPct val="0"/>
              </a:spcAft>
              <a:defRPr sz="2800">
                <a:solidFill>
                  <a:schemeClr val="tx1"/>
                </a:solidFill>
                <a:latin typeface="Garamond" panose="02020404030301010803" pitchFamily="18" charset="0"/>
              </a:defRPr>
            </a:lvl7pPr>
            <a:lvl8pPr marL="3429000" indent="-228600" eaLnBrk="0" fontAlgn="base" hangingPunct="0">
              <a:spcBef>
                <a:spcPct val="0"/>
              </a:spcBef>
              <a:spcAft>
                <a:spcPct val="0"/>
              </a:spcAft>
              <a:defRPr sz="2800">
                <a:solidFill>
                  <a:schemeClr val="tx1"/>
                </a:solidFill>
                <a:latin typeface="Garamond" panose="02020404030301010803" pitchFamily="18" charset="0"/>
              </a:defRPr>
            </a:lvl8pPr>
            <a:lvl9pPr marL="3886200" indent="-228600" eaLnBrk="0" fontAlgn="base" hangingPunct="0">
              <a:spcBef>
                <a:spcPct val="0"/>
              </a:spcBef>
              <a:spcAft>
                <a:spcPct val="0"/>
              </a:spcAft>
              <a:defRPr sz="2800">
                <a:solidFill>
                  <a:schemeClr val="tx1"/>
                </a:solidFill>
                <a:latin typeface="Garamond" panose="02020404030301010803" pitchFamily="18" charset="0"/>
              </a:defRPr>
            </a:lvl9pPr>
          </a:lstStyle>
          <a:p>
            <a:r>
              <a:rPr lang="en-US" altLang="en-US" b="1">
                <a:latin typeface="+mn-lt"/>
              </a:rPr>
              <a:t>E3</a:t>
            </a:r>
          </a:p>
        </p:txBody>
      </p:sp>
      <p:sp>
        <p:nvSpPr>
          <p:cNvPr id="91" name="Text Box 16">
            <a:extLst>
              <a:ext uri="{FF2B5EF4-FFF2-40B4-BE49-F238E27FC236}">
                <a16:creationId xmlns:a16="http://schemas.microsoft.com/office/drawing/2014/main" id="{03509A5B-37CB-6471-484B-9F4DE49ADEE1}"/>
              </a:ext>
            </a:extLst>
          </p:cNvPr>
          <p:cNvSpPr txBox="1">
            <a:spLocks noChangeArrowheads="1"/>
          </p:cNvSpPr>
          <p:nvPr/>
        </p:nvSpPr>
        <p:spPr bwMode="auto">
          <a:xfrm>
            <a:off x="7772401" y="2819400"/>
            <a:ext cx="33089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Garamond" panose="02020404030301010803" pitchFamily="18" charset="0"/>
              </a:defRPr>
            </a:lvl1pPr>
            <a:lvl2pPr marL="742950" indent="-285750">
              <a:defRPr sz="2800">
                <a:solidFill>
                  <a:schemeClr val="tx1"/>
                </a:solidFill>
                <a:latin typeface="Garamond" panose="02020404030301010803" pitchFamily="18" charset="0"/>
              </a:defRPr>
            </a:lvl2pPr>
            <a:lvl3pPr marL="1143000" indent="-228600">
              <a:defRPr sz="2800">
                <a:solidFill>
                  <a:schemeClr val="tx1"/>
                </a:solidFill>
                <a:latin typeface="Garamond" panose="02020404030301010803" pitchFamily="18" charset="0"/>
              </a:defRPr>
            </a:lvl3pPr>
            <a:lvl4pPr marL="1600200" indent="-228600">
              <a:defRPr sz="2800">
                <a:solidFill>
                  <a:schemeClr val="tx1"/>
                </a:solidFill>
                <a:latin typeface="Garamond" panose="02020404030301010803" pitchFamily="18" charset="0"/>
              </a:defRPr>
            </a:lvl4pPr>
            <a:lvl5pPr marL="2057400" indent="-228600">
              <a:defRPr sz="2800">
                <a:solidFill>
                  <a:schemeClr val="tx1"/>
                </a:solidFill>
                <a:latin typeface="Garamond" panose="02020404030301010803" pitchFamily="18" charset="0"/>
              </a:defRPr>
            </a:lvl5pPr>
            <a:lvl6pPr marL="2514600" indent="-228600" eaLnBrk="0" fontAlgn="base" hangingPunct="0">
              <a:spcBef>
                <a:spcPct val="0"/>
              </a:spcBef>
              <a:spcAft>
                <a:spcPct val="0"/>
              </a:spcAft>
              <a:defRPr sz="2800">
                <a:solidFill>
                  <a:schemeClr val="tx1"/>
                </a:solidFill>
                <a:latin typeface="Garamond" panose="02020404030301010803" pitchFamily="18" charset="0"/>
              </a:defRPr>
            </a:lvl6pPr>
            <a:lvl7pPr marL="2971800" indent="-228600" eaLnBrk="0" fontAlgn="base" hangingPunct="0">
              <a:spcBef>
                <a:spcPct val="0"/>
              </a:spcBef>
              <a:spcAft>
                <a:spcPct val="0"/>
              </a:spcAft>
              <a:defRPr sz="2800">
                <a:solidFill>
                  <a:schemeClr val="tx1"/>
                </a:solidFill>
                <a:latin typeface="Garamond" panose="02020404030301010803" pitchFamily="18" charset="0"/>
              </a:defRPr>
            </a:lvl7pPr>
            <a:lvl8pPr marL="3429000" indent="-228600" eaLnBrk="0" fontAlgn="base" hangingPunct="0">
              <a:spcBef>
                <a:spcPct val="0"/>
              </a:spcBef>
              <a:spcAft>
                <a:spcPct val="0"/>
              </a:spcAft>
              <a:defRPr sz="2800">
                <a:solidFill>
                  <a:schemeClr val="tx1"/>
                </a:solidFill>
                <a:latin typeface="Garamond" panose="02020404030301010803" pitchFamily="18" charset="0"/>
              </a:defRPr>
            </a:lvl8pPr>
            <a:lvl9pPr marL="3886200" indent="-228600" eaLnBrk="0" fontAlgn="base" hangingPunct="0">
              <a:spcBef>
                <a:spcPct val="0"/>
              </a:spcBef>
              <a:spcAft>
                <a:spcPct val="0"/>
              </a:spcAft>
              <a:defRPr sz="2800">
                <a:solidFill>
                  <a:schemeClr val="tx1"/>
                </a:solidFill>
                <a:latin typeface="Garamond" panose="02020404030301010803" pitchFamily="18" charset="0"/>
              </a:defRPr>
            </a:lvl9pPr>
          </a:lstStyle>
          <a:p>
            <a:r>
              <a:rPr lang="en-US" altLang="en-US" b="1">
                <a:latin typeface="+mn-lt"/>
              </a:rPr>
              <a:t>UPPER LASING LEVEL</a:t>
            </a:r>
          </a:p>
        </p:txBody>
      </p:sp>
      <p:sp>
        <p:nvSpPr>
          <p:cNvPr id="92" name="Text Box 17">
            <a:extLst>
              <a:ext uri="{FF2B5EF4-FFF2-40B4-BE49-F238E27FC236}">
                <a16:creationId xmlns:a16="http://schemas.microsoft.com/office/drawing/2014/main" id="{B7125627-F167-E400-0C34-44F44B3B4DA5}"/>
              </a:ext>
            </a:extLst>
          </p:cNvPr>
          <p:cNvSpPr txBox="1">
            <a:spLocks noChangeArrowheads="1"/>
          </p:cNvSpPr>
          <p:nvPr/>
        </p:nvSpPr>
        <p:spPr bwMode="auto">
          <a:xfrm>
            <a:off x="7604126" y="5299075"/>
            <a:ext cx="340247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Garamond" panose="02020404030301010803" pitchFamily="18" charset="0"/>
              </a:defRPr>
            </a:lvl1pPr>
            <a:lvl2pPr marL="742950" indent="-285750">
              <a:defRPr sz="2800">
                <a:solidFill>
                  <a:schemeClr val="tx1"/>
                </a:solidFill>
                <a:latin typeface="Garamond" panose="02020404030301010803" pitchFamily="18" charset="0"/>
              </a:defRPr>
            </a:lvl2pPr>
            <a:lvl3pPr marL="1143000" indent="-228600">
              <a:defRPr sz="2800">
                <a:solidFill>
                  <a:schemeClr val="tx1"/>
                </a:solidFill>
                <a:latin typeface="Garamond" panose="02020404030301010803" pitchFamily="18" charset="0"/>
              </a:defRPr>
            </a:lvl3pPr>
            <a:lvl4pPr marL="1600200" indent="-228600">
              <a:defRPr sz="2800">
                <a:solidFill>
                  <a:schemeClr val="tx1"/>
                </a:solidFill>
                <a:latin typeface="Garamond" panose="02020404030301010803" pitchFamily="18" charset="0"/>
              </a:defRPr>
            </a:lvl4pPr>
            <a:lvl5pPr marL="2057400" indent="-228600">
              <a:defRPr sz="2800">
                <a:solidFill>
                  <a:schemeClr val="tx1"/>
                </a:solidFill>
                <a:latin typeface="Garamond" panose="02020404030301010803" pitchFamily="18" charset="0"/>
              </a:defRPr>
            </a:lvl5pPr>
            <a:lvl6pPr marL="2514600" indent="-228600" eaLnBrk="0" fontAlgn="base" hangingPunct="0">
              <a:spcBef>
                <a:spcPct val="0"/>
              </a:spcBef>
              <a:spcAft>
                <a:spcPct val="0"/>
              </a:spcAft>
              <a:defRPr sz="2800">
                <a:solidFill>
                  <a:schemeClr val="tx1"/>
                </a:solidFill>
                <a:latin typeface="Garamond" panose="02020404030301010803" pitchFamily="18" charset="0"/>
              </a:defRPr>
            </a:lvl6pPr>
            <a:lvl7pPr marL="2971800" indent="-228600" eaLnBrk="0" fontAlgn="base" hangingPunct="0">
              <a:spcBef>
                <a:spcPct val="0"/>
              </a:spcBef>
              <a:spcAft>
                <a:spcPct val="0"/>
              </a:spcAft>
              <a:defRPr sz="2800">
                <a:solidFill>
                  <a:schemeClr val="tx1"/>
                </a:solidFill>
                <a:latin typeface="Garamond" panose="02020404030301010803" pitchFamily="18" charset="0"/>
              </a:defRPr>
            </a:lvl7pPr>
            <a:lvl8pPr marL="3429000" indent="-228600" eaLnBrk="0" fontAlgn="base" hangingPunct="0">
              <a:spcBef>
                <a:spcPct val="0"/>
              </a:spcBef>
              <a:spcAft>
                <a:spcPct val="0"/>
              </a:spcAft>
              <a:defRPr sz="2800">
                <a:solidFill>
                  <a:schemeClr val="tx1"/>
                </a:solidFill>
                <a:latin typeface="Garamond" panose="02020404030301010803" pitchFamily="18" charset="0"/>
              </a:defRPr>
            </a:lvl8pPr>
            <a:lvl9pPr marL="3886200" indent="-228600" eaLnBrk="0" fontAlgn="base" hangingPunct="0">
              <a:spcBef>
                <a:spcPct val="0"/>
              </a:spcBef>
              <a:spcAft>
                <a:spcPct val="0"/>
              </a:spcAft>
              <a:defRPr sz="2800">
                <a:solidFill>
                  <a:schemeClr val="tx1"/>
                </a:solidFill>
                <a:latin typeface="Garamond" panose="02020404030301010803" pitchFamily="18" charset="0"/>
              </a:defRPr>
            </a:lvl9pPr>
          </a:lstStyle>
          <a:p>
            <a:r>
              <a:rPr lang="en-US" altLang="en-US" b="1">
                <a:latin typeface="+mn-lt"/>
              </a:rPr>
              <a:t>LOWER LASING LEVEL</a:t>
            </a:r>
          </a:p>
        </p:txBody>
      </p:sp>
      <p:sp>
        <p:nvSpPr>
          <p:cNvPr id="93" name="Text Box 19">
            <a:extLst>
              <a:ext uri="{FF2B5EF4-FFF2-40B4-BE49-F238E27FC236}">
                <a16:creationId xmlns:a16="http://schemas.microsoft.com/office/drawing/2014/main" id="{D5A289A4-0662-CED5-BC2F-CF1475A43C74}"/>
              </a:ext>
            </a:extLst>
          </p:cNvPr>
          <p:cNvSpPr txBox="1">
            <a:spLocks noChangeArrowheads="1"/>
          </p:cNvSpPr>
          <p:nvPr/>
        </p:nvSpPr>
        <p:spPr bwMode="auto">
          <a:xfrm>
            <a:off x="4556125" y="2632075"/>
            <a:ext cx="21602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Garamond" panose="02020404030301010803" pitchFamily="18" charset="0"/>
              </a:defRPr>
            </a:lvl1pPr>
            <a:lvl2pPr marL="742950" indent="-285750">
              <a:defRPr sz="2800">
                <a:solidFill>
                  <a:schemeClr val="tx1"/>
                </a:solidFill>
                <a:latin typeface="Garamond" panose="02020404030301010803" pitchFamily="18" charset="0"/>
              </a:defRPr>
            </a:lvl2pPr>
            <a:lvl3pPr marL="1143000" indent="-228600">
              <a:defRPr sz="2800">
                <a:solidFill>
                  <a:schemeClr val="tx1"/>
                </a:solidFill>
                <a:latin typeface="Garamond" panose="02020404030301010803" pitchFamily="18" charset="0"/>
              </a:defRPr>
            </a:lvl3pPr>
            <a:lvl4pPr marL="1600200" indent="-228600">
              <a:defRPr sz="2800">
                <a:solidFill>
                  <a:schemeClr val="tx1"/>
                </a:solidFill>
                <a:latin typeface="Garamond" panose="02020404030301010803" pitchFamily="18" charset="0"/>
              </a:defRPr>
            </a:lvl4pPr>
            <a:lvl5pPr marL="2057400" indent="-228600">
              <a:defRPr sz="2800">
                <a:solidFill>
                  <a:schemeClr val="tx1"/>
                </a:solidFill>
                <a:latin typeface="Garamond" panose="02020404030301010803" pitchFamily="18" charset="0"/>
              </a:defRPr>
            </a:lvl5pPr>
            <a:lvl6pPr marL="2514600" indent="-228600" eaLnBrk="0" fontAlgn="base" hangingPunct="0">
              <a:spcBef>
                <a:spcPct val="0"/>
              </a:spcBef>
              <a:spcAft>
                <a:spcPct val="0"/>
              </a:spcAft>
              <a:defRPr sz="2800">
                <a:solidFill>
                  <a:schemeClr val="tx1"/>
                </a:solidFill>
                <a:latin typeface="Garamond" panose="02020404030301010803" pitchFamily="18" charset="0"/>
              </a:defRPr>
            </a:lvl6pPr>
            <a:lvl7pPr marL="2971800" indent="-228600" eaLnBrk="0" fontAlgn="base" hangingPunct="0">
              <a:spcBef>
                <a:spcPct val="0"/>
              </a:spcBef>
              <a:spcAft>
                <a:spcPct val="0"/>
              </a:spcAft>
              <a:defRPr sz="2800">
                <a:solidFill>
                  <a:schemeClr val="tx1"/>
                </a:solidFill>
                <a:latin typeface="Garamond" panose="02020404030301010803" pitchFamily="18" charset="0"/>
              </a:defRPr>
            </a:lvl7pPr>
            <a:lvl8pPr marL="3429000" indent="-228600" eaLnBrk="0" fontAlgn="base" hangingPunct="0">
              <a:spcBef>
                <a:spcPct val="0"/>
              </a:spcBef>
              <a:spcAft>
                <a:spcPct val="0"/>
              </a:spcAft>
              <a:defRPr sz="2800">
                <a:solidFill>
                  <a:schemeClr val="tx1"/>
                </a:solidFill>
                <a:latin typeface="Garamond" panose="02020404030301010803" pitchFamily="18" charset="0"/>
              </a:defRPr>
            </a:lvl8pPr>
            <a:lvl9pPr marL="3886200" indent="-228600" eaLnBrk="0" fontAlgn="base" hangingPunct="0">
              <a:spcBef>
                <a:spcPct val="0"/>
              </a:spcBef>
              <a:spcAft>
                <a:spcPct val="0"/>
              </a:spcAft>
              <a:defRPr sz="2800">
                <a:solidFill>
                  <a:schemeClr val="tx1"/>
                </a:solidFill>
                <a:latin typeface="Garamond" panose="02020404030301010803" pitchFamily="18" charset="0"/>
              </a:defRPr>
            </a:lvl9pPr>
          </a:lstStyle>
          <a:p>
            <a:r>
              <a:rPr lang="en-US" altLang="en-US" b="1" dirty="0">
                <a:latin typeface="+mn-lt"/>
              </a:rPr>
              <a:t>RAPID DECAY</a:t>
            </a:r>
          </a:p>
        </p:txBody>
      </p:sp>
      <p:sp>
        <p:nvSpPr>
          <p:cNvPr id="94" name="Text Box 20">
            <a:extLst>
              <a:ext uri="{FF2B5EF4-FFF2-40B4-BE49-F238E27FC236}">
                <a16:creationId xmlns:a16="http://schemas.microsoft.com/office/drawing/2014/main" id="{3DF824CC-6125-3BE0-E9D3-9660AEA21A56}"/>
              </a:ext>
            </a:extLst>
          </p:cNvPr>
          <p:cNvSpPr txBox="1">
            <a:spLocks noChangeArrowheads="1"/>
          </p:cNvSpPr>
          <p:nvPr/>
        </p:nvSpPr>
        <p:spPr bwMode="auto">
          <a:xfrm>
            <a:off x="1524001" y="3810000"/>
            <a:ext cx="16770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Garamond" panose="02020404030301010803" pitchFamily="18" charset="0"/>
              </a:defRPr>
            </a:lvl1pPr>
            <a:lvl2pPr marL="742950" indent="-285750">
              <a:defRPr sz="2800">
                <a:solidFill>
                  <a:schemeClr val="tx1"/>
                </a:solidFill>
                <a:latin typeface="Garamond" panose="02020404030301010803" pitchFamily="18" charset="0"/>
              </a:defRPr>
            </a:lvl2pPr>
            <a:lvl3pPr marL="1143000" indent="-228600">
              <a:defRPr sz="2800">
                <a:solidFill>
                  <a:schemeClr val="tx1"/>
                </a:solidFill>
                <a:latin typeface="Garamond" panose="02020404030301010803" pitchFamily="18" charset="0"/>
              </a:defRPr>
            </a:lvl3pPr>
            <a:lvl4pPr marL="1600200" indent="-228600">
              <a:defRPr sz="2800">
                <a:solidFill>
                  <a:schemeClr val="tx1"/>
                </a:solidFill>
                <a:latin typeface="Garamond" panose="02020404030301010803" pitchFamily="18" charset="0"/>
              </a:defRPr>
            </a:lvl4pPr>
            <a:lvl5pPr marL="2057400" indent="-228600">
              <a:defRPr sz="2800">
                <a:solidFill>
                  <a:schemeClr val="tx1"/>
                </a:solidFill>
                <a:latin typeface="Garamond" panose="02020404030301010803" pitchFamily="18" charset="0"/>
              </a:defRPr>
            </a:lvl5pPr>
            <a:lvl6pPr marL="2514600" indent="-228600" eaLnBrk="0" fontAlgn="base" hangingPunct="0">
              <a:spcBef>
                <a:spcPct val="0"/>
              </a:spcBef>
              <a:spcAft>
                <a:spcPct val="0"/>
              </a:spcAft>
              <a:defRPr sz="2800">
                <a:solidFill>
                  <a:schemeClr val="tx1"/>
                </a:solidFill>
                <a:latin typeface="Garamond" panose="02020404030301010803" pitchFamily="18" charset="0"/>
              </a:defRPr>
            </a:lvl6pPr>
            <a:lvl7pPr marL="2971800" indent="-228600" eaLnBrk="0" fontAlgn="base" hangingPunct="0">
              <a:spcBef>
                <a:spcPct val="0"/>
              </a:spcBef>
              <a:spcAft>
                <a:spcPct val="0"/>
              </a:spcAft>
              <a:defRPr sz="2800">
                <a:solidFill>
                  <a:schemeClr val="tx1"/>
                </a:solidFill>
                <a:latin typeface="Garamond" panose="02020404030301010803" pitchFamily="18" charset="0"/>
              </a:defRPr>
            </a:lvl7pPr>
            <a:lvl8pPr marL="3429000" indent="-228600" eaLnBrk="0" fontAlgn="base" hangingPunct="0">
              <a:spcBef>
                <a:spcPct val="0"/>
              </a:spcBef>
              <a:spcAft>
                <a:spcPct val="0"/>
              </a:spcAft>
              <a:defRPr sz="2800">
                <a:solidFill>
                  <a:schemeClr val="tx1"/>
                </a:solidFill>
                <a:latin typeface="Garamond" panose="02020404030301010803" pitchFamily="18" charset="0"/>
              </a:defRPr>
            </a:lvl8pPr>
            <a:lvl9pPr marL="3886200" indent="-228600" eaLnBrk="0" fontAlgn="base" hangingPunct="0">
              <a:spcBef>
                <a:spcPct val="0"/>
              </a:spcBef>
              <a:spcAft>
                <a:spcPct val="0"/>
              </a:spcAft>
              <a:defRPr sz="2800">
                <a:solidFill>
                  <a:schemeClr val="tx1"/>
                </a:solidFill>
                <a:latin typeface="Garamond" panose="02020404030301010803" pitchFamily="18" charset="0"/>
              </a:defRPr>
            </a:lvl9pPr>
          </a:lstStyle>
          <a:p>
            <a:r>
              <a:rPr lang="en-US" altLang="en-US" b="1" dirty="0">
                <a:latin typeface="+mn-lt"/>
              </a:rPr>
              <a:t>PUMPING</a:t>
            </a:r>
          </a:p>
        </p:txBody>
      </p:sp>
      <p:graphicFrame>
        <p:nvGraphicFramePr>
          <p:cNvPr id="95" name="Object 21">
            <a:extLst>
              <a:ext uri="{FF2B5EF4-FFF2-40B4-BE49-F238E27FC236}">
                <a16:creationId xmlns:a16="http://schemas.microsoft.com/office/drawing/2014/main" id="{F15CE38B-C7A4-EDF9-6CE6-E1483EF1F935}"/>
              </a:ext>
            </a:extLst>
          </p:cNvPr>
          <p:cNvGraphicFramePr>
            <a:graphicFrameLocks noChangeAspect="1"/>
          </p:cNvGraphicFramePr>
          <p:nvPr/>
        </p:nvGraphicFramePr>
        <p:xfrm>
          <a:off x="1524000" y="3200401"/>
          <a:ext cx="1003300" cy="354013"/>
        </p:xfrm>
        <a:graphic>
          <a:graphicData uri="http://schemas.openxmlformats.org/presentationml/2006/ole">
            <mc:AlternateContent xmlns:mc="http://schemas.openxmlformats.org/markup-compatibility/2006">
              <mc:Choice xmlns:v="urn:schemas-microsoft-com:vml" Requires="v">
                <p:oleObj name="CorelPhotoPaint.Image.9" r:id="rId2" imgW="1549206" imgH="545839" progId="CorelPhotoPaint.Image.9">
                  <p:embed/>
                </p:oleObj>
              </mc:Choice>
              <mc:Fallback>
                <p:oleObj name="CorelPhotoPaint.Image.9" r:id="rId2" imgW="1549206" imgH="545839" progId="CorelPhotoPaint.Image.9">
                  <p:embed/>
                  <p:pic>
                    <p:nvPicPr>
                      <p:cNvPr id="95" name="Object 21">
                        <a:extLst>
                          <a:ext uri="{FF2B5EF4-FFF2-40B4-BE49-F238E27FC236}">
                            <a16:creationId xmlns:a16="http://schemas.microsoft.com/office/drawing/2014/main" id="{D258E582-9917-7946-F244-0B19094661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200401"/>
                        <a:ext cx="1003300"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96" name="Picture 22" descr="qpro1">
            <a:extLst>
              <a:ext uri="{FF2B5EF4-FFF2-40B4-BE49-F238E27FC236}">
                <a16:creationId xmlns:a16="http://schemas.microsoft.com/office/drawing/2014/main" id="{FEBC6818-A7FB-4558-797F-AC62063E1C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2465" r="81931" b="65556"/>
          <a:stretch>
            <a:fillRect/>
          </a:stretch>
        </p:blipFill>
        <p:spPr bwMode="auto">
          <a:xfrm>
            <a:off x="7315200" y="4038601"/>
            <a:ext cx="10429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23" descr="qpro1">
            <a:extLst>
              <a:ext uri="{FF2B5EF4-FFF2-40B4-BE49-F238E27FC236}">
                <a16:creationId xmlns:a16="http://schemas.microsoft.com/office/drawing/2014/main" id="{76E49212-B9CA-3858-0880-C08A63300A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2465" r="81931" b="65556"/>
          <a:stretch>
            <a:fillRect/>
          </a:stretch>
        </p:blipFill>
        <p:spPr bwMode="auto">
          <a:xfrm>
            <a:off x="9067800" y="4191001"/>
            <a:ext cx="10429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Picture 24" descr="qpro1">
            <a:extLst>
              <a:ext uri="{FF2B5EF4-FFF2-40B4-BE49-F238E27FC236}">
                <a16:creationId xmlns:a16="http://schemas.microsoft.com/office/drawing/2014/main" id="{945CEC0C-25CE-5127-FD0A-5F3F86D4F3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2465" r="81931" b="65556"/>
          <a:stretch>
            <a:fillRect/>
          </a:stretch>
        </p:blipFill>
        <p:spPr bwMode="auto">
          <a:xfrm>
            <a:off x="9067800" y="3810001"/>
            <a:ext cx="10429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10353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F3BAF-4526-EC65-C0C4-781C93BD04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F9DB89-D60C-360D-CE1D-F88219F8EA5D}"/>
              </a:ext>
            </a:extLst>
          </p:cNvPr>
          <p:cNvSpPr>
            <a:spLocks noGrp="1"/>
          </p:cNvSpPr>
          <p:nvPr>
            <p:ph type="title"/>
          </p:nvPr>
        </p:nvSpPr>
        <p:spPr>
          <a:xfrm>
            <a:off x="838201" y="-92075"/>
            <a:ext cx="8264703" cy="1135903"/>
          </a:xfrm>
        </p:spPr>
        <p:txBody>
          <a:bodyPr>
            <a:noAutofit/>
          </a:bodyPr>
          <a:lstStyle/>
          <a:p>
            <a:r>
              <a:rPr lang="en-US" sz="3200" b="1" i="0" u="none" strike="noStrike" baseline="0" dirty="0">
                <a:solidFill>
                  <a:srgbClr val="0000FF"/>
                </a:solidFill>
                <a:latin typeface="Calibri" panose="020F0502020204030204" pitchFamily="34" charset="0"/>
              </a:rPr>
              <a:t>Two-, three-, and four-level systems</a:t>
            </a:r>
          </a:p>
        </p:txBody>
      </p:sp>
      <p:sp>
        <p:nvSpPr>
          <p:cNvPr id="3" name="Text Box 3">
            <a:extLst>
              <a:ext uri="{FF2B5EF4-FFF2-40B4-BE49-F238E27FC236}">
                <a16:creationId xmlns:a16="http://schemas.microsoft.com/office/drawing/2014/main" id="{A1A9E1E0-0037-72FE-B883-B996DFEE5C12}"/>
              </a:ext>
            </a:extLst>
          </p:cNvPr>
          <p:cNvSpPr txBox="1">
            <a:spLocks noChangeArrowheads="1"/>
          </p:cNvSpPr>
          <p:nvPr/>
        </p:nvSpPr>
        <p:spPr bwMode="auto">
          <a:xfrm>
            <a:off x="2284414" y="2047876"/>
            <a:ext cx="17859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Garamond" panose="02020404030301010803" pitchFamily="18" charset="0"/>
              </a:defRPr>
            </a:lvl1pPr>
            <a:lvl2pPr marL="742950" indent="-285750">
              <a:defRPr sz="2800">
                <a:solidFill>
                  <a:schemeClr val="tx1"/>
                </a:solidFill>
                <a:latin typeface="Garamond" panose="02020404030301010803" pitchFamily="18" charset="0"/>
              </a:defRPr>
            </a:lvl2pPr>
            <a:lvl3pPr marL="1143000" indent="-228600">
              <a:defRPr sz="2800">
                <a:solidFill>
                  <a:schemeClr val="tx1"/>
                </a:solidFill>
                <a:latin typeface="Garamond" panose="02020404030301010803" pitchFamily="18" charset="0"/>
              </a:defRPr>
            </a:lvl3pPr>
            <a:lvl4pPr marL="1600200" indent="-228600">
              <a:defRPr sz="2800">
                <a:solidFill>
                  <a:schemeClr val="tx1"/>
                </a:solidFill>
                <a:latin typeface="Garamond" panose="02020404030301010803" pitchFamily="18" charset="0"/>
              </a:defRPr>
            </a:lvl4pPr>
            <a:lvl5pPr marL="2057400" indent="-228600">
              <a:defRPr sz="2800">
                <a:solidFill>
                  <a:schemeClr val="tx1"/>
                </a:solidFill>
                <a:latin typeface="Garamond" panose="02020404030301010803" pitchFamily="18" charset="0"/>
              </a:defRPr>
            </a:lvl5pPr>
            <a:lvl6pPr marL="2514600" indent="-228600" eaLnBrk="0" fontAlgn="base" hangingPunct="0">
              <a:spcBef>
                <a:spcPct val="0"/>
              </a:spcBef>
              <a:spcAft>
                <a:spcPct val="0"/>
              </a:spcAft>
              <a:defRPr sz="2800">
                <a:solidFill>
                  <a:schemeClr val="tx1"/>
                </a:solidFill>
                <a:latin typeface="Garamond" panose="02020404030301010803" pitchFamily="18" charset="0"/>
              </a:defRPr>
            </a:lvl6pPr>
            <a:lvl7pPr marL="2971800" indent="-228600" eaLnBrk="0" fontAlgn="base" hangingPunct="0">
              <a:spcBef>
                <a:spcPct val="0"/>
              </a:spcBef>
              <a:spcAft>
                <a:spcPct val="0"/>
              </a:spcAft>
              <a:defRPr sz="2800">
                <a:solidFill>
                  <a:schemeClr val="tx1"/>
                </a:solidFill>
                <a:latin typeface="Garamond" panose="02020404030301010803" pitchFamily="18" charset="0"/>
              </a:defRPr>
            </a:lvl7pPr>
            <a:lvl8pPr marL="3429000" indent="-228600" eaLnBrk="0" fontAlgn="base" hangingPunct="0">
              <a:spcBef>
                <a:spcPct val="0"/>
              </a:spcBef>
              <a:spcAft>
                <a:spcPct val="0"/>
              </a:spcAft>
              <a:defRPr sz="2800">
                <a:solidFill>
                  <a:schemeClr val="tx1"/>
                </a:solidFill>
                <a:latin typeface="Garamond" panose="02020404030301010803" pitchFamily="18" charset="0"/>
              </a:defRPr>
            </a:lvl8pPr>
            <a:lvl9pPr marL="3886200" indent="-228600" eaLnBrk="0" fontAlgn="base" hangingPunct="0">
              <a:spcBef>
                <a:spcPct val="0"/>
              </a:spcBef>
              <a:spcAft>
                <a:spcPct val="0"/>
              </a:spcAft>
              <a:defRPr sz="2800">
                <a:solidFill>
                  <a:schemeClr val="tx1"/>
                </a:solidFill>
                <a:latin typeface="Garamond" panose="02020404030301010803" pitchFamily="18" charset="0"/>
              </a:defRPr>
            </a:lvl9pPr>
          </a:lstStyle>
          <a:p>
            <a:pPr algn="ctr">
              <a:spcBef>
                <a:spcPct val="50000"/>
              </a:spcBef>
            </a:pPr>
            <a:r>
              <a:rPr lang="en-US" altLang="en-US" sz="2400" b="1">
                <a:solidFill>
                  <a:srgbClr val="A50021"/>
                </a:solidFill>
                <a:latin typeface="+mn-lt"/>
              </a:rPr>
              <a:t>Two-level system</a:t>
            </a:r>
          </a:p>
        </p:txBody>
      </p:sp>
      <p:grpSp>
        <p:nvGrpSpPr>
          <p:cNvPr id="5" name="Group 4">
            <a:extLst>
              <a:ext uri="{FF2B5EF4-FFF2-40B4-BE49-F238E27FC236}">
                <a16:creationId xmlns:a16="http://schemas.microsoft.com/office/drawing/2014/main" id="{11C509F7-0A58-CBFF-EF2D-176C8AF45BF8}"/>
              </a:ext>
            </a:extLst>
          </p:cNvPr>
          <p:cNvGrpSpPr>
            <a:grpSpLocks/>
          </p:cNvGrpSpPr>
          <p:nvPr/>
        </p:nvGrpSpPr>
        <p:grpSpPr bwMode="auto">
          <a:xfrm>
            <a:off x="2532064" y="3571876"/>
            <a:ext cx="1292225" cy="1655763"/>
            <a:chOff x="736" y="1800"/>
            <a:chExt cx="814" cy="1043"/>
          </a:xfrm>
        </p:grpSpPr>
        <p:sp>
          <p:nvSpPr>
            <p:cNvPr id="6" name="Line 5">
              <a:extLst>
                <a:ext uri="{FF2B5EF4-FFF2-40B4-BE49-F238E27FC236}">
                  <a16:creationId xmlns:a16="http://schemas.microsoft.com/office/drawing/2014/main" id="{CCFF47DA-884E-DCF8-F66C-7B0ABC312238}"/>
                </a:ext>
              </a:extLst>
            </p:cNvPr>
            <p:cNvSpPr>
              <a:spLocks noChangeShapeType="1"/>
            </p:cNvSpPr>
            <p:nvPr/>
          </p:nvSpPr>
          <p:spPr bwMode="auto">
            <a:xfrm>
              <a:off x="736" y="2843"/>
              <a:ext cx="814"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 name="Line 6">
              <a:extLst>
                <a:ext uri="{FF2B5EF4-FFF2-40B4-BE49-F238E27FC236}">
                  <a16:creationId xmlns:a16="http://schemas.microsoft.com/office/drawing/2014/main" id="{8EE692A5-592F-5FF9-D866-1CDA4010FEFF}"/>
                </a:ext>
              </a:extLst>
            </p:cNvPr>
            <p:cNvSpPr>
              <a:spLocks noChangeShapeType="1"/>
            </p:cNvSpPr>
            <p:nvPr/>
          </p:nvSpPr>
          <p:spPr bwMode="auto">
            <a:xfrm>
              <a:off x="736" y="1800"/>
              <a:ext cx="814"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sp>
        <p:nvSpPr>
          <p:cNvPr id="8" name="Line 7">
            <a:extLst>
              <a:ext uri="{FF2B5EF4-FFF2-40B4-BE49-F238E27FC236}">
                <a16:creationId xmlns:a16="http://schemas.microsoft.com/office/drawing/2014/main" id="{9058A8C6-985D-2452-4B52-FAF7A4B8756A}"/>
              </a:ext>
            </a:extLst>
          </p:cNvPr>
          <p:cNvSpPr>
            <a:spLocks noChangeShapeType="1"/>
          </p:cNvSpPr>
          <p:nvPr/>
        </p:nvSpPr>
        <p:spPr bwMode="auto">
          <a:xfrm flipV="1">
            <a:off x="2908300" y="3624263"/>
            <a:ext cx="0" cy="1566862"/>
          </a:xfrm>
          <a:prstGeom prst="line">
            <a:avLst/>
          </a:prstGeom>
          <a:noFill/>
          <a:ln w="76200">
            <a:solidFill>
              <a:srgbClr val="33CC33"/>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9" name="Line 8">
            <a:extLst>
              <a:ext uri="{FF2B5EF4-FFF2-40B4-BE49-F238E27FC236}">
                <a16:creationId xmlns:a16="http://schemas.microsoft.com/office/drawing/2014/main" id="{BE6080A8-4EE8-8259-BB68-16C24B0B690D}"/>
              </a:ext>
            </a:extLst>
          </p:cNvPr>
          <p:cNvSpPr>
            <a:spLocks noChangeShapeType="1"/>
          </p:cNvSpPr>
          <p:nvPr/>
        </p:nvSpPr>
        <p:spPr bwMode="auto">
          <a:xfrm>
            <a:off x="3446463" y="3619501"/>
            <a:ext cx="0" cy="1566863"/>
          </a:xfrm>
          <a:prstGeom prst="line">
            <a:avLst/>
          </a:prstGeom>
          <a:noFill/>
          <a:ln w="76200">
            <a:solidFill>
              <a:srgbClr val="33CC33"/>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0" name="Text Box 9">
            <a:extLst>
              <a:ext uri="{FF2B5EF4-FFF2-40B4-BE49-F238E27FC236}">
                <a16:creationId xmlns:a16="http://schemas.microsoft.com/office/drawing/2014/main" id="{9987508F-A98E-97CA-615E-2FDB4BA3766D}"/>
              </a:ext>
            </a:extLst>
          </p:cNvPr>
          <p:cNvSpPr txBox="1">
            <a:spLocks noChangeArrowheads="1"/>
          </p:cNvSpPr>
          <p:nvPr/>
        </p:nvSpPr>
        <p:spPr bwMode="auto">
          <a:xfrm>
            <a:off x="3505201" y="3810001"/>
            <a:ext cx="12350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Garamond" panose="02020404030301010803" pitchFamily="18" charset="0"/>
              </a:defRPr>
            </a:lvl1pPr>
            <a:lvl2pPr marL="742950" indent="-285750">
              <a:defRPr sz="2800">
                <a:solidFill>
                  <a:schemeClr val="tx1"/>
                </a:solidFill>
                <a:latin typeface="Garamond" panose="02020404030301010803" pitchFamily="18" charset="0"/>
              </a:defRPr>
            </a:lvl2pPr>
            <a:lvl3pPr marL="1143000" indent="-228600">
              <a:defRPr sz="2800">
                <a:solidFill>
                  <a:schemeClr val="tx1"/>
                </a:solidFill>
                <a:latin typeface="Garamond" panose="02020404030301010803" pitchFamily="18" charset="0"/>
              </a:defRPr>
            </a:lvl3pPr>
            <a:lvl4pPr marL="1600200" indent="-228600">
              <a:defRPr sz="2800">
                <a:solidFill>
                  <a:schemeClr val="tx1"/>
                </a:solidFill>
                <a:latin typeface="Garamond" panose="02020404030301010803" pitchFamily="18" charset="0"/>
              </a:defRPr>
            </a:lvl4pPr>
            <a:lvl5pPr marL="2057400" indent="-228600">
              <a:defRPr sz="2800">
                <a:solidFill>
                  <a:schemeClr val="tx1"/>
                </a:solidFill>
                <a:latin typeface="Garamond" panose="02020404030301010803" pitchFamily="18" charset="0"/>
              </a:defRPr>
            </a:lvl5pPr>
            <a:lvl6pPr marL="2514600" indent="-228600" eaLnBrk="0" fontAlgn="base" hangingPunct="0">
              <a:spcBef>
                <a:spcPct val="0"/>
              </a:spcBef>
              <a:spcAft>
                <a:spcPct val="0"/>
              </a:spcAft>
              <a:defRPr sz="2800">
                <a:solidFill>
                  <a:schemeClr val="tx1"/>
                </a:solidFill>
                <a:latin typeface="Garamond" panose="02020404030301010803" pitchFamily="18" charset="0"/>
              </a:defRPr>
            </a:lvl6pPr>
            <a:lvl7pPr marL="2971800" indent="-228600" eaLnBrk="0" fontAlgn="base" hangingPunct="0">
              <a:spcBef>
                <a:spcPct val="0"/>
              </a:spcBef>
              <a:spcAft>
                <a:spcPct val="0"/>
              </a:spcAft>
              <a:defRPr sz="2800">
                <a:solidFill>
                  <a:schemeClr val="tx1"/>
                </a:solidFill>
                <a:latin typeface="Garamond" panose="02020404030301010803" pitchFamily="18" charset="0"/>
              </a:defRPr>
            </a:lvl7pPr>
            <a:lvl8pPr marL="3429000" indent="-228600" eaLnBrk="0" fontAlgn="base" hangingPunct="0">
              <a:spcBef>
                <a:spcPct val="0"/>
              </a:spcBef>
              <a:spcAft>
                <a:spcPct val="0"/>
              </a:spcAft>
              <a:defRPr sz="2800">
                <a:solidFill>
                  <a:schemeClr val="tx1"/>
                </a:solidFill>
                <a:latin typeface="Garamond" panose="02020404030301010803" pitchFamily="18" charset="0"/>
              </a:defRPr>
            </a:lvl8pPr>
            <a:lvl9pPr marL="3886200" indent="-228600" eaLnBrk="0" fontAlgn="base" hangingPunct="0">
              <a:spcBef>
                <a:spcPct val="0"/>
              </a:spcBef>
              <a:spcAft>
                <a:spcPct val="0"/>
              </a:spcAft>
              <a:defRPr sz="2800">
                <a:solidFill>
                  <a:schemeClr val="tx1"/>
                </a:solidFill>
                <a:latin typeface="Garamond" panose="02020404030301010803" pitchFamily="18" charset="0"/>
              </a:defRPr>
            </a:lvl9pPr>
          </a:lstStyle>
          <a:p>
            <a:r>
              <a:rPr lang="en-US" altLang="en-US" sz="2000" b="1" dirty="0">
                <a:latin typeface="+mn-lt"/>
              </a:rPr>
              <a:t>Laser Transition</a:t>
            </a:r>
          </a:p>
        </p:txBody>
      </p:sp>
      <p:sp>
        <p:nvSpPr>
          <p:cNvPr id="11" name="Text Box 10">
            <a:extLst>
              <a:ext uri="{FF2B5EF4-FFF2-40B4-BE49-F238E27FC236}">
                <a16:creationId xmlns:a16="http://schemas.microsoft.com/office/drawing/2014/main" id="{C188E389-7380-5D60-860F-A3D19E76E50B}"/>
              </a:ext>
            </a:extLst>
          </p:cNvPr>
          <p:cNvSpPr txBox="1">
            <a:spLocks noChangeArrowheads="1"/>
          </p:cNvSpPr>
          <p:nvPr/>
        </p:nvSpPr>
        <p:spPr bwMode="auto">
          <a:xfrm>
            <a:off x="1524000" y="3832226"/>
            <a:ext cx="1371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Garamond" panose="02020404030301010803" pitchFamily="18" charset="0"/>
              </a:defRPr>
            </a:lvl1pPr>
            <a:lvl2pPr marL="742950" indent="-285750">
              <a:defRPr sz="2800">
                <a:solidFill>
                  <a:schemeClr val="tx1"/>
                </a:solidFill>
                <a:latin typeface="Garamond" panose="02020404030301010803" pitchFamily="18" charset="0"/>
              </a:defRPr>
            </a:lvl2pPr>
            <a:lvl3pPr marL="1143000" indent="-228600">
              <a:defRPr sz="2800">
                <a:solidFill>
                  <a:schemeClr val="tx1"/>
                </a:solidFill>
                <a:latin typeface="Garamond" panose="02020404030301010803" pitchFamily="18" charset="0"/>
              </a:defRPr>
            </a:lvl3pPr>
            <a:lvl4pPr marL="1600200" indent="-228600">
              <a:defRPr sz="2800">
                <a:solidFill>
                  <a:schemeClr val="tx1"/>
                </a:solidFill>
                <a:latin typeface="Garamond" panose="02020404030301010803" pitchFamily="18" charset="0"/>
              </a:defRPr>
            </a:lvl4pPr>
            <a:lvl5pPr marL="2057400" indent="-228600">
              <a:defRPr sz="2800">
                <a:solidFill>
                  <a:schemeClr val="tx1"/>
                </a:solidFill>
                <a:latin typeface="Garamond" panose="02020404030301010803" pitchFamily="18" charset="0"/>
              </a:defRPr>
            </a:lvl5pPr>
            <a:lvl6pPr marL="2514600" indent="-228600" eaLnBrk="0" fontAlgn="base" hangingPunct="0">
              <a:spcBef>
                <a:spcPct val="0"/>
              </a:spcBef>
              <a:spcAft>
                <a:spcPct val="0"/>
              </a:spcAft>
              <a:defRPr sz="2800">
                <a:solidFill>
                  <a:schemeClr val="tx1"/>
                </a:solidFill>
                <a:latin typeface="Garamond" panose="02020404030301010803" pitchFamily="18" charset="0"/>
              </a:defRPr>
            </a:lvl6pPr>
            <a:lvl7pPr marL="2971800" indent="-228600" eaLnBrk="0" fontAlgn="base" hangingPunct="0">
              <a:spcBef>
                <a:spcPct val="0"/>
              </a:spcBef>
              <a:spcAft>
                <a:spcPct val="0"/>
              </a:spcAft>
              <a:defRPr sz="2800">
                <a:solidFill>
                  <a:schemeClr val="tx1"/>
                </a:solidFill>
                <a:latin typeface="Garamond" panose="02020404030301010803" pitchFamily="18" charset="0"/>
              </a:defRPr>
            </a:lvl7pPr>
            <a:lvl8pPr marL="3429000" indent="-228600" eaLnBrk="0" fontAlgn="base" hangingPunct="0">
              <a:spcBef>
                <a:spcPct val="0"/>
              </a:spcBef>
              <a:spcAft>
                <a:spcPct val="0"/>
              </a:spcAft>
              <a:defRPr sz="2800">
                <a:solidFill>
                  <a:schemeClr val="tx1"/>
                </a:solidFill>
                <a:latin typeface="Garamond" panose="02020404030301010803" pitchFamily="18" charset="0"/>
              </a:defRPr>
            </a:lvl8pPr>
            <a:lvl9pPr marL="3886200" indent="-228600" eaLnBrk="0" fontAlgn="base" hangingPunct="0">
              <a:spcBef>
                <a:spcPct val="0"/>
              </a:spcBef>
              <a:spcAft>
                <a:spcPct val="0"/>
              </a:spcAft>
              <a:defRPr sz="2800">
                <a:solidFill>
                  <a:schemeClr val="tx1"/>
                </a:solidFill>
                <a:latin typeface="Garamond" panose="02020404030301010803" pitchFamily="18" charset="0"/>
              </a:defRPr>
            </a:lvl9pPr>
          </a:lstStyle>
          <a:p>
            <a:pPr algn="r"/>
            <a:r>
              <a:rPr lang="en-US" altLang="en-US" sz="2000" b="1">
                <a:latin typeface="+mn-lt"/>
              </a:rPr>
              <a:t>Pump Transitin</a:t>
            </a:r>
          </a:p>
        </p:txBody>
      </p:sp>
      <p:sp>
        <p:nvSpPr>
          <p:cNvPr id="14" name="Text Box 13">
            <a:extLst>
              <a:ext uri="{FF2B5EF4-FFF2-40B4-BE49-F238E27FC236}">
                <a16:creationId xmlns:a16="http://schemas.microsoft.com/office/drawing/2014/main" id="{9AA915B0-AC2F-7305-4EE0-2F6673E7E6BB}"/>
              </a:ext>
            </a:extLst>
          </p:cNvPr>
          <p:cNvSpPr txBox="1">
            <a:spLocks noChangeArrowheads="1"/>
          </p:cNvSpPr>
          <p:nvPr/>
        </p:nvSpPr>
        <p:spPr bwMode="auto">
          <a:xfrm>
            <a:off x="7985125" y="2025651"/>
            <a:ext cx="178593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Garamond" panose="02020404030301010803" pitchFamily="18" charset="0"/>
              </a:defRPr>
            </a:lvl1pPr>
            <a:lvl2pPr marL="742950" indent="-285750">
              <a:defRPr sz="2800">
                <a:solidFill>
                  <a:schemeClr val="tx1"/>
                </a:solidFill>
                <a:latin typeface="Garamond" panose="02020404030301010803" pitchFamily="18" charset="0"/>
              </a:defRPr>
            </a:lvl2pPr>
            <a:lvl3pPr marL="1143000" indent="-228600">
              <a:defRPr sz="2800">
                <a:solidFill>
                  <a:schemeClr val="tx1"/>
                </a:solidFill>
                <a:latin typeface="Garamond" panose="02020404030301010803" pitchFamily="18" charset="0"/>
              </a:defRPr>
            </a:lvl3pPr>
            <a:lvl4pPr marL="1600200" indent="-228600">
              <a:defRPr sz="2800">
                <a:solidFill>
                  <a:schemeClr val="tx1"/>
                </a:solidFill>
                <a:latin typeface="Garamond" panose="02020404030301010803" pitchFamily="18" charset="0"/>
              </a:defRPr>
            </a:lvl4pPr>
            <a:lvl5pPr marL="2057400" indent="-228600">
              <a:defRPr sz="2800">
                <a:solidFill>
                  <a:schemeClr val="tx1"/>
                </a:solidFill>
                <a:latin typeface="Garamond" panose="02020404030301010803" pitchFamily="18" charset="0"/>
              </a:defRPr>
            </a:lvl5pPr>
            <a:lvl6pPr marL="2514600" indent="-228600" eaLnBrk="0" fontAlgn="base" hangingPunct="0">
              <a:spcBef>
                <a:spcPct val="0"/>
              </a:spcBef>
              <a:spcAft>
                <a:spcPct val="0"/>
              </a:spcAft>
              <a:defRPr sz="2800">
                <a:solidFill>
                  <a:schemeClr val="tx1"/>
                </a:solidFill>
                <a:latin typeface="Garamond" panose="02020404030301010803" pitchFamily="18" charset="0"/>
              </a:defRPr>
            </a:lvl6pPr>
            <a:lvl7pPr marL="2971800" indent="-228600" eaLnBrk="0" fontAlgn="base" hangingPunct="0">
              <a:spcBef>
                <a:spcPct val="0"/>
              </a:spcBef>
              <a:spcAft>
                <a:spcPct val="0"/>
              </a:spcAft>
              <a:defRPr sz="2800">
                <a:solidFill>
                  <a:schemeClr val="tx1"/>
                </a:solidFill>
                <a:latin typeface="Garamond" panose="02020404030301010803" pitchFamily="18" charset="0"/>
              </a:defRPr>
            </a:lvl7pPr>
            <a:lvl8pPr marL="3429000" indent="-228600" eaLnBrk="0" fontAlgn="base" hangingPunct="0">
              <a:spcBef>
                <a:spcPct val="0"/>
              </a:spcBef>
              <a:spcAft>
                <a:spcPct val="0"/>
              </a:spcAft>
              <a:defRPr sz="2800">
                <a:solidFill>
                  <a:schemeClr val="tx1"/>
                </a:solidFill>
                <a:latin typeface="Garamond" panose="02020404030301010803" pitchFamily="18" charset="0"/>
              </a:defRPr>
            </a:lvl8pPr>
            <a:lvl9pPr marL="3886200" indent="-228600" eaLnBrk="0" fontAlgn="base" hangingPunct="0">
              <a:spcBef>
                <a:spcPct val="0"/>
              </a:spcBef>
              <a:spcAft>
                <a:spcPct val="0"/>
              </a:spcAft>
              <a:defRPr sz="2800">
                <a:solidFill>
                  <a:schemeClr val="tx1"/>
                </a:solidFill>
                <a:latin typeface="Garamond" panose="02020404030301010803" pitchFamily="18" charset="0"/>
              </a:defRPr>
            </a:lvl9pPr>
          </a:lstStyle>
          <a:p>
            <a:pPr algn="ctr">
              <a:spcBef>
                <a:spcPct val="50000"/>
              </a:spcBef>
            </a:pPr>
            <a:r>
              <a:rPr lang="en-US" altLang="en-US" sz="2400" b="1">
                <a:solidFill>
                  <a:srgbClr val="A50021"/>
                </a:solidFill>
                <a:latin typeface="+mn-lt"/>
              </a:rPr>
              <a:t>Four-level system</a:t>
            </a:r>
          </a:p>
        </p:txBody>
      </p:sp>
      <p:grpSp>
        <p:nvGrpSpPr>
          <p:cNvPr id="16" name="Group 15">
            <a:extLst>
              <a:ext uri="{FF2B5EF4-FFF2-40B4-BE49-F238E27FC236}">
                <a16:creationId xmlns:a16="http://schemas.microsoft.com/office/drawing/2014/main" id="{0790DB6D-02EA-ABAF-29D2-ED22F47453DD}"/>
              </a:ext>
            </a:extLst>
          </p:cNvPr>
          <p:cNvGrpSpPr>
            <a:grpSpLocks/>
          </p:cNvGrpSpPr>
          <p:nvPr/>
        </p:nvGrpSpPr>
        <p:grpSpPr bwMode="auto">
          <a:xfrm>
            <a:off x="7383463" y="3006726"/>
            <a:ext cx="3040062" cy="2220913"/>
            <a:chOff x="3691" y="1894"/>
            <a:chExt cx="1915" cy="1399"/>
          </a:xfrm>
        </p:grpSpPr>
        <p:sp>
          <p:nvSpPr>
            <p:cNvPr id="17" name="Line 16">
              <a:extLst>
                <a:ext uri="{FF2B5EF4-FFF2-40B4-BE49-F238E27FC236}">
                  <a16:creationId xmlns:a16="http://schemas.microsoft.com/office/drawing/2014/main" id="{8880D2EF-A7AA-4C02-3795-E8E701EBF4A9}"/>
                </a:ext>
              </a:extLst>
            </p:cNvPr>
            <p:cNvSpPr>
              <a:spLocks noChangeShapeType="1"/>
            </p:cNvSpPr>
            <p:nvPr/>
          </p:nvSpPr>
          <p:spPr bwMode="auto">
            <a:xfrm>
              <a:off x="4226" y="1894"/>
              <a:ext cx="814"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8" name="Line 17">
              <a:extLst>
                <a:ext uri="{FF2B5EF4-FFF2-40B4-BE49-F238E27FC236}">
                  <a16:creationId xmlns:a16="http://schemas.microsoft.com/office/drawing/2014/main" id="{4595E742-02D2-6C3A-B9FA-97F1BC3B6686}"/>
                </a:ext>
              </a:extLst>
            </p:cNvPr>
            <p:cNvSpPr>
              <a:spLocks noChangeShapeType="1"/>
            </p:cNvSpPr>
            <p:nvPr/>
          </p:nvSpPr>
          <p:spPr bwMode="auto">
            <a:xfrm>
              <a:off x="4226" y="2183"/>
              <a:ext cx="814"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 name="Line 18">
              <a:extLst>
                <a:ext uri="{FF2B5EF4-FFF2-40B4-BE49-F238E27FC236}">
                  <a16:creationId xmlns:a16="http://schemas.microsoft.com/office/drawing/2014/main" id="{CAB5D406-AC4E-78E1-E7B3-E62D1BB21B3F}"/>
                </a:ext>
              </a:extLst>
            </p:cNvPr>
            <p:cNvSpPr>
              <a:spLocks noChangeShapeType="1"/>
            </p:cNvSpPr>
            <p:nvPr/>
          </p:nvSpPr>
          <p:spPr bwMode="auto">
            <a:xfrm>
              <a:off x="4226" y="3060"/>
              <a:ext cx="814"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0" name="Line 19">
              <a:extLst>
                <a:ext uri="{FF2B5EF4-FFF2-40B4-BE49-F238E27FC236}">
                  <a16:creationId xmlns:a16="http://schemas.microsoft.com/office/drawing/2014/main" id="{ED9CB3CF-7976-C85D-D864-1415BE46B9E0}"/>
                </a:ext>
              </a:extLst>
            </p:cNvPr>
            <p:cNvSpPr>
              <a:spLocks noChangeShapeType="1"/>
            </p:cNvSpPr>
            <p:nvPr/>
          </p:nvSpPr>
          <p:spPr bwMode="auto">
            <a:xfrm>
              <a:off x="4226" y="3293"/>
              <a:ext cx="814"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1" name="Text Box 20">
              <a:extLst>
                <a:ext uri="{FF2B5EF4-FFF2-40B4-BE49-F238E27FC236}">
                  <a16:creationId xmlns:a16="http://schemas.microsoft.com/office/drawing/2014/main" id="{50E3BC51-9856-BB12-0693-3F49F80C54FC}"/>
                </a:ext>
              </a:extLst>
            </p:cNvPr>
            <p:cNvSpPr txBox="1">
              <a:spLocks noChangeArrowheads="1"/>
            </p:cNvSpPr>
            <p:nvPr/>
          </p:nvSpPr>
          <p:spPr bwMode="auto">
            <a:xfrm>
              <a:off x="4815" y="2437"/>
              <a:ext cx="791"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Garamond" panose="02020404030301010803" pitchFamily="18" charset="0"/>
                </a:defRPr>
              </a:lvl1pPr>
              <a:lvl2pPr marL="742950" indent="-285750">
                <a:defRPr sz="2800">
                  <a:solidFill>
                    <a:schemeClr val="tx1"/>
                  </a:solidFill>
                  <a:latin typeface="Garamond" panose="02020404030301010803" pitchFamily="18" charset="0"/>
                </a:defRPr>
              </a:lvl2pPr>
              <a:lvl3pPr marL="1143000" indent="-228600">
                <a:defRPr sz="2800">
                  <a:solidFill>
                    <a:schemeClr val="tx1"/>
                  </a:solidFill>
                  <a:latin typeface="Garamond" panose="02020404030301010803" pitchFamily="18" charset="0"/>
                </a:defRPr>
              </a:lvl3pPr>
              <a:lvl4pPr marL="1600200" indent="-228600">
                <a:defRPr sz="2800">
                  <a:solidFill>
                    <a:schemeClr val="tx1"/>
                  </a:solidFill>
                  <a:latin typeface="Garamond" panose="02020404030301010803" pitchFamily="18" charset="0"/>
                </a:defRPr>
              </a:lvl4pPr>
              <a:lvl5pPr marL="2057400" indent="-228600">
                <a:defRPr sz="2800">
                  <a:solidFill>
                    <a:schemeClr val="tx1"/>
                  </a:solidFill>
                  <a:latin typeface="Garamond" panose="02020404030301010803" pitchFamily="18" charset="0"/>
                </a:defRPr>
              </a:lvl5pPr>
              <a:lvl6pPr marL="2514600" indent="-228600" eaLnBrk="0" fontAlgn="base" hangingPunct="0">
                <a:spcBef>
                  <a:spcPct val="0"/>
                </a:spcBef>
                <a:spcAft>
                  <a:spcPct val="0"/>
                </a:spcAft>
                <a:defRPr sz="2800">
                  <a:solidFill>
                    <a:schemeClr val="tx1"/>
                  </a:solidFill>
                  <a:latin typeface="Garamond" panose="02020404030301010803" pitchFamily="18" charset="0"/>
                </a:defRPr>
              </a:lvl6pPr>
              <a:lvl7pPr marL="2971800" indent="-228600" eaLnBrk="0" fontAlgn="base" hangingPunct="0">
                <a:spcBef>
                  <a:spcPct val="0"/>
                </a:spcBef>
                <a:spcAft>
                  <a:spcPct val="0"/>
                </a:spcAft>
                <a:defRPr sz="2800">
                  <a:solidFill>
                    <a:schemeClr val="tx1"/>
                  </a:solidFill>
                  <a:latin typeface="Garamond" panose="02020404030301010803" pitchFamily="18" charset="0"/>
                </a:defRPr>
              </a:lvl7pPr>
              <a:lvl8pPr marL="3429000" indent="-228600" eaLnBrk="0" fontAlgn="base" hangingPunct="0">
                <a:spcBef>
                  <a:spcPct val="0"/>
                </a:spcBef>
                <a:spcAft>
                  <a:spcPct val="0"/>
                </a:spcAft>
                <a:defRPr sz="2800">
                  <a:solidFill>
                    <a:schemeClr val="tx1"/>
                  </a:solidFill>
                  <a:latin typeface="Garamond" panose="02020404030301010803" pitchFamily="18" charset="0"/>
                </a:defRPr>
              </a:lvl8pPr>
              <a:lvl9pPr marL="3886200" indent="-228600" eaLnBrk="0" fontAlgn="base" hangingPunct="0">
                <a:spcBef>
                  <a:spcPct val="0"/>
                </a:spcBef>
                <a:spcAft>
                  <a:spcPct val="0"/>
                </a:spcAft>
                <a:defRPr sz="2800">
                  <a:solidFill>
                    <a:schemeClr val="tx1"/>
                  </a:solidFill>
                  <a:latin typeface="Garamond" panose="02020404030301010803" pitchFamily="18" charset="0"/>
                </a:defRPr>
              </a:lvl9pPr>
            </a:lstStyle>
            <a:p>
              <a:r>
                <a:rPr lang="en-US" altLang="en-US" sz="2000" b="1" dirty="0">
                  <a:latin typeface="+mn-lt"/>
                </a:rPr>
                <a:t>Laser Transition</a:t>
              </a:r>
            </a:p>
          </p:txBody>
        </p:sp>
        <p:sp>
          <p:nvSpPr>
            <p:cNvPr id="22" name="Line 21">
              <a:extLst>
                <a:ext uri="{FF2B5EF4-FFF2-40B4-BE49-F238E27FC236}">
                  <a16:creationId xmlns:a16="http://schemas.microsoft.com/office/drawing/2014/main" id="{6BDA0ED1-FAD4-425E-9021-C4B5D47D1E51}"/>
                </a:ext>
              </a:extLst>
            </p:cNvPr>
            <p:cNvSpPr>
              <a:spLocks noChangeShapeType="1"/>
            </p:cNvSpPr>
            <p:nvPr/>
          </p:nvSpPr>
          <p:spPr bwMode="auto">
            <a:xfrm flipV="1">
              <a:off x="4468" y="1917"/>
              <a:ext cx="0" cy="1370"/>
            </a:xfrm>
            <a:prstGeom prst="line">
              <a:avLst/>
            </a:prstGeom>
            <a:noFill/>
            <a:ln w="76200">
              <a:solidFill>
                <a:srgbClr val="CC00CC"/>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3" name="Line 22">
              <a:extLst>
                <a:ext uri="{FF2B5EF4-FFF2-40B4-BE49-F238E27FC236}">
                  <a16:creationId xmlns:a16="http://schemas.microsoft.com/office/drawing/2014/main" id="{98A183FA-5C53-DEC1-2DBC-F20BA7DAD411}"/>
                </a:ext>
              </a:extLst>
            </p:cNvPr>
            <p:cNvSpPr>
              <a:spLocks noChangeShapeType="1"/>
            </p:cNvSpPr>
            <p:nvPr/>
          </p:nvSpPr>
          <p:spPr bwMode="auto">
            <a:xfrm>
              <a:off x="4500" y="1935"/>
              <a:ext cx="293" cy="21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4" name="Line 23">
              <a:extLst>
                <a:ext uri="{FF2B5EF4-FFF2-40B4-BE49-F238E27FC236}">
                  <a16:creationId xmlns:a16="http://schemas.microsoft.com/office/drawing/2014/main" id="{A58295E6-328C-0F51-CA76-5F93F18CBEF8}"/>
                </a:ext>
              </a:extLst>
            </p:cNvPr>
            <p:cNvSpPr>
              <a:spLocks noChangeShapeType="1"/>
            </p:cNvSpPr>
            <p:nvPr/>
          </p:nvSpPr>
          <p:spPr bwMode="auto">
            <a:xfrm>
              <a:off x="4807" y="2186"/>
              <a:ext cx="0" cy="841"/>
            </a:xfrm>
            <a:prstGeom prst="line">
              <a:avLst/>
            </a:prstGeom>
            <a:noFill/>
            <a:ln w="76200">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5" name="Line 24">
              <a:extLst>
                <a:ext uri="{FF2B5EF4-FFF2-40B4-BE49-F238E27FC236}">
                  <a16:creationId xmlns:a16="http://schemas.microsoft.com/office/drawing/2014/main" id="{084DE3C1-FA7A-1D38-088A-49407D5F237D}"/>
                </a:ext>
              </a:extLst>
            </p:cNvPr>
            <p:cNvSpPr>
              <a:spLocks noChangeShapeType="1"/>
            </p:cNvSpPr>
            <p:nvPr/>
          </p:nvSpPr>
          <p:spPr bwMode="auto">
            <a:xfrm flipH="1">
              <a:off x="4525" y="3083"/>
              <a:ext cx="301" cy="182"/>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6" name="Text Box 25">
              <a:extLst>
                <a:ext uri="{FF2B5EF4-FFF2-40B4-BE49-F238E27FC236}">
                  <a16:creationId xmlns:a16="http://schemas.microsoft.com/office/drawing/2014/main" id="{0365CE01-A191-C2A8-386A-E743EA7DEB71}"/>
                </a:ext>
              </a:extLst>
            </p:cNvPr>
            <p:cNvSpPr txBox="1">
              <a:spLocks noChangeArrowheads="1"/>
            </p:cNvSpPr>
            <p:nvPr/>
          </p:nvSpPr>
          <p:spPr bwMode="auto">
            <a:xfrm>
              <a:off x="3691" y="2296"/>
              <a:ext cx="789"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Garamond" panose="02020404030301010803" pitchFamily="18" charset="0"/>
                </a:defRPr>
              </a:lvl1pPr>
              <a:lvl2pPr marL="742950" indent="-285750">
                <a:defRPr sz="2800">
                  <a:solidFill>
                    <a:schemeClr val="tx1"/>
                  </a:solidFill>
                  <a:latin typeface="Garamond" panose="02020404030301010803" pitchFamily="18" charset="0"/>
                </a:defRPr>
              </a:lvl2pPr>
              <a:lvl3pPr marL="1143000" indent="-228600">
                <a:defRPr sz="2800">
                  <a:solidFill>
                    <a:schemeClr val="tx1"/>
                  </a:solidFill>
                  <a:latin typeface="Garamond" panose="02020404030301010803" pitchFamily="18" charset="0"/>
                </a:defRPr>
              </a:lvl3pPr>
              <a:lvl4pPr marL="1600200" indent="-228600">
                <a:defRPr sz="2800">
                  <a:solidFill>
                    <a:schemeClr val="tx1"/>
                  </a:solidFill>
                  <a:latin typeface="Garamond" panose="02020404030301010803" pitchFamily="18" charset="0"/>
                </a:defRPr>
              </a:lvl4pPr>
              <a:lvl5pPr marL="2057400" indent="-228600">
                <a:defRPr sz="2800">
                  <a:solidFill>
                    <a:schemeClr val="tx1"/>
                  </a:solidFill>
                  <a:latin typeface="Garamond" panose="02020404030301010803" pitchFamily="18" charset="0"/>
                </a:defRPr>
              </a:lvl5pPr>
              <a:lvl6pPr marL="2514600" indent="-228600" eaLnBrk="0" fontAlgn="base" hangingPunct="0">
                <a:spcBef>
                  <a:spcPct val="0"/>
                </a:spcBef>
                <a:spcAft>
                  <a:spcPct val="0"/>
                </a:spcAft>
                <a:defRPr sz="2800">
                  <a:solidFill>
                    <a:schemeClr val="tx1"/>
                  </a:solidFill>
                  <a:latin typeface="Garamond" panose="02020404030301010803" pitchFamily="18" charset="0"/>
                </a:defRPr>
              </a:lvl6pPr>
              <a:lvl7pPr marL="2971800" indent="-228600" eaLnBrk="0" fontAlgn="base" hangingPunct="0">
                <a:spcBef>
                  <a:spcPct val="0"/>
                </a:spcBef>
                <a:spcAft>
                  <a:spcPct val="0"/>
                </a:spcAft>
                <a:defRPr sz="2800">
                  <a:solidFill>
                    <a:schemeClr val="tx1"/>
                  </a:solidFill>
                  <a:latin typeface="Garamond" panose="02020404030301010803" pitchFamily="18" charset="0"/>
                </a:defRPr>
              </a:lvl7pPr>
              <a:lvl8pPr marL="3429000" indent="-228600" eaLnBrk="0" fontAlgn="base" hangingPunct="0">
                <a:spcBef>
                  <a:spcPct val="0"/>
                </a:spcBef>
                <a:spcAft>
                  <a:spcPct val="0"/>
                </a:spcAft>
                <a:defRPr sz="2800">
                  <a:solidFill>
                    <a:schemeClr val="tx1"/>
                  </a:solidFill>
                  <a:latin typeface="Garamond" panose="02020404030301010803" pitchFamily="18" charset="0"/>
                </a:defRPr>
              </a:lvl8pPr>
              <a:lvl9pPr marL="3886200" indent="-228600" eaLnBrk="0" fontAlgn="base" hangingPunct="0">
                <a:spcBef>
                  <a:spcPct val="0"/>
                </a:spcBef>
                <a:spcAft>
                  <a:spcPct val="0"/>
                </a:spcAft>
                <a:defRPr sz="2800">
                  <a:solidFill>
                    <a:schemeClr val="tx1"/>
                  </a:solidFill>
                  <a:latin typeface="Garamond" panose="02020404030301010803" pitchFamily="18" charset="0"/>
                </a:defRPr>
              </a:lvl9pPr>
            </a:lstStyle>
            <a:p>
              <a:pPr algn="r"/>
              <a:r>
                <a:rPr lang="en-US" altLang="en-US" sz="1800" b="1" dirty="0">
                  <a:latin typeface="+mn-lt"/>
                </a:rPr>
                <a:t>Pump Transition</a:t>
              </a:r>
            </a:p>
          </p:txBody>
        </p:sp>
      </p:grpSp>
      <p:sp>
        <p:nvSpPr>
          <p:cNvPr id="27" name="Text Box 26">
            <a:extLst>
              <a:ext uri="{FF2B5EF4-FFF2-40B4-BE49-F238E27FC236}">
                <a16:creationId xmlns:a16="http://schemas.microsoft.com/office/drawing/2014/main" id="{337116FC-9E76-FF3B-2752-23042E6257F4}"/>
              </a:ext>
            </a:extLst>
          </p:cNvPr>
          <p:cNvSpPr txBox="1">
            <a:spLocks noChangeArrowheads="1"/>
          </p:cNvSpPr>
          <p:nvPr/>
        </p:nvSpPr>
        <p:spPr bwMode="auto">
          <a:xfrm>
            <a:off x="9117014" y="4881563"/>
            <a:ext cx="128439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Garamond" panose="02020404030301010803" pitchFamily="18" charset="0"/>
              </a:defRPr>
            </a:lvl1pPr>
            <a:lvl2pPr marL="742950" indent="-285750">
              <a:defRPr sz="2800">
                <a:solidFill>
                  <a:schemeClr val="tx1"/>
                </a:solidFill>
                <a:latin typeface="Garamond" panose="02020404030301010803" pitchFamily="18" charset="0"/>
              </a:defRPr>
            </a:lvl2pPr>
            <a:lvl3pPr marL="1143000" indent="-228600">
              <a:defRPr sz="2800">
                <a:solidFill>
                  <a:schemeClr val="tx1"/>
                </a:solidFill>
                <a:latin typeface="Garamond" panose="02020404030301010803" pitchFamily="18" charset="0"/>
              </a:defRPr>
            </a:lvl3pPr>
            <a:lvl4pPr marL="1600200" indent="-228600">
              <a:defRPr sz="2800">
                <a:solidFill>
                  <a:schemeClr val="tx1"/>
                </a:solidFill>
                <a:latin typeface="Garamond" panose="02020404030301010803" pitchFamily="18" charset="0"/>
              </a:defRPr>
            </a:lvl4pPr>
            <a:lvl5pPr marL="2057400" indent="-228600">
              <a:defRPr sz="2800">
                <a:solidFill>
                  <a:schemeClr val="tx1"/>
                </a:solidFill>
                <a:latin typeface="Garamond" panose="02020404030301010803" pitchFamily="18" charset="0"/>
              </a:defRPr>
            </a:lvl5pPr>
            <a:lvl6pPr marL="2514600" indent="-228600" eaLnBrk="0" fontAlgn="base" hangingPunct="0">
              <a:spcBef>
                <a:spcPct val="0"/>
              </a:spcBef>
              <a:spcAft>
                <a:spcPct val="0"/>
              </a:spcAft>
              <a:defRPr sz="2800">
                <a:solidFill>
                  <a:schemeClr val="tx1"/>
                </a:solidFill>
                <a:latin typeface="Garamond" panose="02020404030301010803" pitchFamily="18" charset="0"/>
              </a:defRPr>
            </a:lvl6pPr>
            <a:lvl7pPr marL="2971800" indent="-228600" eaLnBrk="0" fontAlgn="base" hangingPunct="0">
              <a:spcBef>
                <a:spcPct val="0"/>
              </a:spcBef>
              <a:spcAft>
                <a:spcPct val="0"/>
              </a:spcAft>
              <a:defRPr sz="2800">
                <a:solidFill>
                  <a:schemeClr val="tx1"/>
                </a:solidFill>
                <a:latin typeface="Garamond" panose="02020404030301010803" pitchFamily="18" charset="0"/>
              </a:defRPr>
            </a:lvl7pPr>
            <a:lvl8pPr marL="3429000" indent="-228600" eaLnBrk="0" fontAlgn="base" hangingPunct="0">
              <a:spcBef>
                <a:spcPct val="0"/>
              </a:spcBef>
              <a:spcAft>
                <a:spcPct val="0"/>
              </a:spcAft>
              <a:defRPr sz="2800">
                <a:solidFill>
                  <a:schemeClr val="tx1"/>
                </a:solidFill>
                <a:latin typeface="Garamond" panose="02020404030301010803" pitchFamily="18" charset="0"/>
              </a:defRPr>
            </a:lvl8pPr>
            <a:lvl9pPr marL="3886200" indent="-228600" eaLnBrk="0" fontAlgn="base" hangingPunct="0">
              <a:spcBef>
                <a:spcPct val="0"/>
              </a:spcBef>
              <a:spcAft>
                <a:spcPct val="0"/>
              </a:spcAft>
              <a:defRPr sz="2800">
                <a:solidFill>
                  <a:schemeClr val="tx1"/>
                </a:solidFill>
                <a:latin typeface="Garamond" panose="02020404030301010803" pitchFamily="18" charset="0"/>
              </a:defRPr>
            </a:lvl9pPr>
          </a:lstStyle>
          <a:p>
            <a:r>
              <a:rPr lang="en-US" altLang="en-US" sz="2000" b="1" dirty="0">
                <a:latin typeface="+mn-lt"/>
              </a:rPr>
              <a:t>Fast decay</a:t>
            </a:r>
          </a:p>
        </p:txBody>
      </p:sp>
      <p:sp>
        <p:nvSpPr>
          <p:cNvPr id="28" name="Text Box 27">
            <a:extLst>
              <a:ext uri="{FF2B5EF4-FFF2-40B4-BE49-F238E27FC236}">
                <a16:creationId xmlns:a16="http://schemas.microsoft.com/office/drawing/2014/main" id="{C4838276-421B-77CE-22F1-C8EE7CF55F4B}"/>
              </a:ext>
            </a:extLst>
          </p:cNvPr>
          <p:cNvSpPr txBox="1">
            <a:spLocks noChangeArrowheads="1"/>
          </p:cNvSpPr>
          <p:nvPr/>
        </p:nvSpPr>
        <p:spPr bwMode="auto">
          <a:xfrm>
            <a:off x="9094789" y="3059113"/>
            <a:ext cx="128439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Garamond" panose="02020404030301010803" pitchFamily="18" charset="0"/>
              </a:defRPr>
            </a:lvl1pPr>
            <a:lvl2pPr marL="742950" indent="-285750">
              <a:defRPr sz="2800">
                <a:solidFill>
                  <a:schemeClr val="tx1"/>
                </a:solidFill>
                <a:latin typeface="Garamond" panose="02020404030301010803" pitchFamily="18" charset="0"/>
              </a:defRPr>
            </a:lvl2pPr>
            <a:lvl3pPr marL="1143000" indent="-228600">
              <a:defRPr sz="2800">
                <a:solidFill>
                  <a:schemeClr val="tx1"/>
                </a:solidFill>
                <a:latin typeface="Garamond" panose="02020404030301010803" pitchFamily="18" charset="0"/>
              </a:defRPr>
            </a:lvl3pPr>
            <a:lvl4pPr marL="1600200" indent="-228600">
              <a:defRPr sz="2800">
                <a:solidFill>
                  <a:schemeClr val="tx1"/>
                </a:solidFill>
                <a:latin typeface="Garamond" panose="02020404030301010803" pitchFamily="18" charset="0"/>
              </a:defRPr>
            </a:lvl4pPr>
            <a:lvl5pPr marL="2057400" indent="-228600">
              <a:defRPr sz="2800">
                <a:solidFill>
                  <a:schemeClr val="tx1"/>
                </a:solidFill>
                <a:latin typeface="Garamond" panose="02020404030301010803" pitchFamily="18" charset="0"/>
              </a:defRPr>
            </a:lvl5pPr>
            <a:lvl6pPr marL="2514600" indent="-228600" eaLnBrk="0" fontAlgn="base" hangingPunct="0">
              <a:spcBef>
                <a:spcPct val="0"/>
              </a:spcBef>
              <a:spcAft>
                <a:spcPct val="0"/>
              </a:spcAft>
              <a:defRPr sz="2800">
                <a:solidFill>
                  <a:schemeClr val="tx1"/>
                </a:solidFill>
                <a:latin typeface="Garamond" panose="02020404030301010803" pitchFamily="18" charset="0"/>
              </a:defRPr>
            </a:lvl6pPr>
            <a:lvl7pPr marL="2971800" indent="-228600" eaLnBrk="0" fontAlgn="base" hangingPunct="0">
              <a:spcBef>
                <a:spcPct val="0"/>
              </a:spcBef>
              <a:spcAft>
                <a:spcPct val="0"/>
              </a:spcAft>
              <a:defRPr sz="2800">
                <a:solidFill>
                  <a:schemeClr val="tx1"/>
                </a:solidFill>
                <a:latin typeface="Garamond" panose="02020404030301010803" pitchFamily="18" charset="0"/>
              </a:defRPr>
            </a:lvl7pPr>
            <a:lvl8pPr marL="3429000" indent="-228600" eaLnBrk="0" fontAlgn="base" hangingPunct="0">
              <a:spcBef>
                <a:spcPct val="0"/>
              </a:spcBef>
              <a:spcAft>
                <a:spcPct val="0"/>
              </a:spcAft>
              <a:defRPr sz="2800">
                <a:solidFill>
                  <a:schemeClr val="tx1"/>
                </a:solidFill>
                <a:latin typeface="Garamond" panose="02020404030301010803" pitchFamily="18" charset="0"/>
              </a:defRPr>
            </a:lvl8pPr>
            <a:lvl9pPr marL="3886200" indent="-228600" eaLnBrk="0" fontAlgn="base" hangingPunct="0">
              <a:spcBef>
                <a:spcPct val="0"/>
              </a:spcBef>
              <a:spcAft>
                <a:spcPct val="0"/>
              </a:spcAft>
              <a:defRPr sz="2800">
                <a:solidFill>
                  <a:schemeClr val="tx1"/>
                </a:solidFill>
                <a:latin typeface="Garamond" panose="02020404030301010803" pitchFamily="18" charset="0"/>
              </a:defRPr>
            </a:lvl9pPr>
          </a:lstStyle>
          <a:p>
            <a:r>
              <a:rPr lang="en-US" altLang="en-US" sz="2000" b="1" dirty="0">
                <a:latin typeface="+mn-lt"/>
              </a:rPr>
              <a:t>Fast decay</a:t>
            </a:r>
          </a:p>
        </p:txBody>
      </p:sp>
      <p:sp>
        <p:nvSpPr>
          <p:cNvPr id="29" name="Text Box 28">
            <a:extLst>
              <a:ext uri="{FF2B5EF4-FFF2-40B4-BE49-F238E27FC236}">
                <a16:creationId xmlns:a16="http://schemas.microsoft.com/office/drawing/2014/main" id="{5BAA7FBC-F996-505A-B7BF-A20FA1909650}"/>
              </a:ext>
            </a:extLst>
          </p:cNvPr>
          <p:cNvSpPr txBox="1">
            <a:spLocks noChangeArrowheads="1"/>
          </p:cNvSpPr>
          <p:nvPr/>
        </p:nvSpPr>
        <p:spPr bwMode="auto">
          <a:xfrm>
            <a:off x="5138739" y="1727201"/>
            <a:ext cx="178593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Garamond" panose="02020404030301010803" pitchFamily="18" charset="0"/>
              </a:defRPr>
            </a:lvl1pPr>
            <a:lvl2pPr marL="742950" indent="-285750">
              <a:defRPr sz="2800">
                <a:solidFill>
                  <a:schemeClr val="tx1"/>
                </a:solidFill>
                <a:latin typeface="Garamond" panose="02020404030301010803" pitchFamily="18" charset="0"/>
              </a:defRPr>
            </a:lvl2pPr>
            <a:lvl3pPr marL="1143000" indent="-228600">
              <a:defRPr sz="2800">
                <a:solidFill>
                  <a:schemeClr val="tx1"/>
                </a:solidFill>
                <a:latin typeface="Garamond" panose="02020404030301010803" pitchFamily="18" charset="0"/>
              </a:defRPr>
            </a:lvl3pPr>
            <a:lvl4pPr marL="1600200" indent="-228600">
              <a:defRPr sz="2800">
                <a:solidFill>
                  <a:schemeClr val="tx1"/>
                </a:solidFill>
                <a:latin typeface="Garamond" panose="02020404030301010803" pitchFamily="18" charset="0"/>
              </a:defRPr>
            </a:lvl4pPr>
            <a:lvl5pPr marL="2057400" indent="-228600">
              <a:defRPr sz="2800">
                <a:solidFill>
                  <a:schemeClr val="tx1"/>
                </a:solidFill>
                <a:latin typeface="Garamond" panose="02020404030301010803" pitchFamily="18" charset="0"/>
              </a:defRPr>
            </a:lvl5pPr>
            <a:lvl6pPr marL="2514600" indent="-228600" eaLnBrk="0" fontAlgn="base" hangingPunct="0">
              <a:spcBef>
                <a:spcPct val="0"/>
              </a:spcBef>
              <a:spcAft>
                <a:spcPct val="0"/>
              </a:spcAft>
              <a:defRPr sz="2800">
                <a:solidFill>
                  <a:schemeClr val="tx1"/>
                </a:solidFill>
                <a:latin typeface="Garamond" panose="02020404030301010803" pitchFamily="18" charset="0"/>
              </a:defRPr>
            </a:lvl6pPr>
            <a:lvl7pPr marL="2971800" indent="-228600" eaLnBrk="0" fontAlgn="base" hangingPunct="0">
              <a:spcBef>
                <a:spcPct val="0"/>
              </a:spcBef>
              <a:spcAft>
                <a:spcPct val="0"/>
              </a:spcAft>
              <a:defRPr sz="2800">
                <a:solidFill>
                  <a:schemeClr val="tx1"/>
                </a:solidFill>
                <a:latin typeface="Garamond" panose="02020404030301010803" pitchFamily="18" charset="0"/>
              </a:defRPr>
            </a:lvl7pPr>
            <a:lvl8pPr marL="3429000" indent="-228600" eaLnBrk="0" fontAlgn="base" hangingPunct="0">
              <a:spcBef>
                <a:spcPct val="0"/>
              </a:spcBef>
              <a:spcAft>
                <a:spcPct val="0"/>
              </a:spcAft>
              <a:defRPr sz="2800">
                <a:solidFill>
                  <a:schemeClr val="tx1"/>
                </a:solidFill>
                <a:latin typeface="Garamond" panose="02020404030301010803" pitchFamily="18" charset="0"/>
              </a:defRPr>
            </a:lvl8pPr>
            <a:lvl9pPr marL="3886200" indent="-228600" eaLnBrk="0" fontAlgn="base" hangingPunct="0">
              <a:spcBef>
                <a:spcPct val="0"/>
              </a:spcBef>
              <a:spcAft>
                <a:spcPct val="0"/>
              </a:spcAft>
              <a:defRPr sz="2800">
                <a:solidFill>
                  <a:schemeClr val="tx1"/>
                </a:solidFill>
                <a:latin typeface="Garamond" panose="02020404030301010803" pitchFamily="18" charset="0"/>
              </a:defRPr>
            </a:lvl9pPr>
          </a:lstStyle>
          <a:p>
            <a:pPr algn="ctr">
              <a:spcBef>
                <a:spcPct val="50000"/>
              </a:spcBef>
            </a:pPr>
            <a:r>
              <a:rPr lang="en-US" altLang="en-US" sz="2000" b="1" dirty="0">
                <a:solidFill>
                  <a:srgbClr val="A50021"/>
                </a:solidFill>
                <a:latin typeface="+mn-lt"/>
              </a:rPr>
              <a:t>Three-level system</a:t>
            </a:r>
          </a:p>
        </p:txBody>
      </p:sp>
      <p:grpSp>
        <p:nvGrpSpPr>
          <p:cNvPr id="31" name="Group 30">
            <a:extLst>
              <a:ext uri="{FF2B5EF4-FFF2-40B4-BE49-F238E27FC236}">
                <a16:creationId xmlns:a16="http://schemas.microsoft.com/office/drawing/2014/main" id="{771183CB-A0BA-1444-790E-85767FA0666B}"/>
              </a:ext>
            </a:extLst>
          </p:cNvPr>
          <p:cNvGrpSpPr>
            <a:grpSpLocks/>
          </p:cNvGrpSpPr>
          <p:nvPr/>
        </p:nvGrpSpPr>
        <p:grpSpPr bwMode="auto">
          <a:xfrm>
            <a:off x="4495800" y="2743201"/>
            <a:ext cx="3067050" cy="2506663"/>
            <a:chOff x="1878" y="2008"/>
            <a:chExt cx="1932" cy="1579"/>
          </a:xfrm>
        </p:grpSpPr>
        <p:grpSp>
          <p:nvGrpSpPr>
            <p:cNvPr id="32" name="Group 31">
              <a:extLst>
                <a:ext uri="{FF2B5EF4-FFF2-40B4-BE49-F238E27FC236}">
                  <a16:creationId xmlns:a16="http://schemas.microsoft.com/office/drawing/2014/main" id="{2861D5DF-1D87-BFBE-18CA-78205904CFDC}"/>
                </a:ext>
              </a:extLst>
            </p:cNvPr>
            <p:cNvGrpSpPr>
              <a:grpSpLocks/>
            </p:cNvGrpSpPr>
            <p:nvPr/>
          </p:nvGrpSpPr>
          <p:grpSpPr bwMode="auto">
            <a:xfrm>
              <a:off x="2432" y="2008"/>
              <a:ext cx="814" cy="1285"/>
              <a:chOff x="2245" y="1558"/>
              <a:chExt cx="814" cy="1285"/>
            </a:xfrm>
          </p:grpSpPr>
          <p:sp>
            <p:nvSpPr>
              <p:cNvPr id="38" name="Line 32">
                <a:extLst>
                  <a:ext uri="{FF2B5EF4-FFF2-40B4-BE49-F238E27FC236}">
                    <a16:creationId xmlns:a16="http://schemas.microsoft.com/office/drawing/2014/main" id="{6DE50C95-B9AB-DE9A-C531-2E9589E77517}"/>
                  </a:ext>
                </a:extLst>
              </p:cNvPr>
              <p:cNvSpPr>
                <a:spLocks noChangeShapeType="1"/>
              </p:cNvSpPr>
              <p:nvPr/>
            </p:nvSpPr>
            <p:spPr bwMode="auto">
              <a:xfrm>
                <a:off x="2245" y="2843"/>
                <a:ext cx="814"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9" name="Line 33">
                <a:extLst>
                  <a:ext uri="{FF2B5EF4-FFF2-40B4-BE49-F238E27FC236}">
                    <a16:creationId xmlns:a16="http://schemas.microsoft.com/office/drawing/2014/main" id="{E6082F80-A50B-032E-25AE-D6B2B0F6B8DB}"/>
                  </a:ext>
                </a:extLst>
              </p:cNvPr>
              <p:cNvSpPr>
                <a:spLocks noChangeShapeType="1"/>
              </p:cNvSpPr>
              <p:nvPr/>
            </p:nvSpPr>
            <p:spPr bwMode="auto">
              <a:xfrm>
                <a:off x="2245" y="1558"/>
                <a:ext cx="814"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0" name="Line 34">
                <a:extLst>
                  <a:ext uri="{FF2B5EF4-FFF2-40B4-BE49-F238E27FC236}">
                    <a16:creationId xmlns:a16="http://schemas.microsoft.com/office/drawing/2014/main" id="{927AFBAD-B145-86C4-A75F-7B68F63BC8A9}"/>
                  </a:ext>
                </a:extLst>
              </p:cNvPr>
              <p:cNvSpPr>
                <a:spLocks noChangeShapeType="1"/>
              </p:cNvSpPr>
              <p:nvPr/>
            </p:nvSpPr>
            <p:spPr bwMode="auto">
              <a:xfrm>
                <a:off x="2245" y="1837"/>
                <a:ext cx="814"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sp>
          <p:nvSpPr>
            <p:cNvPr id="33" name="Line 35">
              <a:extLst>
                <a:ext uri="{FF2B5EF4-FFF2-40B4-BE49-F238E27FC236}">
                  <a16:creationId xmlns:a16="http://schemas.microsoft.com/office/drawing/2014/main" id="{2D87BE0A-F0CE-2EEA-2287-8B1DB556BB25}"/>
                </a:ext>
              </a:extLst>
            </p:cNvPr>
            <p:cNvSpPr>
              <a:spLocks noChangeShapeType="1"/>
            </p:cNvSpPr>
            <p:nvPr/>
          </p:nvSpPr>
          <p:spPr bwMode="auto">
            <a:xfrm flipV="1">
              <a:off x="2684" y="2022"/>
              <a:ext cx="0" cy="1261"/>
            </a:xfrm>
            <a:prstGeom prst="line">
              <a:avLst/>
            </a:prstGeom>
            <a:noFill/>
            <a:ln w="76200">
              <a:solidFill>
                <a:srgbClr val="00FFFF"/>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34" name="Line 36">
              <a:extLst>
                <a:ext uri="{FF2B5EF4-FFF2-40B4-BE49-F238E27FC236}">
                  <a16:creationId xmlns:a16="http://schemas.microsoft.com/office/drawing/2014/main" id="{636225E3-4ECB-EF67-882C-0AE828BA18B9}"/>
                </a:ext>
              </a:extLst>
            </p:cNvPr>
            <p:cNvSpPr>
              <a:spLocks noChangeShapeType="1"/>
            </p:cNvSpPr>
            <p:nvPr/>
          </p:nvSpPr>
          <p:spPr bwMode="auto">
            <a:xfrm>
              <a:off x="3023" y="2293"/>
              <a:ext cx="0" cy="987"/>
            </a:xfrm>
            <a:prstGeom prst="line">
              <a:avLst/>
            </a:prstGeom>
            <a:noFill/>
            <a:ln w="76200">
              <a:solidFill>
                <a:srgbClr val="33CC33"/>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35" name="Text Box 37">
              <a:extLst>
                <a:ext uri="{FF2B5EF4-FFF2-40B4-BE49-F238E27FC236}">
                  <a16:creationId xmlns:a16="http://schemas.microsoft.com/office/drawing/2014/main" id="{70FB5082-9EFA-3C6B-525F-1ACCA1D615A5}"/>
                </a:ext>
              </a:extLst>
            </p:cNvPr>
            <p:cNvSpPr txBox="1">
              <a:spLocks noChangeArrowheads="1"/>
            </p:cNvSpPr>
            <p:nvPr/>
          </p:nvSpPr>
          <p:spPr bwMode="auto">
            <a:xfrm>
              <a:off x="3032" y="2715"/>
              <a:ext cx="778"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Garamond" panose="02020404030301010803" pitchFamily="18" charset="0"/>
                </a:defRPr>
              </a:lvl1pPr>
              <a:lvl2pPr marL="742950" indent="-285750">
                <a:defRPr sz="2800">
                  <a:solidFill>
                    <a:schemeClr val="tx1"/>
                  </a:solidFill>
                  <a:latin typeface="Garamond" panose="02020404030301010803" pitchFamily="18" charset="0"/>
                </a:defRPr>
              </a:lvl2pPr>
              <a:lvl3pPr marL="1143000" indent="-228600">
                <a:defRPr sz="2800">
                  <a:solidFill>
                    <a:schemeClr val="tx1"/>
                  </a:solidFill>
                  <a:latin typeface="Garamond" panose="02020404030301010803" pitchFamily="18" charset="0"/>
                </a:defRPr>
              </a:lvl3pPr>
              <a:lvl4pPr marL="1600200" indent="-228600">
                <a:defRPr sz="2800">
                  <a:solidFill>
                    <a:schemeClr val="tx1"/>
                  </a:solidFill>
                  <a:latin typeface="Garamond" panose="02020404030301010803" pitchFamily="18" charset="0"/>
                </a:defRPr>
              </a:lvl4pPr>
              <a:lvl5pPr marL="2057400" indent="-228600">
                <a:defRPr sz="2800">
                  <a:solidFill>
                    <a:schemeClr val="tx1"/>
                  </a:solidFill>
                  <a:latin typeface="Garamond" panose="02020404030301010803" pitchFamily="18" charset="0"/>
                </a:defRPr>
              </a:lvl5pPr>
              <a:lvl6pPr marL="2514600" indent="-228600" eaLnBrk="0" fontAlgn="base" hangingPunct="0">
                <a:spcBef>
                  <a:spcPct val="0"/>
                </a:spcBef>
                <a:spcAft>
                  <a:spcPct val="0"/>
                </a:spcAft>
                <a:defRPr sz="2800">
                  <a:solidFill>
                    <a:schemeClr val="tx1"/>
                  </a:solidFill>
                  <a:latin typeface="Garamond" panose="02020404030301010803" pitchFamily="18" charset="0"/>
                </a:defRPr>
              </a:lvl6pPr>
              <a:lvl7pPr marL="2971800" indent="-228600" eaLnBrk="0" fontAlgn="base" hangingPunct="0">
                <a:spcBef>
                  <a:spcPct val="0"/>
                </a:spcBef>
                <a:spcAft>
                  <a:spcPct val="0"/>
                </a:spcAft>
                <a:defRPr sz="2800">
                  <a:solidFill>
                    <a:schemeClr val="tx1"/>
                  </a:solidFill>
                  <a:latin typeface="Garamond" panose="02020404030301010803" pitchFamily="18" charset="0"/>
                </a:defRPr>
              </a:lvl7pPr>
              <a:lvl8pPr marL="3429000" indent="-228600" eaLnBrk="0" fontAlgn="base" hangingPunct="0">
                <a:spcBef>
                  <a:spcPct val="0"/>
                </a:spcBef>
                <a:spcAft>
                  <a:spcPct val="0"/>
                </a:spcAft>
                <a:defRPr sz="2800">
                  <a:solidFill>
                    <a:schemeClr val="tx1"/>
                  </a:solidFill>
                  <a:latin typeface="Garamond" panose="02020404030301010803" pitchFamily="18" charset="0"/>
                </a:defRPr>
              </a:lvl8pPr>
              <a:lvl9pPr marL="3886200" indent="-228600" eaLnBrk="0" fontAlgn="base" hangingPunct="0">
                <a:spcBef>
                  <a:spcPct val="0"/>
                </a:spcBef>
                <a:spcAft>
                  <a:spcPct val="0"/>
                </a:spcAft>
                <a:defRPr sz="2800">
                  <a:solidFill>
                    <a:schemeClr val="tx1"/>
                  </a:solidFill>
                  <a:latin typeface="Garamond" panose="02020404030301010803" pitchFamily="18" charset="0"/>
                </a:defRPr>
              </a:lvl9pPr>
            </a:lstStyle>
            <a:p>
              <a:r>
                <a:rPr lang="en-US" altLang="en-US">
                  <a:solidFill>
                    <a:schemeClr val="bg1"/>
                  </a:solidFill>
                  <a:latin typeface="+mn-lt"/>
                </a:rPr>
                <a:t>Laser Transition</a:t>
              </a:r>
            </a:p>
          </p:txBody>
        </p:sp>
        <p:sp>
          <p:nvSpPr>
            <p:cNvPr id="36" name="Text Box 38">
              <a:extLst>
                <a:ext uri="{FF2B5EF4-FFF2-40B4-BE49-F238E27FC236}">
                  <a16:creationId xmlns:a16="http://schemas.microsoft.com/office/drawing/2014/main" id="{5B4E85A7-0652-2162-171F-F366810DE1DB}"/>
                </a:ext>
              </a:extLst>
            </p:cNvPr>
            <p:cNvSpPr txBox="1">
              <a:spLocks noChangeArrowheads="1"/>
            </p:cNvSpPr>
            <p:nvPr/>
          </p:nvSpPr>
          <p:spPr bwMode="auto">
            <a:xfrm>
              <a:off x="1878" y="2805"/>
              <a:ext cx="789"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Garamond" panose="02020404030301010803" pitchFamily="18" charset="0"/>
                </a:defRPr>
              </a:lvl1pPr>
              <a:lvl2pPr marL="742950" indent="-285750">
                <a:defRPr sz="2800">
                  <a:solidFill>
                    <a:schemeClr val="tx1"/>
                  </a:solidFill>
                  <a:latin typeface="Garamond" panose="02020404030301010803" pitchFamily="18" charset="0"/>
                </a:defRPr>
              </a:lvl2pPr>
              <a:lvl3pPr marL="1143000" indent="-228600">
                <a:defRPr sz="2800">
                  <a:solidFill>
                    <a:schemeClr val="tx1"/>
                  </a:solidFill>
                  <a:latin typeface="Garamond" panose="02020404030301010803" pitchFamily="18" charset="0"/>
                </a:defRPr>
              </a:lvl3pPr>
              <a:lvl4pPr marL="1600200" indent="-228600">
                <a:defRPr sz="2800">
                  <a:solidFill>
                    <a:schemeClr val="tx1"/>
                  </a:solidFill>
                  <a:latin typeface="Garamond" panose="02020404030301010803" pitchFamily="18" charset="0"/>
                </a:defRPr>
              </a:lvl4pPr>
              <a:lvl5pPr marL="2057400" indent="-228600">
                <a:defRPr sz="2800">
                  <a:solidFill>
                    <a:schemeClr val="tx1"/>
                  </a:solidFill>
                  <a:latin typeface="Garamond" panose="02020404030301010803" pitchFamily="18" charset="0"/>
                </a:defRPr>
              </a:lvl5pPr>
              <a:lvl6pPr marL="2514600" indent="-228600" eaLnBrk="0" fontAlgn="base" hangingPunct="0">
                <a:spcBef>
                  <a:spcPct val="0"/>
                </a:spcBef>
                <a:spcAft>
                  <a:spcPct val="0"/>
                </a:spcAft>
                <a:defRPr sz="2800">
                  <a:solidFill>
                    <a:schemeClr val="tx1"/>
                  </a:solidFill>
                  <a:latin typeface="Garamond" panose="02020404030301010803" pitchFamily="18" charset="0"/>
                </a:defRPr>
              </a:lvl6pPr>
              <a:lvl7pPr marL="2971800" indent="-228600" eaLnBrk="0" fontAlgn="base" hangingPunct="0">
                <a:spcBef>
                  <a:spcPct val="0"/>
                </a:spcBef>
                <a:spcAft>
                  <a:spcPct val="0"/>
                </a:spcAft>
                <a:defRPr sz="2800">
                  <a:solidFill>
                    <a:schemeClr val="tx1"/>
                  </a:solidFill>
                  <a:latin typeface="Garamond" panose="02020404030301010803" pitchFamily="18" charset="0"/>
                </a:defRPr>
              </a:lvl7pPr>
              <a:lvl8pPr marL="3429000" indent="-228600" eaLnBrk="0" fontAlgn="base" hangingPunct="0">
                <a:spcBef>
                  <a:spcPct val="0"/>
                </a:spcBef>
                <a:spcAft>
                  <a:spcPct val="0"/>
                </a:spcAft>
                <a:defRPr sz="2800">
                  <a:solidFill>
                    <a:schemeClr val="tx1"/>
                  </a:solidFill>
                  <a:latin typeface="Garamond" panose="02020404030301010803" pitchFamily="18" charset="0"/>
                </a:defRPr>
              </a:lvl8pPr>
              <a:lvl9pPr marL="3886200" indent="-228600" eaLnBrk="0" fontAlgn="base" hangingPunct="0">
                <a:spcBef>
                  <a:spcPct val="0"/>
                </a:spcBef>
                <a:spcAft>
                  <a:spcPct val="0"/>
                </a:spcAft>
                <a:defRPr sz="2800">
                  <a:solidFill>
                    <a:schemeClr val="tx1"/>
                  </a:solidFill>
                  <a:latin typeface="Garamond" panose="02020404030301010803" pitchFamily="18" charset="0"/>
                </a:defRPr>
              </a:lvl9pPr>
            </a:lstStyle>
            <a:p>
              <a:pPr algn="r"/>
              <a:r>
                <a:rPr lang="en-US" altLang="en-US" sz="1800" b="1" dirty="0">
                  <a:latin typeface="+mn-lt"/>
                </a:rPr>
                <a:t>Pump Transition</a:t>
              </a:r>
            </a:p>
          </p:txBody>
        </p:sp>
        <p:sp>
          <p:nvSpPr>
            <p:cNvPr id="37" name="Line 39">
              <a:extLst>
                <a:ext uri="{FF2B5EF4-FFF2-40B4-BE49-F238E27FC236}">
                  <a16:creationId xmlns:a16="http://schemas.microsoft.com/office/drawing/2014/main" id="{745F0701-92E8-025F-335F-07942D70FC28}"/>
                </a:ext>
              </a:extLst>
            </p:cNvPr>
            <p:cNvSpPr>
              <a:spLocks noChangeShapeType="1"/>
            </p:cNvSpPr>
            <p:nvPr/>
          </p:nvSpPr>
          <p:spPr bwMode="auto">
            <a:xfrm>
              <a:off x="2716" y="2050"/>
              <a:ext cx="311" cy="201"/>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grpSp>
      <p:sp>
        <p:nvSpPr>
          <p:cNvPr id="41" name="Text Box 40">
            <a:extLst>
              <a:ext uri="{FF2B5EF4-FFF2-40B4-BE49-F238E27FC236}">
                <a16:creationId xmlns:a16="http://schemas.microsoft.com/office/drawing/2014/main" id="{2F8A31F8-5324-A5C4-7A08-C2A1B7C9507D}"/>
              </a:ext>
            </a:extLst>
          </p:cNvPr>
          <p:cNvSpPr txBox="1">
            <a:spLocks noChangeArrowheads="1"/>
          </p:cNvSpPr>
          <p:nvPr/>
        </p:nvSpPr>
        <p:spPr bwMode="auto">
          <a:xfrm>
            <a:off x="6303523" y="2795528"/>
            <a:ext cx="128439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Garamond" panose="02020404030301010803" pitchFamily="18" charset="0"/>
              </a:defRPr>
            </a:lvl1pPr>
            <a:lvl2pPr marL="742950" indent="-285750">
              <a:defRPr sz="2800">
                <a:solidFill>
                  <a:schemeClr val="tx1"/>
                </a:solidFill>
                <a:latin typeface="Garamond" panose="02020404030301010803" pitchFamily="18" charset="0"/>
              </a:defRPr>
            </a:lvl2pPr>
            <a:lvl3pPr marL="1143000" indent="-228600">
              <a:defRPr sz="2800">
                <a:solidFill>
                  <a:schemeClr val="tx1"/>
                </a:solidFill>
                <a:latin typeface="Garamond" panose="02020404030301010803" pitchFamily="18" charset="0"/>
              </a:defRPr>
            </a:lvl3pPr>
            <a:lvl4pPr marL="1600200" indent="-228600">
              <a:defRPr sz="2800">
                <a:solidFill>
                  <a:schemeClr val="tx1"/>
                </a:solidFill>
                <a:latin typeface="Garamond" panose="02020404030301010803" pitchFamily="18" charset="0"/>
              </a:defRPr>
            </a:lvl4pPr>
            <a:lvl5pPr marL="2057400" indent="-228600">
              <a:defRPr sz="2800">
                <a:solidFill>
                  <a:schemeClr val="tx1"/>
                </a:solidFill>
                <a:latin typeface="Garamond" panose="02020404030301010803" pitchFamily="18" charset="0"/>
              </a:defRPr>
            </a:lvl5pPr>
            <a:lvl6pPr marL="2514600" indent="-228600" eaLnBrk="0" fontAlgn="base" hangingPunct="0">
              <a:spcBef>
                <a:spcPct val="0"/>
              </a:spcBef>
              <a:spcAft>
                <a:spcPct val="0"/>
              </a:spcAft>
              <a:defRPr sz="2800">
                <a:solidFill>
                  <a:schemeClr val="tx1"/>
                </a:solidFill>
                <a:latin typeface="Garamond" panose="02020404030301010803" pitchFamily="18" charset="0"/>
              </a:defRPr>
            </a:lvl6pPr>
            <a:lvl7pPr marL="2971800" indent="-228600" eaLnBrk="0" fontAlgn="base" hangingPunct="0">
              <a:spcBef>
                <a:spcPct val="0"/>
              </a:spcBef>
              <a:spcAft>
                <a:spcPct val="0"/>
              </a:spcAft>
              <a:defRPr sz="2800">
                <a:solidFill>
                  <a:schemeClr val="tx1"/>
                </a:solidFill>
                <a:latin typeface="Garamond" panose="02020404030301010803" pitchFamily="18" charset="0"/>
              </a:defRPr>
            </a:lvl7pPr>
            <a:lvl8pPr marL="3429000" indent="-228600" eaLnBrk="0" fontAlgn="base" hangingPunct="0">
              <a:spcBef>
                <a:spcPct val="0"/>
              </a:spcBef>
              <a:spcAft>
                <a:spcPct val="0"/>
              </a:spcAft>
              <a:defRPr sz="2800">
                <a:solidFill>
                  <a:schemeClr val="tx1"/>
                </a:solidFill>
                <a:latin typeface="Garamond" panose="02020404030301010803" pitchFamily="18" charset="0"/>
              </a:defRPr>
            </a:lvl8pPr>
            <a:lvl9pPr marL="3886200" indent="-228600" eaLnBrk="0" fontAlgn="base" hangingPunct="0">
              <a:spcBef>
                <a:spcPct val="0"/>
              </a:spcBef>
              <a:spcAft>
                <a:spcPct val="0"/>
              </a:spcAft>
              <a:defRPr sz="2800">
                <a:solidFill>
                  <a:schemeClr val="tx1"/>
                </a:solidFill>
                <a:latin typeface="Garamond" panose="02020404030301010803" pitchFamily="18" charset="0"/>
              </a:defRPr>
            </a:lvl9pPr>
          </a:lstStyle>
          <a:p>
            <a:r>
              <a:rPr lang="en-US" altLang="en-US" sz="2000" b="1" dirty="0">
                <a:latin typeface="+mn-lt"/>
              </a:rPr>
              <a:t>Fast decay</a:t>
            </a:r>
          </a:p>
        </p:txBody>
      </p:sp>
      <p:sp>
        <p:nvSpPr>
          <p:cNvPr id="42" name="Line 41">
            <a:extLst>
              <a:ext uri="{FF2B5EF4-FFF2-40B4-BE49-F238E27FC236}">
                <a16:creationId xmlns:a16="http://schemas.microsoft.com/office/drawing/2014/main" id="{F4E54F3C-1CD7-E119-683E-7E434B7E57C9}"/>
              </a:ext>
            </a:extLst>
          </p:cNvPr>
          <p:cNvSpPr>
            <a:spLocks noChangeShapeType="1"/>
          </p:cNvSpPr>
          <p:nvPr/>
        </p:nvSpPr>
        <p:spPr bwMode="auto">
          <a:xfrm>
            <a:off x="4685144" y="1905000"/>
            <a:ext cx="0" cy="46482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4" name="Line 41">
            <a:extLst>
              <a:ext uri="{FF2B5EF4-FFF2-40B4-BE49-F238E27FC236}">
                <a16:creationId xmlns:a16="http://schemas.microsoft.com/office/drawing/2014/main" id="{3C0DD659-CEB5-1CCF-EF29-6A8D7918A878}"/>
              </a:ext>
            </a:extLst>
          </p:cNvPr>
          <p:cNvSpPr>
            <a:spLocks noChangeShapeType="1"/>
          </p:cNvSpPr>
          <p:nvPr/>
        </p:nvSpPr>
        <p:spPr bwMode="auto">
          <a:xfrm>
            <a:off x="7569639" y="1835152"/>
            <a:ext cx="0" cy="46482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Tree>
    <p:extLst>
      <p:ext uri="{BB962C8B-B14F-4D97-AF65-F5344CB8AC3E}">
        <p14:creationId xmlns:p14="http://schemas.microsoft.com/office/powerpoint/2010/main" val="2152522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8" grpId="0" animBg="1"/>
      <p:bldP spid="9" grpId="0" animBg="1"/>
      <p:bldP spid="10" grpId="0"/>
      <p:bldP spid="10" grpId="1"/>
      <p:bldP spid="11" grpId="0"/>
      <p:bldP spid="11" grpId="1"/>
      <p:bldP spid="14" grpId="0"/>
      <p:bldP spid="14" grpId="1"/>
      <p:bldP spid="27" grpId="0"/>
      <p:bldP spid="27" grpId="1"/>
      <p:bldP spid="28" grpId="0"/>
      <p:bldP spid="28" grpId="1"/>
      <p:bldP spid="29" grpId="0"/>
      <p:bldP spid="29" grpId="1"/>
      <p:bldP spid="41" grpId="0"/>
      <p:bldP spid="41" grpId="1"/>
      <p:bldP spid="42" grpId="0" animBg="1"/>
      <p:bldP spid="4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CCE12-E353-49C4-AD44-FDE96450B69D}"/>
              </a:ext>
            </a:extLst>
          </p:cNvPr>
          <p:cNvSpPr>
            <a:spLocks noGrp="1"/>
          </p:cNvSpPr>
          <p:nvPr>
            <p:ph type="title"/>
          </p:nvPr>
        </p:nvSpPr>
        <p:spPr>
          <a:xfrm>
            <a:off x="838201" y="-92075"/>
            <a:ext cx="8264703" cy="1135903"/>
          </a:xfrm>
        </p:spPr>
        <p:txBody>
          <a:bodyPr>
            <a:noAutofit/>
          </a:bodyPr>
          <a:lstStyle/>
          <a:p>
            <a:r>
              <a:rPr lang="en-IN" sz="3200" b="1" i="0" u="none" strike="noStrike" baseline="0" dirty="0">
                <a:solidFill>
                  <a:srgbClr val="0000FF"/>
                </a:solidFill>
                <a:latin typeface="Calibri" panose="020F0502020204030204" pitchFamily="34" charset="0"/>
              </a:rPr>
              <a:t>Amplification of photons</a:t>
            </a:r>
          </a:p>
        </p:txBody>
      </p:sp>
      <p:grpSp>
        <p:nvGrpSpPr>
          <p:cNvPr id="3" name="Group 109">
            <a:extLst>
              <a:ext uri="{FF2B5EF4-FFF2-40B4-BE49-F238E27FC236}">
                <a16:creationId xmlns:a16="http://schemas.microsoft.com/office/drawing/2014/main" id="{49025497-00C7-9063-3243-56BA4DBECD09}"/>
              </a:ext>
            </a:extLst>
          </p:cNvPr>
          <p:cNvGrpSpPr/>
          <p:nvPr/>
        </p:nvGrpSpPr>
        <p:grpSpPr>
          <a:xfrm>
            <a:off x="7486567" y="1594962"/>
            <a:ext cx="3820037" cy="2009934"/>
            <a:chOff x="7486567" y="1594962"/>
            <a:chExt cx="3820037" cy="2009934"/>
          </a:xfrm>
        </p:grpSpPr>
        <p:grpSp>
          <p:nvGrpSpPr>
            <p:cNvPr id="5" name="Group 186">
              <a:extLst>
                <a:ext uri="{FF2B5EF4-FFF2-40B4-BE49-F238E27FC236}">
                  <a16:creationId xmlns:a16="http://schemas.microsoft.com/office/drawing/2014/main" id="{FC0EFAC3-4A45-FD78-D046-8F18275D18E9}"/>
                </a:ext>
              </a:extLst>
            </p:cNvPr>
            <p:cNvGrpSpPr/>
            <p:nvPr/>
          </p:nvGrpSpPr>
          <p:grpSpPr>
            <a:xfrm>
              <a:off x="7486567" y="1594962"/>
              <a:ext cx="3820037" cy="2009934"/>
              <a:chOff x="7486567" y="2555831"/>
              <a:chExt cx="3820037" cy="2009934"/>
            </a:xfrm>
          </p:grpSpPr>
          <p:grpSp>
            <p:nvGrpSpPr>
              <p:cNvPr id="9" name="Group 126">
                <a:extLst>
                  <a:ext uri="{FF2B5EF4-FFF2-40B4-BE49-F238E27FC236}">
                    <a16:creationId xmlns:a16="http://schemas.microsoft.com/office/drawing/2014/main" id="{784106BB-1648-816D-05D6-D32E0F0F4816}"/>
                  </a:ext>
                </a:extLst>
              </p:cNvPr>
              <p:cNvGrpSpPr/>
              <p:nvPr/>
            </p:nvGrpSpPr>
            <p:grpSpPr>
              <a:xfrm>
                <a:off x="7486567" y="2555831"/>
                <a:ext cx="2695817" cy="2009934"/>
                <a:chOff x="1860684" y="2478336"/>
                <a:chExt cx="2695817" cy="2009934"/>
              </a:xfrm>
            </p:grpSpPr>
            <p:pic>
              <p:nvPicPr>
                <p:cNvPr id="22" name="Picture 3">
                  <a:extLst>
                    <a:ext uri="{FF2B5EF4-FFF2-40B4-BE49-F238E27FC236}">
                      <a16:creationId xmlns:a16="http://schemas.microsoft.com/office/drawing/2014/main" id="{CEF38220-C63B-A5D9-7E7C-A37D81F72E5B}"/>
                    </a:ext>
                  </a:extLst>
                </p:cNvPr>
                <p:cNvPicPr>
                  <a:picLocks noChangeAspect="1" noChangeArrowheads="1"/>
                </p:cNvPicPr>
                <p:nvPr/>
              </p:nvPicPr>
              <p:blipFill>
                <a:blip r:embed="rId2"/>
                <a:srcRect/>
                <a:stretch>
                  <a:fillRect/>
                </a:stretch>
              </p:blipFill>
              <p:spPr bwMode="auto">
                <a:xfrm>
                  <a:off x="1860684" y="2510725"/>
                  <a:ext cx="2695817" cy="1977545"/>
                </a:xfrm>
                <a:prstGeom prst="rect">
                  <a:avLst/>
                </a:prstGeom>
                <a:noFill/>
                <a:ln w="9525">
                  <a:noFill/>
                  <a:miter lim="800000"/>
                  <a:headEnd/>
                  <a:tailEnd/>
                </a:ln>
                <a:effectLst/>
              </p:spPr>
            </p:pic>
            <p:grpSp>
              <p:nvGrpSpPr>
                <p:cNvPr id="23" name="Group 129">
                  <a:extLst>
                    <a:ext uri="{FF2B5EF4-FFF2-40B4-BE49-F238E27FC236}">
                      <a16:creationId xmlns:a16="http://schemas.microsoft.com/office/drawing/2014/main" id="{2E2AF814-4E64-7103-A46A-BF4233D5497A}"/>
                    </a:ext>
                  </a:extLst>
                </p:cNvPr>
                <p:cNvGrpSpPr/>
                <p:nvPr/>
              </p:nvGrpSpPr>
              <p:grpSpPr>
                <a:xfrm>
                  <a:off x="2607733" y="2478336"/>
                  <a:ext cx="1332615" cy="354795"/>
                  <a:chOff x="5877876" y="2571326"/>
                  <a:chExt cx="1332615" cy="354795"/>
                </a:xfrm>
              </p:grpSpPr>
              <p:grpSp>
                <p:nvGrpSpPr>
                  <p:cNvPr id="24" name="Group 130">
                    <a:extLst>
                      <a:ext uri="{FF2B5EF4-FFF2-40B4-BE49-F238E27FC236}">
                        <a16:creationId xmlns:a16="http://schemas.microsoft.com/office/drawing/2014/main" id="{748FA027-AF27-CEF3-20E2-971A1EA13BE0}"/>
                      </a:ext>
                    </a:extLst>
                  </p:cNvPr>
                  <p:cNvGrpSpPr/>
                  <p:nvPr/>
                </p:nvGrpSpPr>
                <p:grpSpPr>
                  <a:xfrm>
                    <a:off x="5877876" y="2571326"/>
                    <a:ext cx="1239625" cy="168815"/>
                    <a:chOff x="6032860" y="2602320"/>
                    <a:chExt cx="1239625" cy="168815"/>
                  </a:xfrm>
                </p:grpSpPr>
                <p:sp>
                  <p:nvSpPr>
                    <p:cNvPr id="31" name="Oval 30">
                      <a:extLst>
                        <a:ext uri="{FF2B5EF4-FFF2-40B4-BE49-F238E27FC236}">
                          <a16:creationId xmlns:a16="http://schemas.microsoft.com/office/drawing/2014/main" id="{A68354D2-E1F1-3DDA-891B-FBCA86D17516}"/>
                        </a:ext>
                      </a:extLst>
                    </p:cNvPr>
                    <p:cNvSpPr/>
                    <p:nvPr/>
                  </p:nvSpPr>
                  <p:spPr>
                    <a:xfrm>
                      <a:off x="6311829" y="2602322"/>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6947D2E-60B0-C2BC-CE96-13C2B8031FEB}"/>
                        </a:ext>
                      </a:extLst>
                    </p:cNvPr>
                    <p:cNvSpPr/>
                    <p:nvPr/>
                  </p:nvSpPr>
                  <p:spPr>
                    <a:xfrm>
                      <a:off x="6575300" y="2602322"/>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9BAACDB5-2520-4CE7-ED0E-E0AF55D14F50}"/>
                        </a:ext>
                      </a:extLst>
                    </p:cNvPr>
                    <p:cNvSpPr/>
                    <p:nvPr/>
                  </p:nvSpPr>
                  <p:spPr>
                    <a:xfrm>
                      <a:off x="6854270" y="2602323"/>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287291C8-DA42-5991-615C-A1ED2B11F229}"/>
                        </a:ext>
                      </a:extLst>
                    </p:cNvPr>
                    <p:cNvSpPr/>
                    <p:nvPr/>
                  </p:nvSpPr>
                  <p:spPr>
                    <a:xfrm>
                      <a:off x="7117741" y="2602321"/>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CA59437-C15C-2D50-60B9-3A4C7B86B486}"/>
                        </a:ext>
                      </a:extLst>
                    </p:cNvPr>
                    <p:cNvSpPr/>
                    <p:nvPr/>
                  </p:nvSpPr>
                  <p:spPr>
                    <a:xfrm>
                      <a:off x="6032860" y="2602320"/>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grpSp>
              <p:grpSp>
                <p:nvGrpSpPr>
                  <p:cNvPr id="25" name="Group 131">
                    <a:extLst>
                      <a:ext uri="{FF2B5EF4-FFF2-40B4-BE49-F238E27FC236}">
                        <a16:creationId xmlns:a16="http://schemas.microsoft.com/office/drawing/2014/main" id="{BE410ADD-F514-D727-ED96-D7BC6F728CAB}"/>
                      </a:ext>
                    </a:extLst>
                  </p:cNvPr>
                  <p:cNvGrpSpPr/>
                  <p:nvPr/>
                </p:nvGrpSpPr>
                <p:grpSpPr>
                  <a:xfrm>
                    <a:off x="5970866" y="2757306"/>
                    <a:ext cx="1239625" cy="168815"/>
                    <a:chOff x="6032860" y="2602320"/>
                    <a:chExt cx="1239625" cy="168815"/>
                  </a:xfrm>
                </p:grpSpPr>
                <p:sp>
                  <p:nvSpPr>
                    <p:cNvPr id="26" name="Oval 25">
                      <a:extLst>
                        <a:ext uri="{FF2B5EF4-FFF2-40B4-BE49-F238E27FC236}">
                          <a16:creationId xmlns:a16="http://schemas.microsoft.com/office/drawing/2014/main" id="{52B05BCB-CEC8-DCBA-640D-E77DA64F765E}"/>
                        </a:ext>
                      </a:extLst>
                    </p:cNvPr>
                    <p:cNvSpPr/>
                    <p:nvPr/>
                  </p:nvSpPr>
                  <p:spPr>
                    <a:xfrm>
                      <a:off x="6311829" y="2602322"/>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3C73855-C964-639A-0E17-B862AE75C8E5}"/>
                        </a:ext>
                      </a:extLst>
                    </p:cNvPr>
                    <p:cNvSpPr/>
                    <p:nvPr/>
                  </p:nvSpPr>
                  <p:spPr>
                    <a:xfrm>
                      <a:off x="6575300" y="2602322"/>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01B2A94-4989-D55A-C37C-4DBD31BDA090}"/>
                        </a:ext>
                      </a:extLst>
                    </p:cNvPr>
                    <p:cNvSpPr/>
                    <p:nvPr/>
                  </p:nvSpPr>
                  <p:spPr>
                    <a:xfrm>
                      <a:off x="6854270" y="2602323"/>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CAE558CD-C547-15AC-A139-CFBCC27EECB5}"/>
                        </a:ext>
                      </a:extLst>
                    </p:cNvPr>
                    <p:cNvSpPr/>
                    <p:nvPr/>
                  </p:nvSpPr>
                  <p:spPr>
                    <a:xfrm>
                      <a:off x="7117741" y="2602321"/>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5B280AF-3F54-D1AD-96D9-8C01224DE319}"/>
                        </a:ext>
                      </a:extLst>
                    </p:cNvPr>
                    <p:cNvSpPr/>
                    <p:nvPr/>
                  </p:nvSpPr>
                  <p:spPr>
                    <a:xfrm>
                      <a:off x="6032860" y="2602320"/>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grpSp>
            </p:grpSp>
          </p:grpSp>
          <p:grpSp>
            <p:nvGrpSpPr>
              <p:cNvPr id="10" name="Group 47">
                <a:extLst>
                  <a:ext uri="{FF2B5EF4-FFF2-40B4-BE49-F238E27FC236}">
                    <a16:creationId xmlns:a16="http://schemas.microsoft.com/office/drawing/2014/main" id="{C5443CF6-0AB4-BE0D-0EAB-CBF2E7E2FF48}"/>
                  </a:ext>
                </a:extLst>
              </p:cNvPr>
              <p:cNvGrpSpPr/>
              <p:nvPr/>
            </p:nvGrpSpPr>
            <p:grpSpPr>
              <a:xfrm>
                <a:off x="9656303" y="2944797"/>
                <a:ext cx="844389" cy="683323"/>
                <a:chOff x="7823689" y="2771215"/>
                <a:chExt cx="844389" cy="683323"/>
              </a:xfrm>
            </p:grpSpPr>
            <p:pic>
              <p:nvPicPr>
                <p:cNvPr id="20" name="Picture 19">
                  <a:extLst>
                    <a:ext uri="{FF2B5EF4-FFF2-40B4-BE49-F238E27FC236}">
                      <a16:creationId xmlns:a16="http://schemas.microsoft.com/office/drawing/2014/main" id="{B36E7C6E-3CC0-4BF5-25C4-0B2AEA0392CC}"/>
                    </a:ext>
                  </a:extLst>
                </p:cNvPr>
                <p:cNvPicPr/>
                <p:nvPr/>
              </p:nvPicPr>
              <p:blipFill>
                <a:blip r:embed="rId3">
                  <a:clrChange>
                    <a:clrFrom>
                      <a:srgbClr val="FFE4C8"/>
                    </a:clrFrom>
                    <a:clrTo>
                      <a:srgbClr val="FFE4C8">
                        <a:alpha val="0"/>
                      </a:srgbClr>
                    </a:clrTo>
                  </a:clrChange>
                </a:blip>
                <a:srcRect/>
                <a:stretch>
                  <a:fillRect/>
                </a:stretch>
              </p:blipFill>
              <p:spPr bwMode="auto">
                <a:xfrm>
                  <a:off x="7823689" y="2771215"/>
                  <a:ext cx="830322" cy="373834"/>
                </a:xfrm>
                <a:prstGeom prst="rect">
                  <a:avLst/>
                </a:prstGeom>
                <a:noFill/>
                <a:ln w="9525">
                  <a:noFill/>
                  <a:miter lim="800000"/>
                  <a:headEnd/>
                  <a:tailEnd/>
                </a:ln>
              </p:spPr>
            </p:pic>
            <p:pic>
              <p:nvPicPr>
                <p:cNvPr id="21" name="Picture 20">
                  <a:extLst>
                    <a:ext uri="{FF2B5EF4-FFF2-40B4-BE49-F238E27FC236}">
                      <a16:creationId xmlns:a16="http://schemas.microsoft.com/office/drawing/2014/main" id="{71800D36-3C99-A977-E0E2-0AA2F3E02365}"/>
                    </a:ext>
                  </a:extLst>
                </p:cNvPr>
                <p:cNvPicPr/>
                <p:nvPr/>
              </p:nvPicPr>
              <p:blipFill>
                <a:blip r:embed="rId3">
                  <a:clrChange>
                    <a:clrFrom>
                      <a:srgbClr val="FFE4C8"/>
                    </a:clrFrom>
                    <a:clrTo>
                      <a:srgbClr val="FFE4C8">
                        <a:alpha val="0"/>
                      </a:srgbClr>
                    </a:clrTo>
                  </a:clrChange>
                </a:blip>
                <a:srcRect/>
                <a:stretch>
                  <a:fillRect/>
                </a:stretch>
              </p:blipFill>
              <p:spPr bwMode="auto">
                <a:xfrm>
                  <a:off x="7837756" y="3080704"/>
                  <a:ext cx="830322" cy="373834"/>
                </a:xfrm>
                <a:prstGeom prst="rect">
                  <a:avLst/>
                </a:prstGeom>
                <a:noFill/>
                <a:ln w="9525">
                  <a:noFill/>
                  <a:miter lim="800000"/>
                  <a:headEnd/>
                  <a:tailEnd/>
                </a:ln>
              </p:spPr>
            </p:pic>
          </p:grpSp>
          <p:grpSp>
            <p:nvGrpSpPr>
              <p:cNvPr id="11" name="Group 50">
                <a:extLst>
                  <a:ext uri="{FF2B5EF4-FFF2-40B4-BE49-F238E27FC236}">
                    <a16:creationId xmlns:a16="http://schemas.microsoft.com/office/drawing/2014/main" id="{531C01EE-6B4E-45E5-A021-121B4A315ABD}"/>
                  </a:ext>
                </a:extLst>
              </p:cNvPr>
              <p:cNvGrpSpPr/>
              <p:nvPr/>
            </p:nvGrpSpPr>
            <p:grpSpPr>
              <a:xfrm>
                <a:off x="9640805" y="3611224"/>
                <a:ext cx="844389" cy="683323"/>
                <a:chOff x="7823689" y="2771215"/>
                <a:chExt cx="844389" cy="683323"/>
              </a:xfrm>
            </p:grpSpPr>
            <p:pic>
              <p:nvPicPr>
                <p:cNvPr id="18" name="Picture 17">
                  <a:extLst>
                    <a:ext uri="{FF2B5EF4-FFF2-40B4-BE49-F238E27FC236}">
                      <a16:creationId xmlns:a16="http://schemas.microsoft.com/office/drawing/2014/main" id="{6F4DBDB6-BCB2-4ED0-6D96-772C02254DD6}"/>
                    </a:ext>
                  </a:extLst>
                </p:cNvPr>
                <p:cNvPicPr/>
                <p:nvPr/>
              </p:nvPicPr>
              <p:blipFill>
                <a:blip r:embed="rId3">
                  <a:clrChange>
                    <a:clrFrom>
                      <a:srgbClr val="FFE4C8"/>
                    </a:clrFrom>
                    <a:clrTo>
                      <a:srgbClr val="FFE4C8">
                        <a:alpha val="0"/>
                      </a:srgbClr>
                    </a:clrTo>
                  </a:clrChange>
                </a:blip>
                <a:srcRect/>
                <a:stretch>
                  <a:fillRect/>
                </a:stretch>
              </p:blipFill>
              <p:spPr bwMode="auto">
                <a:xfrm>
                  <a:off x="7823689" y="2771215"/>
                  <a:ext cx="830322" cy="373834"/>
                </a:xfrm>
                <a:prstGeom prst="rect">
                  <a:avLst/>
                </a:prstGeom>
                <a:noFill/>
                <a:ln w="9525">
                  <a:noFill/>
                  <a:miter lim="800000"/>
                  <a:headEnd/>
                  <a:tailEnd/>
                </a:ln>
              </p:spPr>
            </p:pic>
            <p:pic>
              <p:nvPicPr>
                <p:cNvPr id="19" name="Picture 18">
                  <a:extLst>
                    <a:ext uri="{FF2B5EF4-FFF2-40B4-BE49-F238E27FC236}">
                      <a16:creationId xmlns:a16="http://schemas.microsoft.com/office/drawing/2014/main" id="{CB2246DD-1D44-2B23-5D11-7F790436CD3C}"/>
                    </a:ext>
                  </a:extLst>
                </p:cNvPr>
                <p:cNvPicPr/>
                <p:nvPr/>
              </p:nvPicPr>
              <p:blipFill>
                <a:blip r:embed="rId3">
                  <a:clrChange>
                    <a:clrFrom>
                      <a:srgbClr val="FFE4C8"/>
                    </a:clrFrom>
                    <a:clrTo>
                      <a:srgbClr val="FFE4C8">
                        <a:alpha val="0"/>
                      </a:srgbClr>
                    </a:clrTo>
                  </a:clrChange>
                </a:blip>
                <a:srcRect/>
                <a:stretch>
                  <a:fillRect/>
                </a:stretch>
              </p:blipFill>
              <p:spPr bwMode="auto">
                <a:xfrm>
                  <a:off x="7837756" y="3080704"/>
                  <a:ext cx="830322" cy="373834"/>
                </a:xfrm>
                <a:prstGeom prst="rect">
                  <a:avLst/>
                </a:prstGeom>
                <a:noFill/>
                <a:ln w="9525">
                  <a:noFill/>
                  <a:miter lim="800000"/>
                  <a:headEnd/>
                  <a:tailEnd/>
                </a:ln>
              </p:spPr>
            </p:pic>
          </p:grpSp>
          <p:grpSp>
            <p:nvGrpSpPr>
              <p:cNvPr id="12" name="Group 47">
                <a:extLst>
                  <a:ext uri="{FF2B5EF4-FFF2-40B4-BE49-F238E27FC236}">
                    <a16:creationId xmlns:a16="http://schemas.microsoft.com/office/drawing/2014/main" id="{FEDCB7F6-49AC-1664-8768-5B4527BB391A}"/>
                  </a:ext>
                </a:extLst>
              </p:cNvPr>
              <p:cNvGrpSpPr/>
              <p:nvPr/>
            </p:nvGrpSpPr>
            <p:grpSpPr>
              <a:xfrm>
                <a:off x="10462215" y="2975794"/>
                <a:ext cx="844389" cy="683323"/>
                <a:chOff x="7823689" y="2771215"/>
                <a:chExt cx="844389" cy="683323"/>
              </a:xfrm>
            </p:grpSpPr>
            <p:pic>
              <p:nvPicPr>
                <p:cNvPr id="16" name="Picture 15">
                  <a:extLst>
                    <a:ext uri="{FF2B5EF4-FFF2-40B4-BE49-F238E27FC236}">
                      <a16:creationId xmlns:a16="http://schemas.microsoft.com/office/drawing/2014/main" id="{4C4F8E61-954D-4B26-DDAD-1054B17421E3}"/>
                    </a:ext>
                  </a:extLst>
                </p:cNvPr>
                <p:cNvPicPr/>
                <p:nvPr/>
              </p:nvPicPr>
              <p:blipFill>
                <a:blip r:embed="rId3">
                  <a:clrChange>
                    <a:clrFrom>
                      <a:srgbClr val="FFE4C8"/>
                    </a:clrFrom>
                    <a:clrTo>
                      <a:srgbClr val="FFE4C8">
                        <a:alpha val="0"/>
                      </a:srgbClr>
                    </a:clrTo>
                  </a:clrChange>
                </a:blip>
                <a:srcRect/>
                <a:stretch>
                  <a:fillRect/>
                </a:stretch>
              </p:blipFill>
              <p:spPr bwMode="auto">
                <a:xfrm>
                  <a:off x="7823689" y="2771215"/>
                  <a:ext cx="830322" cy="373834"/>
                </a:xfrm>
                <a:prstGeom prst="rect">
                  <a:avLst/>
                </a:prstGeom>
                <a:noFill/>
                <a:ln w="9525">
                  <a:noFill/>
                  <a:miter lim="800000"/>
                  <a:headEnd/>
                  <a:tailEnd/>
                </a:ln>
              </p:spPr>
            </p:pic>
            <p:pic>
              <p:nvPicPr>
                <p:cNvPr id="17" name="Picture 16">
                  <a:extLst>
                    <a:ext uri="{FF2B5EF4-FFF2-40B4-BE49-F238E27FC236}">
                      <a16:creationId xmlns:a16="http://schemas.microsoft.com/office/drawing/2014/main" id="{EB2741CA-1BE2-4D4B-59D7-5B3A73583D9A}"/>
                    </a:ext>
                  </a:extLst>
                </p:cNvPr>
                <p:cNvPicPr/>
                <p:nvPr/>
              </p:nvPicPr>
              <p:blipFill>
                <a:blip r:embed="rId3">
                  <a:clrChange>
                    <a:clrFrom>
                      <a:srgbClr val="FFE4C8"/>
                    </a:clrFrom>
                    <a:clrTo>
                      <a:srgbClr val="FFE4C8">
                        <a:alpha val="0"/>
                      </a:srgbClr>
                    </a:clrTo>
                  </a:clrChange>
                </a:blip>
                <a:srcRect/>
                <a:stretch>
                  <a:fillRect/>
                </a:stretch>
              </p:blipFill>
              <p:spPr bwMode="auto">
                <a:xfrm>
                  <a:off x="7837756" y="3080704"/>
                  <a:ext cx="830322" cy="373834"/>
                </a:xfrm>
                <a:prstGeom prst="rect">
                  <a:avLst/>
                </a:prstGeom>
                <a:noFill/>
                <a:ln w="9525">
                  <a:noFill/>
                  <a:miter lim="800000"/>
                  <a:headEnd/>
                  <a:tailEnd/>
                </a:ln>
              </p:spPr>
            </p:pic>
          </p:grpSp>
          <p:grpSp>
            <p:nvGrpSpPr>
              <p:cNvPr id="13" name="Group 50">
                <a:extLst>
                  <a:ext uri="{FF2B5EF4-FFF2-40B4-BE49-F238E27FC236}">
                    <a16:creationId xmlns:a16="http://schemas.microsoft.com/office/drawing/2014/main" id="{A0EBDF1E-5BD0-0E8D-4D62-48395D2CE2C8}"/>
                  </a:ext>
                </a:extLst>
              </p:cNvPr>
              <p:cNvGrpSpPr/>
              <p:nvPr/>
            </p:nvGrpSpPr>
            <p:grpSpPr>
              <a:xfrm>
                <a:off x="10446717" y="3642221"/>
                <a:ext cx="844389" cy="683323"/>
                <a:chOff x="7823689" y="2771215"/>
                <a:chExt cx="844389" cy="683323"/>
              </a:xfrm>
            </p:grpSpPr>
            <p:pic>
              <p:nvPicPr>
                <p:cNvPr id="14" name="Picture 13">
                  <a:extLst>
                    <a:ext uri="{FF2B5EF4-FFF2-40B4-BE49-F238E27FC236}">
                      <a16:creationId xmlns:a16="http://schemas.microsoft.com/office/drawing/2014/main" id="{94BD123E-D18C-D7DE-5D89-760E6D46B5C8}"/>
                    </a:ext>
                  </a:extLst>
                </p:cNvPr>
                <p:cNvPicPr/>
                <p:nvPr/>
              </p:nvPicPr>
              <p:blipFill>
                <a:blip r:embed="rId3">
                  <a:clrChange>
                    <a:clrFrom>
                      <a:srgbClr val="FFE4C8"/>
                    </a:clrFrom>
                    <a:clrTo>
                      <a:srgbClr val="FFE4C8">
                        <a:alpha val="0"/>
                      </a:srgbClr>
                    </a:clrTo>
                  </a:clrChange>
                </a:blip>
                <a:srcRect/>
                <a:stretch>
                  <a:fillRect/>
                </a:stretch>
              </p:blipFill>
              <p:spPr bwMode="auto">
                <a:xfrm>
                  <a:off x="7823689" y="2771215"/>
                  <a:ext cx="830322" cy="373834"/>
                </a:xfrm>
                <a:prstGeom prst="rect">
                  <a:avLst/>
                </a:prstGeom>
                <a:noFill/>
                <a:ln w="9525">
                  <a:noFill/>
                  <a:miter lim="800000"/>
                  <a:headEnd/>
                  <a:tailEnd/>
                </a:ln>
              </p:spPr>
            </p:pic>
            <p:pic>
              <p:nvPicPr>
                <p:cNvPr id="15" name="Picture 14">
                  <a:extLst>
                    <a:ext uri="{FF2B5EF4-FFF2-40B4-BE49-F238E27FC236}">
                      <a16:creationId xmlns:a16="http://schemas.microsoft.com/office/drawing/2014/main" id="{34B3203A-6DB7-7B9E-843D-8A1A426F6EFE}"/>
                    </a:ext>
                  </a:extLst>
                </p:cNvPr>
                <p:cNvPicPr/>
                <p:nvPr/>
              </p:nvPicPr>
              <p:blipFill>
                <a:blip r:embed="rId3">
                  <a:clrChange>
                    <a:clrFrom>
                      <a:srgbClr val="FFE4C8"/>
                    </a:clrFrom>
                    <a:clrTo>
                      <a:srgbClr val="FFE4C8">
                        <a:alpha val="0"/>
                      </a:srgbClr>
                    </a:clrTo>
                  </a:clrChange>
                </a:blip>
                <a:srcRect/>
                <a:stretch>
                  <a:fillRect/>
                </a:stretch>
              </p:blipFill>
              <p:spPr bwMode="auto">
                <a:xfrm>
                  <a:off x="7837756" y="3080704"/>
                  <a:ext cx="830322" cy="373834"/>
                </a:xfrm>
                <a:prstGeom prst="rect">
                  <a:avLst/>
                </a:prstGeom>
                <a:noFill/>
                <a:ln w="9525">
                  <a:noFill/>
                  <a:miter lim="800000"/>
                  <a:headEnd/>
                  <a:tailEnd/>
                </a:ln>
              </p:spPr>
            </p:pic>
          </p:grpSp>
        </p:grpSp>
        <p:grpSp>
          <p:nvGrpSpPr>
            <p:cNvPr id="6" name="Group 106">
              <a:extLst>
                <a:ext uri="{FF2B5EF4-FFF2-40B4-BE49-F238E27FC236}">
                  <a16:creationId xmlns:a16="http://schemas.microsoft.com/office/drawing/2014/main" id="{B3512B91-4A26-5F4F-5D99-09BB1319A9FE}"/>
                </a:ext>
              </a:extLst>
            </p:cNvPr>
            <p:cNvGrpSpPr/>
            <p:nvPr/>
          </p:nvGrpSpPr>
          <p:grpSpPr>
            <a:xfrm>
              <a:off x="8010900" y="2167326"/>
              <a:ext cx="1589738" cy="1009263"/>
              <a:chOff x="8010900" y="2167326"/>
              <a:chExt cx="1589738" cy="1009263"/>
            </a:xfrm>
          </p:grpSpPr>
          <p:pic>
            <p:nvPicPr>
              <p:cNvPr id="7" name="Picture 6">
                <a:extLst>
                  <a:ext uri="{FF2B5EF4-FFF2-40B4-BE49-F238E27FC236}">
                    <a16:creationId xmlns:a16="http://schemas.microsoft.com/office/drawing/2014/main" id="{CEF3C9A1-0E20-FF66-9B93-43B274421F15}"/>
                  </a:ext>
                </a:extLst>
              </p:cNvPr>
              <p:cNvPicPr/>
              <p:nvPr/>
            </p:nvPicPr>
            <p:blipFill>
              <a:blip r:embed="rId3">
                <a:clrChange>
                  <a:clrFrom>
                    <a:srgbClr val="FFE4C8"/>
                  </a:clrFrom>
                  <a:clrTo>
                    <a:srgbClr val="FFE4C8">
                      <a:alpha val="0"/>
                    </a:srgbClr>
                  </a:clrTo>
                </a:clrChange>
                <a:duotone>
                  <a:schemeClr val="accent1">
                    <a:shade val="45000"/>
                    <a:satMod val="135000"/>
                  </a:schemeClr>
                  <a:prstClr val="white"/>
                </a:duotone>
                <a:lum bright="20000"/>
              </a:blip>
              <a:srcRect/>
              <a:stretch>
                <a:fillRect/>
              </a:stretch>
            </p:blipFill>
            <p:spPr bwMode="auto">
              <a:xfrm rot="1964032">
                <a:off x="8770316" y="2802755"/>
                <a:ext cx="830322" cy="373834"/>
              </a:xfrm>
              <a:prstGeom prst="rect">
                <a:avLst/>
              </a:prstGeom>
              <a:noFill/>
              <a:ln w="9525">
                <a:noFill/>
                <a:miter lim="800000"/>
                <a:headEnd/>
                <a:tailEnd/>
              </a:ln>
            </p:spPr>
          </p:pic>
          <p:pic>
            <p:nvPicPr>
              <p:cNvPr id="8" name="Picture 7">
                <a:extLst>
                  <a:ext uri="{FF2B5EF4-FFF2-40B4-BE49-F238E27FC236}">
                    <a16:creationId xmlns:a16="http://schemas.microsoft.com/office/drawing/2014/main" id="{8653AF9A-47C2-11D1-FB64-1F18B3503C19}"/>
                  </a:ext>
                </a:extLst>
              </p:cNvPr>
              <p:cNvPicPr/>
              <p:nvPr/>
            </p:nvPicPr>
            <p:blipFill>
              <a:blip r:embed="rId3">
                <a:clrChange>
                  <a:clrFrom>
                    <a:srgbClr val="FFE4C8"/>
                  </a:clrFrom>
                  <a:clrTo>
                    <a:srgbClr val="FFE4C8">
                      <a:alpha val="0"/>
                    </a:srgbClr>
                  </a:clrTo>
                </a:clrChange>
                <a:duotone>
                  <a:schemeClr val="accent1">
                    <a:shade val="45000"/>
                    <a:satMod val="135000"/>
                  </a:schemeClr>
                  <a:prstClr val="white"/>
                </a:duotone>
                <a:lum bright="20000"/>
              </a:blip>
              <a:srcRect/>
              <a:stretch>
                <a:fillRect/>
              </a:stretch>
            </p:blipFill>
            <p:spPr bwMode="auto">
              <a:xfrm rot="20983679">
                <a:off x="8010900" y="2167326"/>
                <a:ext cx="830322" cy="373834"/>
              </a:xfrm>
              <a:prstGeom prst="rect">
                <a:avLst/>
              </a:prstGeom>
              <a:noFill/>
              <a:ln w="9525">
                <a:noFill/>
                <a:miter lim="800000"/>
                <a:headEnd/>
                <a:tailEnd/>
              </a:ln>
            </p:spPr>
          </p:pic>
        </p:grpSp>
      </p:grpSp>
      <p:grpSp>
        <p:nvGrpSpPr>
          <p:cNvPr id="36" name="Group 108">
            <a:extLst>
              <a:ext uri="{FF2B5EF4-FFF2-40B4-BE49-F238E27FC236}">
                <a16:creationId xmlns:a16="http://schemas.microsoft.com/office/drawing/2014/main" id="{7B064198-B8F8-AF17-F5DD-7EF9DC1B5173}"/>
              </a:ext>
            </a:extLst>
          </p:cNvPr>
          <p:cNvGrpSpPr/>
          <p:nvPr/>
        </p:nvGrpSpPr>
        <p:grpSpPr>
          <a:xfrm>
            <a:off x="4138932" y="1579464"/>
            <a:ext cx="3448078" cy="2009934"/>
            <a:chOff x="4138932" y="1579464"/>
            <a:chExt cx="3448078" cy="2009934"/>
          </a:xfrm>
        </p:grpSpPr>
        <p:grpSp>
          <p:nvGrpSpPr>
            <p:cNvPr id="37" name="Group 185">
              <a:extLst>
                <a:ext uri="{FF2B5EF4-FFF2-40B4-BE49-F238E27FC236}">
                  <a16:creationId xmlns:a16="http://schemas.microsoft.com/office/drawing/2014/main" id="{B1AE1435-C363-6D54-58C4-1E7D906EC034}"/>
                </a:ext>
              </a:extLst>
            </p:cNvPr>
            <p:cNvGrpSpPr/>
            <p:nvPr/>
          </p:nvGrpSpPr>
          <p:grpSpPr>
            <a:xfrm>
              <a:off x="4138932" y="1579464"/>
              <a:ext cx="3448078" cy="2009934"/>
              <a:chOff x="4138932" y="2540333"/>
              <a:chExt cx="3448078" cy="2009934"/>
            </a:xfrm>
          </p:grpSpPr>
          <p:grpSp>
            <p:nvGrpSpPr>
              <p:cNvPr id="42" name="Group 85">
                <a:extLst>
                  <a:ext uri="{FF2B5EF4-FFF2-40B4-BE49-F238E27FC236}">
                    <a16:creationId xmlns:a16="http://schemas.microsoft.com/office/drawing/2014/main" id="{CF88FC69-649B-9D3B-52F1-E2BC465DF2A9}"/>
                  </a:ext>
                </a:extLst>
              </p:cNvPr>
              <p:cNvGrpSpPr/>
              <p:nvPr/>
            </p:nvGrpSpPr>
            <p:grpSpPr>
              <a:xfrm>
                <a:off x="4138932" y="2540333"/>
                <a:ext cx="2695817" cy="2009934"/>
                <a:chOff x="1938174" y="2478336"/>
                <a:chExt cx="2695817" cy="2009934"/>
              </a:xfrm>
            </p:grpSpPr>
            <p:pic>
              <p:nvPicPr>
                <p:cNvPr id="49" name="Picture 3">
                  <a:extLst>
                    <a:ext uri="{FF2B5EF4-FFF2-40B4-BE49-F238E27FC236}">
                      <a16:creationId xmlns:a16="http://schemas.microsoft.com/office/drawing/2014/main" id="{A126C5B4-FB6E-FDB6-81D2-E1E38550D5DB}"/>
                    </a:ext>
                  </a:extLst>
                </p:cNvPr>
                <p:cNvPicPr>
                  <a:picLocks noChangeAspect="1" noChangeArrowheads="1"/>
                </p:cNvPicPr>
                <p:nvPr/>
              </p:nvPicPr>
              <p:blipFill>
                <a:blip r:embed="rId2"/>
                <a:srcRect/>
                <a:stretch>
                  <a:fillRect/>
                </a:stretch>
              </p:blipFill>
              <p:spPr bwMode="auto">
                <a:xfrm>
                  <a:off x="1938174" y="2510725"/>
                  <a:ext cx="2695817" cy="1977545"/>
                </a:xfrm>
                <a:prstGeom prst="rect">
                  <a:avLst/>
                </a:prstGeom>
                <a:noFill/>
                <a:ln w="9525">
                  <a:noFill/>
                  <a:miter lim="800000"/>
                  <a:headEnd/>
                  <a:tailEnd/>
                </a:ln>
                <a:effectLst/>
              </p:spPr>
            </p:pic>
            <p:grpSp>
              <p:nvGrpSpPr>
                <p:cNvPr id="50" name="Group 88">
                  <a:extLst>
                    <a:ext uri="{FF2B5EF4-FFF2-40B4-BE49-F238E27FC236}">
                      <a16:creationId xmlns:a16="http://schemas.microsoft.com/office/drawing/2014/main" id="{D15B7C14-E21F-261B-1016-5BB35AEC2D12}"/>
                    </a:ext>
                  </a:extLst>
                </p:cNvPr>
                <p:cNvGrpSpPr/>
                <p:nvPr/>
              </p:nvGrpSpPr>
              <p:grpSpPr>
                <a:xfrm>
                  <a:off x="2607733" y="2478336"/>
                  <a:ext cx="1332615" cy="354795"/>
                  <a:chOff x="5877876" y="2571326"/>
                  <a:chExt cx="1332615" cy="354795"/>
                </a:xfrm>
              </p:grpSpPr>
              <p:grpSp>
                <p:nvGrpSpPr>
                  <p:cNvPr id="51" name="Group 89">
                    <a:extLst>
                      <a:ext uri="{FF2B5EF4-FFF2-40B4-BE49-F238E27FC236}">
                        <a16:creationId xmlns:a16="http://schemas.microsoft.com/office/drawing/2014/main" id="{A3EF1A89-0B99-C351-981C-E9E394E6DFD9}"/>
                      </a:ext>
                    </a:extLst>
                  </p:cNvPr>
                  <p:cNvGrpSpPr/>
                  <p:nvPr/>
                </p:nvGrpSpPr>
                <p:grpSpPr>
                  <a:xfrm>
                    <a:off x="5877876" y="2571326"/>
                    <a:ext cx="1239625" cy="168815"/>
                    <a:chOff x="6032860" y="2602320"/>
                    <a:chExt cx="1239625" cy="168815"/>
                  </a:xfrm>
                </p:grpSpPr>
                <p:sp>
                  <p:nvSpPr>
                    <p:cNvPr id="58" name="Oval 57">
                      <a:extLst>
                        <a:ext uri="{FF2B5EF4-FFF2-40B4-BE49-F238E27FC236}">
                          <a16:creationId xmlns:a16="http://schemas.microsoft.com/office/drawing/2014/main" id="{8E603F81-002C-FCFC-7E5D-09A5D960CDEA}"/>
                        </a:ext>
                      </a:extLst>
                    </p:cNvPr>
                    <p:cNvSpPr/>
                    <p:nvPr/>
                  </p:nvSpPr>
                  <p:spPr>
                    <a:xfrm>
                      <a:off x="6311829" y="2602322"/>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C7E87931-C473-5DA9-C559-18A50AB1DC63}"/>
                        </a:ext>
                      </a:extLst>
                    </p:cNvPr>
                    <p:cNvSpPr/>
                    <p:nvPr/>
                  </p:nvSpPr>
                  <p:spPr>
                    <a:xfrm>
                      <a:off x="6575300" y="2602322"/>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4257475C-9D74-BBCC-A474-34F22A48697E}"/>
                        </a:ext>
                      </a:extLst>
                    </p:cNvPr>
                    <p:cNvSpPr/>
                    <p:nvPr/>
                  </p:nvSpPr>
                  <p:spPr>
                    <a:xfrm>
                      <a:off x="6854270" y="2602323"/>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02660923-41B3-307E-C03A-567251BFEF46}"/>
                        </a:ext>
                      </a:extLst>
                    </p:cNvPr>
                    <p:cNvSpPr/>
                    <p:nvPr/>
                  </p:nvSpPr>
                  <p:spPr>
                    <a:xfrm>
                      <a:off x="7117741" y="2602321"/>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9969B459-7A39-4F26-5369-423B2DCE78EE}"/>
                        </a:ext>
                      </a:extLst>
                    </p:cNvPr>
                    <p:cNvSpPr/>
                    <p:nvPr/>
                  </p:nvSpPr>
                  <p:spPr>
                    <a:xfrm>
                      <a:off x="6032860" y="2602320"/>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grpSp>
              <p:grpSp>
                <p:nvGrpSpPr>
                  <p:cNvPr id="52" name="Group 90">
                    <a:extLst>
                      <a:ext uri="{FF2B5EF4-FFF2-40B4-BE49-F238E27FC236}">
                        <a16:creationId xmlns:a16="http://schemas.microsoft.com/office/drawing/2014/main" id="{EFF82CE0-7DC2-4DCB-8DE9-22336BD3A96F}"/>
                      </a:ext>
                    </a:extLst>
                  </p:cNvPr>
                  <p:cNvGrpSpPr/>
                  <p:nvPr/>
                </p:nvGrpSpPr>
                <p:grpSpPr>
                  <a:xfrm>
                    <a:off x="5970866" y="2757306"/>
                    <a:ext cx="1239625" cy="168815"/>
                    <a:chOff x="6032860" y="2602320"/>
                    <a:chExt cx="1239625" cy="168815"/>
                  </a:xfrm>
                </p:grpSpPr>
                <p:sp>
                  <p:nvSpPr>
                    <p:cNvPr id="53" name="Oval 52">
                      <a:extLst>
                        <a:ext uri="{FF2B5EF4-FFF2-40B4-BE49-F238E27FC236}">
                          <a16:creationId xmlns:a16="http://schemas.microsoft.com/office/drawing/2014/main" id="{735B1D41-8F1C-0A43-822C-4DEC92988F98}"/>
                        </a:ext>
                      </a:extLst>
                    </p:cNvPr>
                    <p:cNvSpPr/>
                    <p:nvPr/>
                  </p:nvSpPr>
                  <p:spPr>
                    <a:xfrm>
                      <a:off x="6311829" y="2602322"/>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6839F7D3-7A28-7A7B-208F-E9F9E20CB5FC}"/>
                        </a:ext>
                      </a:extLst>
                    </p:cNvPr>
                    <p:cNvSpPr/>
                    <p:nvPr/>
                  </p:nvSpPr>
                  <p:spPr>
                    <a:xfrm>
                      <a:off x="6575300" y="2602322"/>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4280BE76-364F-2D66-92B6-4EFDEC73F736}"/>
                        </a:ext>
                      </a:extLst>
                    </p:cNvPr>
                    <p:cNvSpPr/>
                    <p:nvPr/>
                  </p:nvSpPr>
                  <p:spPr>
                    <a:xfrm>
                      <a:off x="6854270" y="2602323"/>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335382C2-6C38-3074-9E7E-8C25DD95D5C6}"/>
                        </a:ext>
                      </a:extLst>
                    </p:cNvPr>
                    <p:cNvSpPr/>
                    <p:nvPr/>
                  </p:nvSpPr>
                  <p:spPr>
                    <a:xfrm>
                      <a:off x="7117741" y="2602321"/>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D7506803-9425-0B9D-4695-BB3875D40C4E}"/>
                        </a:ext>
                      </a:extLst>
                    </p:cNvPr>
                    <p:cNvSpPr/>
                    <p:nvPr/>
                  </p:nvSpPr>
                  <p:spPr>
                    <a:xfrm>
                      <a:off x="6032860" y="2602320"/>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grpSp>
            </p:grpSp>
          </p:grpSp>
          <p:grpSp>
            <p:nvGrpSpPr>
              <p:cNvPr id="43" name="Group 68">
                <a:extLst>
                  <a:ext uri="{FF2B5EF4-FFF2-40B4-BE49-F238E27FC236}">
                    <a16:creationId xmlns:a16="http://schemas.microsoft.com/office/drawing/2014/main" id="{4A2A434B-C90A-3A82-EBCD-3157E73A0BC3}"/>
                  </a:ext>
                </a:extLst>
              </p:cNvPr>
              <p:cNvGrpSpPr/>
              <p:nvPr/>
            </p:nvGrpSpPr>
            <p:grpSpPr>
              <a:xfrm>
                <a:off x="6742621" y="2882803"/>
                <a:ext cx="844389" cy="683323"/>
                <a:chOff x="7839187" y="2771215"/>
                <a:chExt cx="844389" cy="683323"/>
              </a:xfrm>
            </p:grpSpPr>
            <p:pic>
              <p:nvPicPr>
                <p:cNvPr id="47" name="Picture 46">
                  <a:extLst>
                    <a:ext uri="{FF2B5EF4-FFF2-40B4-BE49-F238E27FC236}">
                      <a16:creationId xmlns:a16="http://schemas.microsoft.com/office/drawing/2014/main" id="{688687D2-B242-DEC4-713C-81860DC927F7}"/>
                    </a:ext>
                  </a:extLst>
                </p:cNvPr>
                <p:cNvPicPr/>
                <p:nvPr/>
              </p:nvPicPr>
              <p:blipFill>
                <a:blip r:embed="rId3">
                  <a:clrChange>
                    <a:clrFrom>
                      <a:srgbClr val="FFE4C8"/>
                    </a:clrFrom>
                    <a:clrTo>
                      <a:srgbClr val="FFE4C8">
                        <a:alpha val="0"/>
                      </a:srgbClr>
                    </a:clrTo>
                  </a:clrChange>
                </a:blip>
                <a:srcRect/>
                <a:stretch>
                  <a:fillRect/>
                </a:stretch>
              </p:blipFill>
              <p:spPr bwMode="auto">
                <a:xfrm>
                  <a:off x="7839187" y="2771215"/>
                  <a:ext cx="830322" cy="373834"/>
                </a:xfrm>
                <a:prstGeom prst="rect">
                  <a:avLst/>
                </a:prstGeom>
                <a:noFill/>
                <a:ln w="9525">
                  <a:noFill/>
                  <a:miter lim="800000"/>
                  <a:headEnd/>
                  <a:tailEnd/>
                </a:ln>
              </p:spPr>
            </p:pic>
            <p:pic>
              <p:nvPicPr>
                <p:cNvPr id="48" name="Picture 47">
                  <a:extLst>
                    <a:ext uri="{FF2B5EF4-FFF2-40B4-BE49-F238E27FC236}">
                      <a16:creationId xmlns:a16="http://schemas.microsoft.com/office/drawing/2014/main" id="{94B0C39E-A513-1B9A-159D-30A27084402B}"/>
                    </a:ext>
                  </a:extLst>
                </p:cNvPr>
                <p:cNvPicPr/>
                <p:nvPr/>
              </p:nvPicPr>
              <p:blipFill>
                <a:blip r:embed="rId3">
                  <a:clrChange>
                    <a:clrFrom>
                      <a:srgbClr val="FFE4C8"/>
                    </a:clrFrom>
                    <a:clrTo>
                      <a:srgbClr val="FFE4C8">
                        <a:alpha val="0"/>
                      </a:srgbClr>
                    </a:clrTo>
                  </a:clrChange>
                </a:blip>
                <a:srcRect/>
                <a:stretch>
                  <a:fillRect/>
                </a:stretch>
              </p:blipFill>
              <p:spPr bwMode="auto">
                <a:xfrm>
                  <a:off x="7853254" y="3080704"/>
                  <a:ext cx="830322" cy="373834"/>
                </a:xfrm>
                <a:prstGeom prst="rect">
                  <a:avLst/>
                </a:prstGeom>
                <a:noFill/>
                <a:ln w="9525">
                  <a:noFill/>
                  <a:miter lim="800000"/>
                  <a:headEnd/>
                  <a:tailEnd/>
                </a:ln>
              </p:spPr>
            </p:pic>
          </p:grpSp>
          <p:grpSp>
            <p:nvGrpSpPr>
              <p:cNvPr id="44" name="Group 68">
                <a:extLst>
                  <a:ext uri="{FF2B5EF4-FFF2-40B4-BE49-F238E27FC236}">
                    <a16:creationId xmlns:a16="http://schemas.microsoft.com/office/drawing/2014/main" id="{BED86AA6-3EE8-31ED-DAA6-EB0610B73F6F}"/>
                  </a:ext>
                </a:extLst>
              </p:cNvPr>
              <p:cNvGrpSpPr/>
              <p:nvPr/>
            </p:nvGrpSpPr>
            <p:grpSpPr>
              <a:xfrm>
                <a:off x="6727123" y="3564728"/>
                <a:ext cx="844389" cy="683323"/>
                <a:chOff x="7839187" y="2771215"/>
                <a:chExt cx="844389" cy="683323"/>
              </a:xfrm>
            </p:grpSpPr>
            <p:pic>
              <p:nvPicPr>
                <p:cNvPr id="45" name="Picture 44">
                  <a:extLst>
                    <a:ext uri="{FF2B5EF4-FFF2-40B4-BE49-F238E27FC236}">
                      <a16:creationId xmlns:a16="http://schemas.microsoft.com/office/drawing/2014/main" id="{6FDB6CD0-2793-3B7C-8696-F3C7FD91F420}"/>
                    </a:ext>
                  </a:extLst>
                </p:cNvPr>
                <p:cNvPicPr/>
                <p:nvPr/>
              </p:nvPicPr>
              <p:blipFill>
                <a:blip r:embed="rId3">
                  <a:clrChange>
                    <a:clrFrom>
                      <a:srgbClr val="FFE4C8"/>
                    </a:clrFrom>
                    <a:clrTo>
                      <a:srgbClr val="FFE4C8">
                        <a:alpha val="0"/>
                      </a:srgbClr>
                    </a:clrTo>
                  </a:clrChange>
                </a:blip>
                <a:srcRect/>
                <a:stretch>
                  <a:fillRect/>
                </a:stretch>
              </p:blipFill>
              <p:spPr bwMode="auto">
                <a:xfrm>
                  <a:off x="7839187" y="2771215"/>
                  <a:ext cx="830322" cy="373834"/>
                </a:xfrm>
                <a:prstGeom prst="rect">
                  <a:avLst/>
                </a:prstGeom>
                <a:noFill/>
                <a:ln w="9525">
                  <a:noFill/>
                  <a:miter lim="800000"/>
                  <a:headEnd/>
                  <a:tailEnd/>
                </a:ln>
              </p:spPr>
            </p:pic>
            <p:pic>
              <p:nvPicPr>
                <p:cNvPr id="46" name="Picture 45">
                  <a:extLst>
                    <a:ext uri="{FF2B5EF4-FFF2-40B4-BE49-F238E27FC236}">
                      <a16:creationId xmlns:a16="http://schemas.microsoft.com/office/drawing/2014/main" id="{BCD5BDE6-331C-8160-50E7-AC9D801BAAAF}"/>
                    </a:ext>
                  </a:extLst>
                </p:cNvPr>
                <p:cNvPicPr/>
                <p:nvPr/>
              </p:nvPicPr>
              <p:blipFill>
                <a:blip r:embed="rId3">
                  <a:clrChange>
                    <a:clrFrom>
                      <a:srgbClr val="FFE4C8"/>
                    </a:clrFrom>
                    <a:clrTo>
                      <a:srgbClr val="FFE4C8">
                        <a:alpha val="0"/>
                      </a:srgbClr>
                    </a:clrTo>
                  </a:clrChange>
                </a:blip>
                <a:srcRect/>
                <a:stretch>
                  <a:fillRect/>
                </a:stretch>
              </p:blipFill>
              <p:spPr bwMode="auto">
                <a:xfrm>
                  <a:off x="7853254" y="3080704"/>
                  <a:ext cx="830322" cy="373834"/>
                </a:xfrm>
                <a:prstGeom prst="rect">
                  <a:avLst/>
                </a:prstGeom>
                <a:noFill/>
                <a:ln w="9525">
                  <a:noFill/>
                  <a:miter lim="800000"/>
                  <a:headEnd/>
                  <a:tailEnd/>
                </a:ln>
              </p:spPr>
            </p:pic>
          </p:grpSp>
        </p:grpSp>
        <p:grpSp>
          <p:nvGrpSpPr>
            <p:cNvPr id="38" name="Group 105">
              <a:extLst>
                <a:ext uri="{FF2B5EF4-FFF2-40B4-BE49-F238E27FC236}">
                  <a16:creationId xmlns:a16="http://schemas.microsoft.com/office/drawing/2014/main" id="{02B7AD80-CFAE-1126-780C-F8FAC27547E3}"/>
                </a:ext>
              </a:extLst>
            </p:cNvPr>
            <p:cNvGrpSpPr/>
            <p:nvPr/>
          </p:nvGrpSpPr>
          <p:grpSpPr>
            <a:xfrm>
              <a:off x="4694263" y="2151827"/>
              <a:ext cx="1589738" cy="1009263"/>
              <a:chOff x="4694263" y="2151827"/>
              <a:chExt cx="1589738" cy="1009263"/>
            </a:xfrm>
          </p:grpSpPr>
          <p:pic>
            <p:nvPicPr>
              <p:cNvPr id="39" name="Picture 38">
                <a:extLst>
                  <a:ext uri="{FF2B5EF4-FFF2-40B4-BE49-F238E27FC236}">
                    <a16:creationId xmlns:a16="http://schemas.microsoft.com/office/drawing/2014/main" id="{A39B5B4E-8C70-1C16-3457-EB9C32883122}"/>
                  </a:ext>
                </a:extLst>
              </p:cNvPr>
              <p:cNvPicPr/>
              <p:nvPr/>
            </p:nvPicPr>
            <p:blipFill>
              <a:blip r:embed="rId3">
                <a:clrChange>
                  <a:clrFrom>
                    <a:srgbClr val="FFE4C8"/>
                  </a:clrFrom>
                  <a:clrTo>
                    <a:srgbClr val="FFE4C8">
                      <a:alpha val="0"/>
                    </a:srgbClr>
                  </a:clrTo>
                </a:clrChange>
                <a:duotone>
                  <a:schemeClr val="accent1">
                    <a:shade val="45000"/>
                    <a:satMod val="135000"/>
                  </a:schemeClr>
                  <a:prstClr val="white"/>
                </a:duotone>
                <a:lum bright="20000"/>
              </a:blip>
              <a:srcRect/>
              <a:stretch>
                <a:fillRect/>
              </a:stretch>
            </p:blipFill>
            <p:spPr bwMode="auto">
              <a:xfrm rot="668254">
                <a:off x="5453679" y="2198319"/>
                <a:ext cx="830322" cy="373834"/>
              </a:xfrm>
              <a:prstGeom prst="rect">
                <a:avLst/>
              </a:prstGeom>
              <a:noFill/>
              <a:ln w="9525">
                <a:noFill/>
                <a:miter lim="800000"/>
                <a:headEnd/>
                <a:tailEnd/>
              </a:ln>
            </p:spPr>
          </p:pic>
          <p:pic>
            <p:nvPicPr>
              <p:cNvPr id="40" name="Picture 39">
                <a:extLst>
                  <a:ext uri="{FF2B5EF4-FFF2-40B4-BE49-F238E27FC236}">
                    <a16:creationId xmlns:a16="http://schemas.microsoft.com/office/drawing/2014/main" id="{10F506F7-9A20-42A5-8EB9-A4633F16CD62}"/>
                  </a:ext>
                </a:extLst>
              </p:cNvPr>
              <p:cNvPicPr/>
              <p:nvPr/>
            </p:nvPicPr>
            <p:blipFill>
              <a:blip r:embed="rId3">
                <a:clrChange>
                  <a:clrFrom>
                    <a:srgbClr val="FFE4C8"/>
                  </a:clrFrom>
                  <a:clrTo>
                    <a:srgbClr val="FFE4C8">
                      <a:alpha val="0"/>
                    </a:srgbClr>
                  </a:clrTo>
                </a:clrChange>
                <a:duotone>
                  <a:schemeClr val="accent1">
                    <a:shade val="45000"/>
                    <a:satMod val="135000"/>
                  </a:schemeClr>
                  <a:prstClr val="white"/>
                </a:duotone>
                <a:lum bright="20000"/>
              </a:blip>
              <a:srcRect/>
              <a:stretch>
                <a:fillRect/>
              </a:stretch>
            </p:blipFill>
            <p:spPr bwMode="auto">
              <a:xfrm rot="1964032">
                <a:off x="5453679" y="2787256"/>
                <a:ext cx="830322" cy="373834"/>
              </a:xfrm>
              <a:prstGeom prst="rect">
                <a:avLst/>
              </a:prstGeom>
              <a:noFill/>
              <a:ln w="9525">
                <a:noFill/>
                <a:miter lim="800000"/>
                <a:headEnd/>
                <a:tailEnd/>
              </a:ln>
            </p:spPr>
          </p:pic>
          <p:pic>
            <p:nvPicPr>
              <p:cNvPr id="41" name="Picture 40">
                <a:extLst>
                  <a:ext uri="{FF2B5EF4-FFF2-40B4-BE49-F238E27FC236}">
                    <a16:creationId xmlns:a16="http://schemas.microsoft.com/office/drawing/2014/main" id="{C09DF7D3-D9CC-B0BD-D434-3D7946B9E004}"/>
                  </a:ext>
                </a:extLst>
              </p:cNvPr>
              <p:cNvPicPr/>
              <p:nvPr/>
            </p:nvPicPr>
            <p:blipFill>
              <a:blip r:embed="rId3">
                <a:clrChange>
                  <a:clrFrom>
                    <a:srgbClr val="FFE4C8"/>
                  </a:clrFrom>
                  <a:clrTo>
                    <a:srgbClr val="FFE4C8">
                      <a:alpha val="0"/>
                    </a:srgbClr>
                  </a:clrTo>
                </a:clrChange>
                <a:duotone>
                  <a:schemeClr val="accent1">
                    <a:shade val="45000"/>
                    <a:satMod val="135000"/>
                  </a:schemeClr>
                  <a:prstClr val="white"/>
                </a:duotone>
                <a:lum bright="20000"/>
              </a:blip>
              <a:srcRect/>
              <a:stretch>
                <a:fillRect/>
              </a:stretch>
            </p:blipFill>
            <p:spPr bwMode="auto">
              <a:xfrm rot="20983679">
                <a:off x="4694263" y="2151827"/>
                <a:ext cx="830322" cy="373834"/>
              </a:xfrm>
              <a:prstGeom prst="rect">
                <a:avLst/>
              </a:prstGeom>
              <a:noFill/>
              <a:ln w="9525">
                <a:noFill/>
                <a:miter lim="800000"/>
                <a:headEnd/>
                <a:tailEnd/>
              </a:ln>
            </p:spPr>
          </p:pic>
        </p:grpSp>
      </p:grpSp>
      <p:sp>
        <p:nvSpPr>
          <p:cNvPr id="64" name="Rectangle 63">
            <a:extLst>
              <a:ext uri="{FF2B5EF4-FFF2-40B4-BE49-F238E27FC236}">
                <a16:creationId xmlns:a16="http://schemas.microsoft.com/office/drawing/2014/main" id="{5D05A7ED-ED00-25B9-4488-0D39CBF9018F}"/>
              </a:ext>
            </a:extLst>
          </p:cNvPr>
          <p:cNvSpPr/>
          <p:nvPr/>
        </p:nvSpPr>
        <p:spPr>
          <a:xfrm>
            <a:off x="242812" y="4015393"/>
            <a:ext cx="11597894" cy="1754326"/>
          </a:xfrm>
          <a:prstGeom prst="rect">
            <a:avLst/>
          </a:prstGeom>
        </p:spPr>
        <p:txBody>
          <a:bodyPr wrap="square">
            <a:spAutoFit/>
          </a:bodyPr>
          <a:lstStyle/>
          <a:p>
            <a:pPr marL="457200" indent="-457200" algn="just">
              <a:lnSpc>
                <a:spcPct val="150000"/>
              </a:lnSpc>
              <a:buFont typeface="Arial" pitchFamily="34" charset="0"/>
              <a:buChar char="•"/>
            </a:pPr>
            <a:r>
              <a:rPr lang="en-US" sz="2400" dirty="0"/>
              <a:t>These photons that are emitted by spontaneous or stimulated emission processes are not sufficient to create a large number of further stimulated emissions that are required to build a sufficient intensity for a laser beam </a:t>
            </a:r>
          </a:p>
        </p:txBody>
      </p:sp>
      <p:grpSp>
        <p:nvGrpSpPr>
          <p:cNvPr id="65" name="Group 107">
            <a:extLst>
              <a:ext uri="{FF2B5EF4-FFF2-40B4-BE49-F238E27FC236}">
                <a16:creationId xmlns:a16="http://schemas.microsoft.com/office/drawing/2014/main" id="{74616A67-CB9F-4A50-A5EA-287F7055CD5E}"/>
              </a:ext>
            </a:extLst>
          </p:cNvPr>
          <p:cNvGrpSpPr/>
          <p:nvPr/>
        </p:nvGrpSpPr>
        <p:grpSpPr>
          <a:xfrm>
            <a:off x="837763" y="1563965"/>
            <a:ext cx="3541094" cy="2009934"/>
            <a:chOff x="837763" y="1563965"/>
            <a:chExt cx="3541094" cy="2009934"/>
          </a:xfrm>
        </p:grpSpPr>
        <p:grpSp>
          <p:nvGrpSpPr>
            <p:cNvPr id="66" name="Group 184">
              <a:extLst>
                <a:ext uri="{FF2B5EF4-FFF2-40B4-BE49-F238E27FC236}">
                  <a16:creationId xmlns:a16="http://schemas.microsoft.com/office/drawing/2014/main" id="{D8A3E5C4-9D6A-E24D-C0E3-90D5ABEA4F11}"/>
                </a:ext>
              </a:extLst>
            </p:cNvPr>
            <p:cNvGrpSpPr/>
            <p:nvPr/>
          </p:nvGrpSpPr>
          <p:grpSpPr>
            <a:xfrm>
              <a:off x="837763" y="1563965"/>
              <a:ext cx="3541094" cy="2009934"/>
              <a:chOff x="837763" y="2524834"/>
              <a:chExt cx="3541094" cy="2009934"/>
            </a:xfrm>
          </p:grpSpPr>
          <p:grpSp>
            <p:nvGrpSpPr>
              <p:cNvPr id="70" name="Group 84">
                <a:extLst>
                  <a:ext uri="{FF2B5EF4-FFF2-40B4-BE49-F238E27FC236}">
                    <a16:creationId xmlns:a16="http://schemas.microsoft.com/office/drawing/2014/main" id="{4D201385-F6E4-EC0F-CBDC-1015AE17FAC4}"/>
                  </a:ext>
                </a:extLst>
              </p:cNvPr>
              <p:cNvGrpSpPr/>
              <p:nvPr/>
            </p:nvGrpSpPr>
            <p:grpSpPr>
              <a:xfrm>
                <a:off x="1163260" y="2524834"/>
                <a:ext cx="2695817" cy="2009934"/>
                <a:chOff x="1860684" y="2478336"/>
                <a:chExt cx="2695817" cy="2009934"/>
              </a:xfrm>
            </p:grpSpPr>
            <p:pic>
              <p:nvPicPr>
                <p:cNvPr id="75" name="Picture 3">
                  <a:extLst>
                    <a:ext uri="{FF2B5EF4-FFF2-40B4-BE49-F238E27FC236}">
                      <a16:creationId xmlns:a16="http://schemas.microsoft.com/office/drawing/2014/main" id="{AEE534E2-85D0-A65F-45C2-B346F11DE3F9}"/>
                    </a:ext>
                  </a:extLst>
                </p:cNvPr>
                <p:cNvPicPr>
                  <a:picLocks noChangeAspect="1" noChangeArrowheads="1"/>
                </p:cNvPicPr>
                <p:nvPr/>
              </p:nvPicPr>
              <p:blipFill>
                <a:blip r:embed="rId2"/>
                <a:srcRect/>
                <a:stretch>
                  <a:fillRect/>
                </a:stretch>
              </p:blipFill>
              <p:spPr bwMode="auto">
                <a:xfrm>
                  <a:off x="1860684" y="2510725"/>
                  <a:ext cx="2695817" cy="1977545"/>
                </a:xfrm>
                <a:prstGeom prst="rect">
                  <a:avLst/>
                </a:prstGeom>
                <a:noFill/>
                <a:ln w="9525">
                  <a:noFill/>
                  <a:miter lim="800000"/>
                  <a:headEnd/>
                  <a:tailEnd/>
                </a:ln>
                <a:effectLst/>
              </p:spPr>
            </p:pic>
            <p:grpSp>
              <p:nvGrpSpPr>
                <p:cNvPr id="76" name="Group 83">
                  <a:extLst>
                    <a:ext uri="{FF2B5EF4-FFF2-40B4-BE49-F238E27FC236}">
                      <a16:creationId xmlns:a16="http://schemas.microsoft.com/office/drawing/2014/main" id="{E0346ED3-E1DC-CE03-7DCB-A07845BBC9F8}"/>
                    </a:ext>
                  </a:extLst>
                </p:cNvPr>
                <p:cNvGrpSpPr/>
                <p:nvPr/>
              </p:nvGrpSpPr>
              <p:grpSpPr>
                <a:xfrm>
                  <a:off x="2607733" y="2478336"/>
                  <a:ext cx="1332615" cy="354795"/>
                  <a:chOff x="5877876" y="2571326"/>
                  <a:chExt cx="1332615" cy="354795"/>
                </a:xfrm>
              </p:grpSpPr>
              <p:grpSp>
                <p:nvGrpSpPr>
                  <p:cNvPr id="77" name="Group 70">
                    <a:extLst>
                      <a:ext uri="{FF2B5EF4-FFF2-40B4-BE49-F238E27FC236}">
                        <a16:creationId xmlns:a16="http://schemas.microsoft.com/office/drawing/2014/main" id="{18D17226-F0C5-E103-54E2-FA87C03926F4}"/>
                      </a:ext>
                    </a:extLst>
                  </p:cNvPr>
                  <p:cNvGrpSpPr/>
                  <p:nvPr/>
                </p:nvGrpSpPr>
                <p:grpSpPr>
                  <a:xfrm>
                    <a:off x="5877876" y="2571326"/>
                    <a:ext cx="1239625" cy="168815"/>
                    <a:chOff x="6032860" y="2602320"/>
                    <a:chExt cx="1239625" cy="168815"/>
                  </a:xfrm>
                </p:grpSpPr>
                <p:sp>
                  <p:nvSpPr>
                    <p:cNvPr id="84" name="Oval 83">
                      <a:extLst>
                        <a:ext uri="{FF2B5EF4-FFF2-40B4-BE49-F238E27FC236}">
                          <a16:creationId xmlns:a16="http://schemas.microsoft.com/office/drawing/2014/main" id="{40CE4EC9-298F-2564-0928-FCCA4BC72DED}"/>
                        </a:ext>
                      </a:extLst>
                    </p:cNvPr>
                    <p:cNvSpPr/>
                    <p:nvPr/>
                  </p:nvSpPr>
                  <p:spPr>
                    <a:xfrm>
                      <a:off x="6311829" y="2602322"/>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F6E53FD0-6133-2BEE-ED42-56AC79FBEB61}"/>
                        </a:ext>
                      </a:extLst>
                    </p:cNvPr>
                    <p:cNvSpPr/>
                    <p:nvPr/>
                  </p:nvSpPr>
                  <p:spPr>
                    <a:xfrm>
                      <a:off x="6575300" y="2602322"/>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323316EB-D677-1D26-17C4-7A7CC3719C7D}"/>
                        </a:ext>
                      </a:extLst>
                    </p:cNvPr>
                    <p:cNvSpPr/>
                    <p:nvPr/>
                  </p:nvSpPr>
                  <p:spPr>
                    <a:xfrm>
                      <a:off x="6854270" y="2602323"/>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A9546EEA-F032-DFE4-8004-CDDE15AC2C20}"/>
                        </a:ext>
                      </a:extLst>
                    </p:cNvPr>
                    <p:cNvSpPr/>
                    <p:nvPr/>
                  </p:nvSpPr>
                  <p:spPr>
                    <a:xfrm>
                      <a:off x="7117741" y="2602321"/>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36C8990-7D00-FF26-1159-7FC0F62A26FF}"/>
                        </a:ext>
                      </a:extLst>
                    </p:cNvPr>
                    <p:cNvSpPr/>
                    <p:nvPr/>
                  </p:nvSpPr>
                  <p:spPr>
                    <a:xfrm>
                      <a:off x="6032860" y="2602320"/>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grpSp>
              <p:grpSp>
                <p:nvGrpSpPr>
                  <p:cNvPr id="78" name="Group 77">
                    <a:extLst>
                      <a:ext uri="{FF2B5EF4-FFF2-40B4-BE49-F238E27FC236}">
                        <a16:creationId xmlns:a16="http://schemas.microsoft.com/office/drawing/2014/main" id="{4327262E-05A0-F9DA-6451-AF1A29158D1B}"/>
                      </a:ext>
                    </a:extLst>
                  </p:cNvPr>
                  <p:cNvGrpSpPr/>
                  <p:nvPr/>
                </p:nvGrpSpPr>
                <p:grpSpPr>
                  <a:xfrm>
                    <a:off x="5970866" y="2757306"/>
                    <a:ext cx="1239625" cy="168815"/>
                    <a:chOff x="6032860" y="2602320"/>
                    <a:chExt cx="1239625" cy="168815"/>
                  </a:xfrm>
                </p:grpSpPr>
                <p:sp>
                  <p:nvSpPr>
                    <p:cNvPr id="79" name="Oval 78">
                      <a:extLst>
                        <a:ext uri="{FF2B5EF4-FFF2-40B4-BE49-F238E27FC236}">
                          <a16:creationId xmlns:a16="http://schemas.microsoft.com/office/drawing/2014/main" id="{4EE6263F-8EB6-31F8-A671-F10D0A0CDBA1}"/>
                        </a:ext>
                      </a:extLst>
                    </p:cNvPr>
                    <p:cNvSpPr/>
                    <p:nvPr/>
                  </p:nvSpPr>
                  <p:spPr>
                    <a:xfrm>
                      <a:off x="6311829" y="2602322"/>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B435F183-931A-D399-F7E5-20DEC78AF229}"/>
                        </a:ext>
                      </a:extLst>
                    </p:cNvPr>
                    <p:cNvSpPr/>
                    <p:nvPr/>
                  </p:nvSpPr>
                  <p:spPr>
                    <a:xfrm>
                      <a:off x="6575300" y="2602322"/>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2C28C03C-8380-3050-E592-3361D360D44A}"/>
                        </a:ext>
                      </a:extLst>
                    </p:cNvPr>
                    <p:cNvSpPr/>
                    <p:nvPr/>
                  </p:nvSpPr>
                  <p:spPr>
                    <a:xfrm>
                      <a:off x="6854270" y="2602323"/>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029975D-49EE-5547-AA07-7F5B39F8C293}"/>
                        </a:ext>
                      </a:extLst>
                    </p:cNvPr>
                    <p:cNvSpPr/>
                    <p:nvPr/>
                  </p:nvSpPr>
                  <p:spPr>
                    <a:xfrm>
                      <a:off x="7117741" y="2602321"/>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6651F3ED-D80B-41ED-1CB1-9CCF8A6403E8}"/>
                        </a:ext>
                      </a:extLst>
                    </p:cNvPr>
                    <p:cNvSpPr/>
                    <p:nvPr/>
                  </p:nvSpPr>
                  <p:spPr>
                    <a:xfrm>
                      <a:off x="6032860" y="2602320"/>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grpSp>
            </p:grpSp>
          </p:grpSp>
          <p:pic>
            <p:nvPicPr>
              <p:cNvPr id="71" name="Picture 70">
                <a:extLst>
                  <a:ext uri="{FF2B5EF4-FFF2-40B4-BE49-F238E27FC236}">
                    <a16:creationId xmlns:a16="http://schemas.microsoft.com/office/drawing/2014/main" id="{52E4B34D-6702-22B9-EAC1-C33EE0AC2AF1}"/>
                  </a:ext>
                </a:extLst>
              </p:cNvPr>
              <p:cNvPicPr/>
              <p:nvPr/>
            </p:nvPicPr>
            <p:blipFill>
              <a:blip r:embed="rId3">
                <a:clrChange>
                  <a:clrFrom>
                    <a:srgbClr val="FFE4C8"/>
                  </a:clrFrom>
                  <a:clrTo>
                    <a:srgbClr val="FFE4C8">
                      <a:alpha val="0"/>
                    </a:srgbClr>
                  </a:clrTo>
                </a:clrChange>
              </a:blip>
              <a:srcRect/>
              <a:stretch>
                <a:fillRect/>
              </a:stretch>
            </p:blipFill>
            <p:spPr bwMode="auto">
              <a:xfrm>
                <a:off x="837763" y="3347752"/>
                <a:ext cx="830322" cy="373834"/>
              </a:xfrm>
              <a:prstGeom prst="rect">
                <a:avLst/>
              </a:prstGeom>
              <a:noFill/>
              <a:ln w="9525">
                <a:noFill/>
                <a:miter lim="800000"/>
                <a:headEnd/>
                <a:tailEnd/>
              </a:ln>
            </p:spPr>
          </p:pic>
          <p:grpSp>
            <p:nvGrpSpPr>
              <p:cNvPr id="72" name="Group 68">
                <a:extLst>
                  <a:ext uri="{FF2B5EF4-FFF2-40B4-BE49-F238E27FC236}">
                    <a16:creationId xmlns:a16="http://schemas.microsoft.com/office/drawing/2014/main" id="{17079B48-6C04-1CC9-C116-FD75B55BA94C}"/>
                  </a:ext>
                </a:extLst>
              </p:cNvPr>
              <p:cNvGrpSpPr/>
              <p:nvPr/>
            </p:nvGrpSpPr>
            <p:grpSpPr>
              <a:xfrm>
                <a:off x="3534468" y="3192769"/>
                <a:ext cx="844389" cy="683323"/>
                <a:chOff x="7994167" y="2771215"/>
                <a:chExt cx="844389" cy="683323"/>
              </a:xfrm>
            </p:grpSpPr>
            <p:pic>
              <p:nvPicPr>
                <p:cNvPr id="73" name="Picture 72">
                  <a:extLst>
                    <a:ext uri="{FF2B5EF4-FFF2-40B4-BE49-F238E27FC236}">
                      <a16:creationId xmlns:a16="http://schemas.microsoft.com/office/drawing/2014/main" id="{C6FB4D17-5873-3B0D-0341-A5BC8C242950}"/>
                    </a:ext>
                  </a:extLst>
                </p:cNvPr>
                <p:cNvPicPr/>
                <p:nvPr/>
              </p:nvPicPr>
              <p:blipFill>
                <a:blip r:embed="rId3">
                  <a:clrChange>
                    <a:clrFrom>
                      <a:srgbClr val="FFE4C8"/>
                    </a:clrFrom>
                    <a:clrTo>
                      <a:srgbClr val="FFE4C8">
                        <a:alpha val="0"/>
                      </a:srgbClr>
                    </a:clrTo>
                  </a:clrChange>
                </a:blip>
                <a:srcRect/>
                <a:stretch>
                  <a:fillRect/>
                </a:stretch>
              </p:blipFill>
              <p:spPr bwMode="auto">
                <a:xfrm>
                  <a:off x="7994167" y="2771215"/>
                  <a:ext cx="830322" cy="373834"/>
                </a:xfrm>
                <a:prstGeom prst="rect">
                  <a:avLst/>
                </a:prstGeom>
                <a:noFill/>
                <a:ln w="9525">
                  <a:noFill/>
                  <a:miter lim="800000"/>
                  <a:headEnd/>
                  <a:tailEnd/>
                </a:ln>
              </p:spPr>
            </p:pic>
            <p:pic>
              <p:nvPicPr>
                <p:cNvPr id="74" name="Picture 73">
                  <a:extLst>
                    <a:ext uri="{FF2B5EF4-FFF2-40B4-BE49-F238E27FC236}">
                      <a16:creationId xmlns:a16="http://schemas.microsoft.com/office/drawing/2014/main" id="{85F91BE5-81E9-7BA5-5FBF-C21CD196CCC1}"/>
                    </a:ext>
                  </a:extLst>
                </p:cNvPr>
                <p:cNvPicPr/>
                <p:nvPr/>
              </p:nvPicPr>
              <p:blipFill>
                <a:blip r:embed="rId3">
                  <a:clrChange>
                    <a:clrFrom>
                      <a:srgbClr val="FFE4C8"/>
                    </a:clrFrom>
                    <a:clrTo>
                      <a:srgbClr val="FFE4C8">
                        <a:alpha val="0"/>
                      </a:srgbClr>
                    </a:clrTo>
                  </a:clrChange>
                </a:blip>
                <a:srcRect/>
                <a:stretch>
                  <a:fillRect/>
                </a:stretch>
              </p:blipFill>
              <p:spPr bwMode="auto">
                <a:xfrm>
                  <a:off x="8008234" y="3080704"/>
                  <a:ext cx="830322" cy="373834"/>
                </a:xfrm>
                <a:prstGeom prst="rect">
                  <a:avLst/>
                </a:prstGeom>
                <a:noFill/>
                <a:ln w="9525">
                  <a:noFill/>
                  <a:miter lim="800000"/>
                  <a:headEnd/>
                  <a:tailEnd/>
                </a:ln>
              </p:spPr>
            </p:pic>
          </p:grpSp>
        </p:grpSp>
        <p:grpSp>
          <p:nvGrpSpPr>
            <p:cNvPr id="67" name="Group 103">
              <a:extLst>
                <a:ext uri="{FF2B5EF4-FFF2-40B4-BE49-F238E27FC236}">
                  <a16:creationId xmlns:a16="http://schemas.microsoft.com/office/drawing/2014/main" id="{8CD944F4-CBAC-7B9D-6C6C-CABE07035E27}"/>
                </a:ext>
              </a:extLst>
            </p:cNvPr>
            <p:cNvGrpSpPr/>
            <p:nvPr/>
          </p:nvGrpSpPr>
          <p:grpSpPr>
            <a:xfrm>
              <a:off x="1734088" y="2074336"/>
              <a:ext cx="1589738" cy="1009263"/>
              <a:chOff x="1734088" y="2074336"/>
              <a:chExt cx="1589738" cy="1009263"/>
            </a:xfrm>
          </p:grpSpPr>
          <p:pic>
            <p:nvPicPr>
              <p:cNvPr id="68" name="Picture 67">
                <a:extLst>
                  <a:ext uri="{FF2B5EF4-FFF2-40B4-BE49-F238E27FC236}">
                    <a16:creationId xmlns:a16="http://schemas.microsoft.com/office/drawing/2014/main" id="{E8EC77C8-3BAC-62BB-6B18-D642FE7792E1}"/>
                  </a:ext>
                </a:extLst>
              </p:cNvPr>
              <p:cNvPicPr/>
              <p:nvPr/>
            </p:nvPicPr>
            <p:blipFill>
              <a:blip r:embed="rId3">
                <a:clrChange>
                  <a:clrFrom>
                    <a:srgbClr val="FFE4C8"/>
                  </a:clrFrom>
                  <a:clrTo>
                    <a:srgbClr val="FFE4C8">
                      <a:alpha val="0"/>
                    </a:srgbClr>
                  </a:clrTo>
                </a:clrChange>
                <a:duotone>
                  <a:schemeClr val="accent1">
                    <a:shade val="45000"/>
                    <a:satMod val="135000"/>
                  </a:schemeClr>
                  <a:prstClr val="white"/>
                </a:duotone>
                <a:lum bright="20000"/>
              </a:blip>
              <a:srcRect/>
              <a:stretch>
                <a:fillRect/>
              </a:stretch>
            </p:blipFill>
            <p:spPr bwMode="auto">
              <a:xfrm rot="1964032">
                <a:off x="2493504" y="2709765"/>
                <a:ext cx="830322" cy="373834"/>
              </a:xfrm>
              <a:prstGeom prst="rect">
                <a:avLst/>
              </a:prstGeom>
              <a:noFill/>
              <a:ln w="9525">
                <a:noFill/>
                <a:miter lim="800000"/>
                <a:headEnd/>
                <a:tailEnd/>
              </a:ln>
            </p:spPr>
          </p:pic>
          <p:pic>
            <p:nvPicPr>
              <p:cNvPr id="69" name="Picture 68">
                <a:extLst>
                  <a:ext uri="{FF2B5EF4-FFF2-40B4-BE49-F238E27FC236}">
                    <a16:creationId xmlns:a16="http://schemas.microsoft.com/office/drawing/2014/main" id="{CBD5567A-9356-610D-97E4-07719E2F4A5E}"/>
                  </a:ext>
                </a:extLst>
              </p:cNvPr>
              <p:cNvPicPr/>
              <p:nvPr/>
            </p:nvPicPr>
            <p:blipFill>
              <a:blip r:embed="rId3">
                <a:clrChange>
                  <a:clrFrom>
                    <a:srgbClr val="FFE4C8"/>
                  </a:clrFrom>
                  <a:clrTo>
                    <a:srgbClr val="FFE4C8">
                      <a:alpha val="0"/>
                    </a:srgbClr>
                  </a:clrTo>
                </a:clrChange>
                <a:duotone>
                  <a:schemeClr val="accent1">
                    <a:shade val="45000"/>
                    <a:satMod val="135000"/>
                  </a:schemeClr>
                  <a:prstClr val="white"/>
                </a:duotone>
                <a:lum bright="20000"/>
              </a:blip>
              <a:srcRect/>
              <a:stretch>
                <a:fillRect/>
              </a:stretch>
            </p:blipFill>
            <p:spPr bwMode="auto">
              <a:xfrm rot="20983679">
                <a:off x="1734088" y="2074336"/>
                <a:ext cx="830322" cy="373834"/>
              </a:xfrm>
              <a:prstGeom prst="rect">
                <a:avLst/>
              </a:prstGeom>
              <a:noFill/>
              <a:ln w="9525">
                <a:noFill/>
                <a:miter lim="800000"/>
                <a:headEnd/>
                <a:tailEnd/>
              </a:ln>
            </p:spPr>
          </p:pic>
        </p:grpSp>
      </p:grpSp>
    </p:spTree>
    <p:extLst>
      <p:ext uri="{BB962C8B-B14F-4D97-AF65-F5344CB8AC3E}">
        <p14:creationId xmlns:p14="http://schemas.microsoft.com/office/powerpoint/2010/main" val="3146192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blinds(horizontal)">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box(in)">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CCE12-E353-49C4-AD44-FDE96450B69D}"/>
              </a:ext>
            </a:extLst>
          </p:cNvPr>
          <p:cNvSpPr>
            <a:spLocks noGrp="1"/>
          </p:cNvSpPr>
          <p:nvPr>
            <p:ph type="title"/>
          </p:nvPr>
        </p:nvSpPr>
        <p:spPr>
          <a:xfrm>
            <a:off x="838201" y="-92075"/>
            <a:ext cx="8264703" cy="1135903"/>
          </a:xfrm>
        </p:spPr>
        <p:txBody>
          <a:bodyPr>
            <a:noAutofit/>
          </a:bodyPr>
          <a:lstStyle/>
          <a:p>
            <a:r>
              <a:rPr lang="en-IN" sz="3200" b="1" i="0" u="none" strike="noStrike" baseline="0" dirty="0">
                <a:solidFill>
                  <a:srgbClr val="0000FF"/>
                </a:solidFill>
                <a:latin typeface="Calibri" panose="020F0502020204030204" pitchFamily="34" charset="0"/>
              </a:rPr>
              <a:t>Light</a:t>
            </a:r>
            <a:endParaRPr lang="en-IN" sz="3200" b="1" dirty="0">
              <a:latin typeface="+mn-lt"/>
            </a:endParaRPr>
          </a:p>
        </p:txBody>
      </p:sp>
      <p:sp>
        <p:nvSpPr>
          <p:cNvPr id="4" name="Content Placeholder 2">
            <a:extLst>
              <a:ext uri="{FF2B5EF4-FFF2-40B4-BE49-F238E27FC236}">
                <a16:creationId xmlns:a16="http://schemas.microsoft.com/office/drawing/2014/main" id="{65AA2363-FBED-4756-BEC4-8463545C66EF}"/>
              </a:ext>
            </a:extLst>
          </p:cNvPr>
          <p:cNvSpPr txBox="1">
            <a:spLocks/>
          </p:cNvSpPr>
          <p:nvPr/>
        </p:nvSpPr>
        <p:spPr>
          <a:xfrm>
            <a:off x="838201" y="1962642"/>
            <a:ext cx="6565900" cy="3459104"/>
          </a:xfrm>
          <a:prstGeom prst="rect">
            <a:avLst/>
          </a:prstGeom>
        </p:spPr>
        <p:txBody>
          <a:bodyPr anchor="ct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lnSpc>
                <a:spcPct val="150000"/>
              </a:lnSpc>
            </a:pPr>
            <a:r>
              <a:rPr lang="en-US" sz="2400" b="0" i="0" u="none" strike="noStrike" baseline="0" dirty="0">
                <a:solidFill>
                  <a:srgbClr val="000000"/>
                </a:solidFill>
              </a:rPr>
              <a:t>Wave with velocity c = 3 × 10</a:t>
            </a:r>
            <a:r>
              <a:rPr lang="en-US" sz="2400" b="0" i="0" u="none" strike="noStrike" baseline="30000" dirty="0">
                <a:solidFill>
                  <a:srgbClr val="000000"/>
                </a:solidFill>
              </a:rPr>
              <a:t>8</a:t>
            </a:r>
            <a:r>
              <a:rPr lang="en-US" sz="2400" b="0" i="0" u="none" strike="noStrike" baseline="0" dirty="0">
                <a:solidFill>
                  <a:srgbClr val="000000"/>
                </a:solidFill>
              </a:rPr>
              <a:t> m/s </a:t>
            </a:r>
          </a:p>
          <a:p>
            <a:pPr marL="342900" indent="-342900" algn="l">
              <a:lnSpc>
                <a:spcPct val="150000"/>
              </a:lnSpc>
              <a:buFont typeface="Arial" panose="020B0604020202020204" pitchFamily="34" charset="0"/>
              <a:buChar char="•"/>
            </a:pPr>
            <a:r>
              <a:rPr lang="en-IN" sz="2400" b="0" i="0" u="none" strike="noStrike" baseline="0" dirty="0">
                <a:solidFill>
                  <a:srgbClr val="000000"/>
                </a:solidFill>
              </a:rPr>
              <a:t>Electromagnetic radiation </a:t>
            </a:r>
          </a:p>
          <a:p>
            <a:pPr marL="342900" indent="-342900" algn="l">
              <a:lnSpc>
                <a:spcPct val="150000"/>
              </a:lnSpc>
              <a:buFont typeface="Arial" panose="020B0604020202020204" pitchFamily="34" charset="0"/>
              <a:buChar char="•"/>
            </a:pPr>
            <a:r>
              <a:rPr lang="en-IN" sz="2400" b="0" i="0" u="none" strike="noStrike" baseline="0" dirty="0">
                <a:solidFill>
                  <a:srgbClr val="000000"/>
                </a:solidFill>
              </a:rPr>
              <a:t>No medium is required </a:t>
            </a:r>
          </a:p>
          <a:p>
            <a:pPr marL="342900" indent="-342900" algn="l">
              <a:lnSpc>
                <a:spcPct val="150000"/>
              </a:lnSpc>
              <a:buFont typeface="Arial" panose="020B0604020202020204" pitchFamily="34" charset="0"/>
              <a:buChar char="•"/>
            </a:pPr>
            <a:r>
              <a:rPr lang="en-US" sz="2400" b="0" i="0" u="none" strike="noStrike" baseline="0" dirty="0">
                <a:solidFill>
                  <a:srgbClr val="000000"/>
                </a:solidFill>
              </a:rPr>
              <a:t>Wavelength - Wavelength (λ) is the distance between two consecutive crests or troughs of a wave</a:t>
            </a:r>
          </a:p>
          <a:p>
            <a:pPr marL="342900" indent="-342900" algn="l">
              <a:lnSpc>
                <a:spcPct val="150000"/>
              </a:lnSpc>
              <a:buFont typeface="Arial" panose="020B0604020202020204" pitchFamily="34" charset="0"/>
              <a:buChar char="•"/>
            </a:pPr>
            <a:r>
              <a:rPr lang="en-US" sz="2400" b="0" i="0" u="none" strike="noStrike" baseline="0" dirty="0">
                <a:solidFill>
                  <a:srgbClr val="000000"/>
                </a:solidFill>
              </a:rPr>
              <a:t>Frequency </a:t>
            </a:r>
            <a:r>
              <a:rPr lang="en-US" sz="2400" dirty="0">
                <a:solidFill>
                  <a:srgbClr val="000000"/>
                </a:solidFill>
              </a:rPr>
              <a:t>- </a:t>
            </a:r>
            <a:r>
              <a:rPr lang="en-US" sz="2400" b="0" i="0" u="none" strike="noStrike" baseline="0" dirty="0">
                <a:solidFill>
                  <a:srgbClr val="000000"/>
                </a:solidFill>
              </a:rPr>
              <a:t>is the number of cycles of a wave that pass a given point per unit of time. It is commonly measured in hertz (Hz)</a:t>
            </a:r>
          </a:p>
          <a:p>
            <a:pPr marL="342900" indent="-342900" algn="l">
              <a:lnSpc>
                <a:spcPct val="150000"/>
              </a:lnSpc>
              <a:buFont typeface="Arial" panose="020B0604020202020204" pitchFamily="34" charset="0"/>
              <a:buChar char="•"/>
            </a:pPr>
            <a:r>
              <a:rPr lang="en-US" sz="2400" b="0" i="0" u="none" strike="noStrike" baseline="0" dirty="0">
                <a:solidFill>
                  <a:srgbClr val="000000"/>
                </a:solidFill>
              </a:rPr>
              <a:t>Velocity of light = wavelength × frequency </a:t>
            </a:r>
          </a:p>
        </p:txBody>
      </p:sp>
      <p:pic>
        <p:nvPicPr>
          <p:cNvPr id="1026" name="Picture 2" descr="Light Waves And Color Formula - GeeksforGeeks">
            <a:extLst>
              <a:ext uri="{FF2B5EF4-FFF2-40B4-BE49-F238E27FC236}">
                <a16:creationId xmlns:a16="http://schemas.microsoft.com/office/drawing/2014/main" id="{8B8C3E23-D698-0EA3-8D1F-1FD70DE86B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4437" y="3118378"/>
            <a:ext cx="4136736" cy="2497331"/>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a:extLst>
              <a:ext uri="{FF2B5EF4-FFF2-40B4-BE49-F238E27FC236}">
                <a16:creationId xmlns:a16="http://schemas.microsoft.com/office/drawing/2014/main" id="{16C4D94C-EA95-50A4-02F2-E5B7CFEC9B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04395" y="1081266"/>
            <a:ext cx="4869792" cy="1999673"/>
          </a:xfrm>
          <a:prstGeom prst="rect">
            <a:avLst/>
          </a:prstGeom>
        </p:spPr>
      </p:pic>
    </p:spTree>
    <p:extLst>
      <p:ext uri="{BB962C8B-B14F-4D97-AF65-F5344CB8AC3E}">
        <p14:creationId xmlns:p14="http://schemas.microsoft.com/office/powerpoint/2010/main" val="16372931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96BC5-911B-0B6B-F6AA-26A49182C361}"/>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DA0B21F8-7E66-D5E8-686B-24F60BB343A9}"/>
              </a:ext>
            </a:extLst>
          </p:cNvPr>
          <p:cNvSpPr txBox="1">
            <a:spLocks/>
          </p:cNvSpPr>
          <p:nvPr/>
        </p:nvSpPr>
        <p:spPr>
          <a:xfrm>
            <a:off x="0" y="1828800"/>
            <a:ext cx="12192000" cy="336295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effectLst>
                  <a:outerShdw blurRad="38100" dist="38100" dir="2700000" algn="tl">
                    <a:srgbClr val="000000">
                      <a:alpha val="43137"/>
                    </a:srgbClr>
                  </a:outerShdw>
                </a:effectLst>
                <a:latin typeface="+mn-lt"/>
              </a:rPr>
              <a:t>Resonating cavity and Requisite conditions for production of a laser beam </a:t>
            </a:r>
            <a:endParaRPr lang="en-IN" sz="4000" b="1" dirty="0">
              <a:solidFill>
                <a:schemeClr val="bg1"/>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38822261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32631-7D9A-ADA6-8351-51C54C6072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9D2DA9-900D-CB97-3362-64C85391B4A1}"/>
              </a:ext>
            </a:extLst>
          </p:cNvPr>
          <p:cNvSpPr>
            <a:spLocks noGrp="1"/>
          </p:cNvSpPr>
          <p:nvPr>
            <p:ph type="title"/>
          </p:nvPr>
        </p:nvSpPr>
        <p:spPr>
          <a:xfrm>
            <a:off x="838201" y="-92075"/>
            <a:ext cx="8264703" cy="1135903"/>
          </a:xfrm>
        </p:spPr>
        <p:txBody>
          <a:bodyPr>
            <a:noAutofit/>
          </a:bodyPr>
          <a:lstStyle/>
          <a:p>
            <a:r>
              <a:rPr lang="en-IN" sz="3200" b="1" i="0" u="none" strike="noStrike" baseline="0" dirty="0">
                <a:solidFill>
                  <a:srgbClr val="0000FF"/>
                </a:solidFill>
                <a:latin typeface="Calibri" panose="020F0502020204030204" pitchFamily="34" charset="0"/>
              </a:rPr>
              <a:t>Resonating cavity</a:t>
            </a:r>
          </a:p>
        </p:txBody>
      </p:sp>
      <p:sp>
        <p:nvSpPr>
          <p:cNvPr id="5" name="Rectangle 4">
            <a:extLst>
              <a:ext uri="{FF2B5EF4-FFF2-40B4-BE49-F238E27FC236}">
                <a16:creationId xmlns:a16="http://schemas.microsoft.com/office/drawing/2014/main" id="{942E1573-45B8-E80D-10FF-FA8CEC02FCE4}"/>
              </a:ext>
            </a:extLst>
          </p:cNvPr>
          <p:cNvSpPr/>
          <p:nvPr/>
        </p:nvSpPr>
        <p:spPr>
          <a:xfrm>
            <a:off x="258310" y="3906909"/>
            <a:ext cx="11685723" cy="1200329"/>
          </a:xfrm>
          <a:prstGeom prst="rect">
            <a:avLst/>
          </a:prstGeom>
        </p:spPr>
        <p:txBody>
          <a:bodyPr wrap="square">
            <a:spAutoFit/>
          </a:bodyPr>
          <a:lstStyle/>
          <a:p>
            <a:pPr marL="457200" indent="-457200" algn="just">
              <a:lnSpc>
                <a:spcPct val="150000"/>
              </a:lnSpc>
              <a:buFont typeface="Arial" pitchFamily="34" charset="0"/>
              <a:buChar char="•"/>
            </a:pPr>
            <a:r>
              <a:rPr lang="en-US" sz="2400" dirty="0"/>
              <a:t>Amplification occurs when the photons emitted in stimulated emission are reflected back into the system and trigger further stimulated emissions</a:t>
            </a:r>
          </a:p>
        </p:txBody>
      </p:sp>
      <p:grpSp>
        <p:nvGrpSpPr>
          <p:cNvPr id="6" name="Group 182">
            <a:extLst>
              <a:ext uri="{FF2B5EF4-FFF2-40B4-BE49-F238E27FC236}">
                <a16:creationId xmlns:a16="http://schemas.microsoft.com/office/drawing/2014/main" id="{ACD7E57F-D865-9C52-5C17-489732F9B06F}"/>
              </a:ext>
            </a:extLst>
          </p:cNvPr>
          <p:cNvGrpSpPr/>
          <p:nvPr/>
        </p:nvGrpSpPr>
        <p:grpSpPr>
          <a:xfrm>
            <a:off x="294468" y="1340630"/>
            <a:ext cx="11590146" cy="2495227"/>
            <a:chOff x="263473" y="2260170"/>
            <a:chExt cx="11590146" cy="2495227"/>
          </a:xfrm>
        </p:grpSpPr>
        <p:grpSp>
          <p:nvGrpSpPr>
            <p:cNvPr id="7" name="Group 181">
              <a:extLst>
                <a:ext uri="{FF2B5EF4-FFF2-40B4-BE49-F238E27FC236}">
                  <a16:creationId xmlns:a16="http://schemas.microsoft.com/office/drawing/2014/main" id="{4B41E7BE-2BBC-8C83-799C-72D76B6375DA}"/>
                </a:ext>
              </a:extLst>
            </p:cNvPr>
            <p:cNvGrpSpPr/>
            <p:nvPr/>
          </p:nvGrpSpPr>
          <p:grpSpPr>
            <a:xfrm>
              <a:off x="263473" y="2260170"/>
              <a:ext cx="11590146" cy="2495227"/>
              <a:chOff x="263473" y="2260170"/>
              <a:chExt cx="11590146" cy="2495227"/>
            </a:xfrm>
          </p:grpSpPr>
          <p:grpSp>
            <p:nvGrpSpPr>
              <p:cNvPr id="9" name="Group 177">
                <a:extLst>
                  <a:ext uri="{FF2B5EF4-FFF2-40B4-BE49-F238E27FC236}">
                    <a16:creationId xmlns:a16="http://schemas.microsoft.com/office/drawing/2014/main" id="{5DC302A4-D347-6111-5899-9AACC2CAA149}"/>
                  </a:ext>
                </a:extLst>
              </p:cNvPr>
              <p:cNvGrpSpPr/>
              <p:nvPr/>
            </p:nvGrpSpPr>
            <p:grpSpPr>
              <a:xfrm>
                <a:off x="263473" y="2278253"/>
                <a:ext cx="11561736" cy="2464234"/>
                <a:chOff x="609834" y="2293751"/>
                <a:chExt cx="10889911" cy="2464234"/>
              </a:xfrm>
            </p:grpSpPr>
            <p:sp>
              <p:nvSpPr>
                <p:cNvPr id="12" name="Can 172">
                  <a:extLst>
                    <a:ext uri="{FF2B5EF4-FFF2-40B4-BE49-F238E27FC236}">
                      <a16:creationId xmlns:a16="http://schemas.microsoft.com/office/drawing/2014/main" id="{21A3DBFA-FE64-2C2D-8DC0-B5AFDA58B5F3}"/>
                    </a:ext>
                  </a:extLst>
                </p:cNvPr>
                <p:cNvSpPr/>
                <p:nvPr/>
              </p:nvSpPr>
              <p:spPr>
                <a:xfrm rot="5400000">
                  <a:off x="4866468" y="-1875291"/>
                  <a:ext cx="2464231" cy="10802322"/>
                </a:xfrm>
                <a:prstGeom prst="can">
                  <a:avLst>
                    <a:gd name="adj" fmla="val 14937"/>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E1BBA4C-8F81-E307-3ECD-B5294CFDE3C2}"/>
                    </a:ext>
                  </a:extLst>
                </p:cNvPr>
                <p:cNvSpPr/>
                <p:nvPr/>
              </p:nvSpPr>
              <p:spPr>
                <a:xfrm flipH="1">
                  <a:off x="609834" y="2293751"/>
                  <a:ext cx="467128" cy="2448732"/>
                </a:xfrm>
                <a:prstGeom prst="ellipse">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Oval 9">
                <a:extLst>
                  <a:ext uri="{FF2B5EF4-FFF2-40B4-BE49-F238E27FC236}">
                    <a16:creationId xmlns:a16="http://schemas.microsoft.com/office/drawing/2014/main" id="{B3FB8218-3B77-4D4A-FC56-4257FC93955F}"/>
                  </a:ext>
                </a:extLst>
              </p:cNvPr>
              <p:cNvSpPr/>
              <p:nvPr/>
            </p:nvSpPr>
            <p:spPr>
              <a:xfrm flipH="1">
                <a:off x="11344758" y="2260170"/>
                <a:ext cx="508861" cy="2495227"/>
              </a:xfrm>
              <a:prstGeom prst="ellipse">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10E8E7F0-DDE2-CCE0-4A43-F07E15F3F55E}"/>
                  </a:ext>
                </a:extLst>
              </p:cNvPr>
              <p:cNvSpPr txBox="1"/>
              <p:nvPr/>
            </p:nvSpPr>
            <p:spPr>
              <a:xfrm>
                <a:off x="11437747" y="3293391"/>
                <a:ext cx="309970" cy="307777"/>
              </a:xfrm>
              <a:prstGeom prst="rect">
                <a:avLst/>
              </a:prstGeom>
              <a:solidFill>
                <a:schemeClr val="accent2">
                  <a:lumMod val="20000"/>
                  <a:lumOff val="80000"/>
                </a:schemeClr>
              </a:solidFill>
              <a:ln>
                <a:solidFill>
                  <a:schemeClr val="accent2">
                    <a:lumMod val="20000"/>
                    <a:lumOff val="80000"/>
                  </a:schemeClr>
                </a:solidFill>
              </a:ln>
            </p:spPr>
            <p:txBody>
              <a:bodyPr wrap="square" lIns="0" tIns="0" rIns="0" bIns="0" rtlCol="0">
                <a:spAutoFit/>
              </a:bodyPr>
              <a:lstStyle/>
              <a:p>
                <a:r>
                  <a:rPr lang="en-US" sz="2000" b="1" dirty="0"/>
                  <a:t>M</a:t>
                </a:r>
                <a:r>
                  <a:rPr lang="en-US" sz="2000" b="1" baseline="-25000" dirty="0"/>
                  <a:t>2</a:t>
                </a:r>
                <a:endParaRPr lang="en-US" b="1" baseline="-25000" dirty="0"/>
              </a:p>
            </p:txBody>
          </p:sp>
        </p:grpSp>
        <p:sp>
          <p:nvSpPr>
            <p:cNvPr id="8" name="TextBox 7">
              <a:extLst>
                <a:ext uri="{FF2B5EF4-FFF2-40B4-BE49-F238E27FC236}">
                  <a16:creationId xmlns:a16="http://schemas.microsoft.com/office/drawing/2014/main" id="{C46D472D-EAE8-C20E-11FC-DCB6A1A2967F}"/>
                </a:ext>
              </a:extLst>
            </p:cNvPr>
            <p:cNvSpPr txBox="1"/>
            <p:nvPr/>
          </p:nvSpPr>
          <p:spPr>
            <a:xfrm>
              <a:off x="356459" y="3324387"/>
              <a:ext cx="325468" cy="307777"/>
            </a:xfrm>
            <a:prstGeom prst="rect">
              <a:avLst/>
            </a:prstGeom>
            <a:solidFill>
              <a:schemeClr val="accent1">
                <a:lumMod val="20000"/>
                <a:lumOff val="80000"/>
              </a:schemeClr>
            </a:solidFill>
            <a:ln>
              <a:noFill/>
            </a:ln>
          </p:spPr>
          <p:txBody>
            <a:bodyPr wrap="square" lIns="0" tIns="0" rIns="0" bIns="0" rtlCol="0">
              <a:spAutoFit/>
            </a:bodyPr>
            <a:lstStyle/>
            <a:p>
              <a:r>
                <a:rPr lang="en-US" sz="2000" b="1" dirty="0"/>
                <a:t>M</a:t>
              </a:r>
              <a:r>
                <a:rPr lang="en-US" sz="2000" b="1" baseline="-25000" dirty="0"/>
                <a:t>1</a:t>
              </a:r>
              <a:endParaRPr lang="en-US" b="1" baseline="-25000" dirty="0"/>
            </a:p>
          </p:txBody>
        </p:sp>
      </p:grpSp>
      <p:sp>
        <p:nvSpPr>
          <p:cNvPr id="14" name="Rectangle 13">
            <a:extLst>
              <a:ext uri="{FF2B5EF4-FFF2-40B4-BE49-F238E27FC236}">
                <a16:creationId xmlns:a16="http://schemas.microsoft.com/office/drawing/2014/main" id="{9414DF50-BAF3-2506-0223-4BA0342F05D4}"/>
              </a:ext>
            </a:extLst>
          </p:cNvPr>
          <p:cNvSpPr/>
          <p:nvPr/>
        </p:nvSpPr>
        <p:spPr>
          <a:xfrm>
            <a:off x="247973" y="5041682"/>
            <a:ext cx="11685723" cy="1754326"/>
          </a:xfrm>
          <a:prstGeom prst="rect">
            <a:avLst/>
          </a:prstGeom>
        </p:spPr>
        <p:txBody>
          <a:bodyPr wrap="square">
            <a:spAutoFit/>
          </a:bodyPr>
          <a:lstStyle/>
          <a:p>
            <a:pPr marL="457200" indent="-457200" algn="just">
              <a:lnSpc>
                <a:spcPct val="150000"/>
              </a:lnSpc>
              <a:buFont typeface="Arial" pitchFamily="34" charset="0"/>
              <a:buChar char="•"/>
            </a:pPr>
            <a:r>
              <a:rPr lang="en-US" sz="2400" b="1" u="sng" dirty="0">
                <a:solidFill>
                  <a:srgbClr val="5C0AFF"/>
                </a:solidFill>
              </a:rPr>
              <a:t>Resonating cavity</a:t>
            </a:r>
            <a:r>
              <a:rPr lang="en-US" sz="2400" dirty="0">
                <a:solidFill>
                  <a:srgbClr val="5C0AFF"/>
                </a:solidFill>
              </a:rPr>
              <a:t> </a:t>
            </a:r>
            <a:r>
              <a:rPr lang="en-US" sz="2400" dirty="0"/>
              <a:t>is a cavity consists of two mirrors (M</a:t>
            </a:r>
            <a:r>
              <a:rPr lang="en-US" sz="2400" baseline="-25000" dirty="0"/>
              <a:t>1</a:t>
            </a:r>
            <a:r>
              <a:rPr lang="en-US" sz="2400" dirty="0"/>
              <a:t> &amp; M</a:t>
            </a:r>
            <a:r>
              <a:rPr lang="en-US" sz="2400" baseline="-25000" dirty="0"/>
              <a:t>2</a:t>
            </a:r>
            <a:r>
              <a:rPr lang="en-US" sz="2400" dirty="0"/>
              <a:t> with R of 100% &amp; &lt;100%, respectively), placed parallel to each other, which will facilitate the amplification of photons </a:t>
            </a:r>
            <a:endParaRPr lang="en-US" sz="2400" b="1" u="sng" dirty="0"/>
          </a:p>
        </p:txBody>
      </p:sp>
      <p:grpSp>
        <p:nvGrpSpPr>
          <p:cNvPr id="15" name="Group 188">
            <a:extLst>
              <a:ext uri="{FF2B5EF4-FFF2-40B4-BE49-F238E27FC236}">
                <a16:creationId xmlns:a16="http://schemas.microsoft.com/office/drawing/2014/main" id="{84CBDFBA-F74C-6D16-099D-1598A18104F2}"/>
              </a:ext>
            </a:extLst>
          </p:cNvPr>
          <p:cNvGrpSpPr/>
          <p:nvPr/>
        </p:nvGrpSpPr>
        <p:grpSpPr>
          <a:xfrm>
            <a:off x="7486567" y="1594962"/>
            <a:ext cx="3820037" cy="2009934"/>
            <a:chOff x="7486567" y="1594962"/>
            <a:chExt cx="3820037" cy="2009934"/>
          </a:xfrm>
        </p:grpSpPr>
        <p:grpSp>
          <p:nvGrpSpPr>
            <p:cNvPr id="16" name="Group 186">
              <a:extLst>
                <a:ext uri="{FF2B5EF4-FFF2-40B4-BE49-F238E27FC236}">
                  <a16:creationId xmlns:a16="http://schemas.microsoft.com/office/drawing/2014/main" id="{209F66A6-08F2-84CD-5A9E-FFEF496EDA2E}"/>
                </a:ext>
              </a:extLst>
            </p:cNvPr>
            <p:cNvGrpSpPr/>
            <p:nvPr/>
          </p:nvGrpSpPr>
          <p:grpSpPr>
            <a:xfrm>
              <a:off x="7486567" y="1594962"/>
              <a:ext cx="3820037" cy="2009934"/>
              <a:chOff x="7486567" y="2555831"/>
              <a:chExt cx="3820037" cy="2009934"/>
            </a:xfrm>
          </p:grpSpPr>
          <p:grpSp>
            <p:nvGrpSpPr>
              <p:cNvPr id="21" name="Group 126">
                <a:extLst>
                  <a:ext uri="{FF2B5EF4-FFF2-40B4-BE49-F238E27FC236}">
                    <a16:creationId xmlns:a16="http://schemas.microsoft.com/office/drawing/2014/main" id="{77411DCE-40A5-3016-42B0-CF2D327060B0}"/>
                  </a:ext>
                </a:extLst>
              </p:cNvPr>
              <p:cNvGrpSpPr/>
              <p:nvPr/>
            </p:nvGrpSpPr>
            <p:grpSpPr>
              <a:xfrm>
                <a:off x="7486567" y="2555831"/>
                <a:ext cx="2695817" cy="2009934"/>
                <a:chOff x="1860684" y="2478336"/>
                <a:chExt cx="2695817" cy="2009934"/>
              </a:xfrm>
            </p:grpSpPr>
            <p:pic>
              <p:nvPicPr>
                <p:cNvPr id="34" name="Picture 3">
                  <a:extLst>
                    <a:ext uri="{FF2B5EF4-FFF2-40B4-BE49-F238E27FC236}">
                      <a16:creationId xmlns:a16="http://schemas.microsoft.com/office/drawing/2014/main" id="{E655B7CC-5ED2-E914-D8ED-E0694CBBC342}"/>
                    </a:ext>
                  </a:extLst>
                </p:cNvPr>
                <p:cNvPicPr>
                  <a:picLocks noChangeAspect="1" noChangeArrowheads="1"/>
                </p:cNvPicPr>
                <p:nvPr/>
              </p:nvPicPr>
              <p:blipFill>
                <a:blip r:embed="rId2"/>
                <a:srcRect/>
                <a:stretch>
                  <a:fillRect/>
                </a:stretch>
              </p:blipFill>
              <p:spPr bwMode="auto">
                <a:xfrm>
                  <a:off x="1860684" y="2510725"/>
                  <a:ext cx="2695817" cy="1977545"/>
                </a:xfrm>
                <a:prstGeom prst="rect">
                  <a:avLst/>
                </a:prstGeom>
                <a:noFill/>
                <a:ln w="9525">
                  <a:noFill/>
                  <a:miter lim="800000"/>
                  <a:headEnd/>
                  <a:tailEnd/>
                </a:ln>
                <a:effectLst/>
              </p:spPr>
            </p:pic>
            <p:grpSp>
              <p:nvGrpSpPr>
                <p:cNvPr id="35" name="Group 129">
                  <a:extLst>
                    <a:ext uri="{FF2B5EF4-FFF2-40B4-BE49-F238E27FC236}">
                      <a16:creationId xmlns:a16="http://schemas.microsoft.com/office/drawing/2014/main" id="{CAD3365C-8F95-7DF9-51F9-A2A73E3C4700}"/>
                    </a:ext>
                  </a:extLst>
                </p:cNvPr>
                <p:cNvGrpSpPr/>
                <p:nvPr/>
              </p:nvGrpSpPr>
              <p:grpSpPr>
                <a:xfrm>
                  <a:off x="2607733" y="2478336"/>
                  <a:ext cx="1332615" cy="354795"/>
                  <a:chOff x="5877876" y="2571326"/>
                  <a:chExt cx="1332615" cy="354795"/>
                </a:xfrm>
              </p:grpSpPr>
              <p:grpSp>
                <p:nvGrpSpPr>
                  <p:cNvPr id="36" name="Group 130">
                    <a:extLst>
                      <a:ext uri="{FF2B5EF4-FFF2-40B4-BE49-F238E27FC236}">
                        <a16:creationId xmlns:a16="http://schemas.microsoft.com/office/drawing/2014/main" id="{F9B8E923-D59A-6376-E2C6-BCD102F09AA4}"/>
                      </a:ext>
                    </a:extLst>
                  </p:cNvPr>
                  <p:cNvGrpSpPr/>
                  <p:nvPr/>
                </p:nvGrpSpPr>
                <p:grpSpPr>
                  <a:xfrm>
                    <a:off x="5877876" y="2571326"/>
                    <a:ext cx="1239625" cy="168815"/>
                    <a:chOff x="6032860" y="2602320"/>
                    <a:chExt cx="1239625" cy="168815"/>
                  </a:xfrm>
                </p:grpSpPr>
                <p:sp>
                  <p:nvSpPr>
                    <p:cNvPr id="43" name="Oval 42">
                      <a:extLst>
                        <a:ext uri="{FF2B5EF4-FFF2-40B4-BE49-F238E27FC236}">
                          <a16:creationId xmlns:a16="http://schemas.microsoft.com/office/drawing/2014/main" id="{60E8D409-99E1-428A-4D18-280C41865213}"/>
                        </a:ext>
                      </a:extLst>
                    </p:cNvPr>
                    <p:cNvSpPr/>
                    <p:nvPr/>
                  </p:nvSpPr>
                  <p:spPr>
                    <a:xfrm>
                      <a:off x="6311829" y="2602322"/>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2B1CDDF5-958B-B693-C2A2-EA900F747AB9}"/>
                        </a:ext>
                      </a:extLst>
                    </p:cNvPr>
                    <p:cNvSpPr/>
                    <p:nvPr/>
                  </p:nvSpPr>
                  <p:spPr>
                    <a:xfrm>
                      <a:off x="6575300" y="2602322"/>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CCCB2664-AADB-2E0D-946F-EE7219573225}"/>
                        </a:ext>
                      </a:extLst>
                    </p:cNvPr>
                    <p:cNvSpPr/>
                    <p:nvPr/>
                  </p:nvSpPr>
                  <p:spPr>
                    <a:xfrm>
                      <a:off x="6854270" y="2602323"/>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925627C5-5386-2A7C-7086-B81B6F838476}"/>
                        </a:ext>
                      </a:extLst>
                    </p:cNvPr>
                    <p:cNvSpPr/>
                    <p:nvPr/>
                  </p:nvSpPr>
                  <p:spPr>
                    <a:xfrm>
                      <a:off x="7117741" y="2602321"/>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E407B56B-73AA-E985-57DF-0249C8B3D908}"/>
                        </a:ext>
                      </a:extLst>
                    </p:cNvPr>
                    <p:cNvSpPr/>
                    <p:nvPr/>
                  </p:nvSpPr>
                  <p:spPr>
                    <a:xfrm>
                      <a:off x="6032860" y="2602320"/>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grpSp>
              <p:grpSp>
                <p:nvGrpSpPr>
                  <p:cNvPr id="37" name="Group 131">
                    <a:extLst>
                      <a:ext uri="{FF2B5EF4-FFF2-40B4-BE49-F238E27FC236}">
                        <a16:creationId xmlns:a16="http://schemas.microsoft.com/office/drawing/2014/main" id="{B9EFD35C-1CB1-EED2-C613-1AD4683F5211}"/>
                      </a:ext>
                    </a:extLst>
                  </p:cNvPr>
                  <p:cNvGrpSpPr/>
                  <p:nvPr/>
                </p:nvGrpSpPr>
                <p:grpSpPr>
                  <a:xfrm>
                    <a:off x="5970866" y="2757306"/>
                    <a:ext cx="1239625" cy="168815"/>
                    <a:chOff x="6032860" y="2602320"/>
                    <a:chExt cx="1239625" cy="168815"/>
                  </a:xfrm>
                </p:grpSpPr>
                <p:sp>
                  <p:nvSpPr>
                    <p:cNvPr id="38" name="Oval 37">
                      <a:extLst>
                        <a:ext uri="{FF2B5EF4-FFF2-40B4-BE49-F238E27FC236}">
                          <a16:creationId xmlns:a16="http://schemas.microsoft.com/office/drawing/2014/main" id="{8D409D38-9BC1-C995-B432-44B3766B9840}"/>
                        </a:ext>
                      </a:extLst>
                    </p:cNvPr>
                    <p:cNvSpPr/>
                    <p:nvPr/>
                  </p:nvSpPr>
                  <p:spPr>
                    <a:xfrm>
                      <a:off x="6311829" y="2602322"/>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E29B32D-9B20-A0E1-4B92-44F7582A142F}"/>
                        </a:ext>
                      </a:extLst>
                    </p:cNvPr>
                    <p:cNvSpPr/>
                    <p:nvPr/>
                  </p:nvSpPr>
                  <p:spPr>
                    <a:xfrm>
                      <a:off x="6575300" y="2602322"/>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C1DDB2C3-E6AF-ADFF-CCAC-14113E0EA0AB}"/>
                        </a:ext>
                      </a:extLst>
                    </p:cNvPr>
                    <p:cNvSpPr/>
                    <p:nvPr/>
                  </p:nvSpPr>
                  <p:spPr>
                    <a:xfrm>
                      <a:off x="6854270" y="2602323"/>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ECFE0B7-4A18-CDFF-401F-FC01908980D3}"/>
                        </a:ext>
                      </a:extLst>
                    </p:cNvPr>
                    <p:cNvSpPr/>
                    <p:nvPr/>
                  </p:nvSpPr>
                  <p:spPr>
                    <a:xfrm>
                      <a:off x="7117741" y="2602321"/>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1398160C-A600-9B9A-D5E2-EA630627B2AB}"/>
                        </a:ext>
                      </a:extLst>
                    </p:cNvPr>
                    <p:cNvSpPr/>
                    <p:nvPr/>
                  </p:nvSpPr>
                  <p:spPr>
                    <a:xfrm>
                      <a:off x="6032860" y="2602320"/>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grpSp>
            </p:grpSp>
          </p:grpSp>
          <p:grpSp>
            <p:nvGrpSpPr>
              <p:cNvPr id="22" name="Group 47">
                <a:extLst>
                  <a:ext uri="{FF2B5EF4-FFF2-40B4-BE49-F238E27FC236}">
                    <a16:creationId xmlns:a16="http://schemas.microsoft.com/office/drawing/2014/main" id="{8EB03AF3-2BD1-7ACC-7471-8630321BF006}"/>
                  </a:ext>
                </a:extLst>
              </p:cNvPr>
              <p:cNvGrpSpPr/>
              <p:nvPr/>
            </p:nvGrpSpPr>
            <p:grpSpPr>
              <a:xfrm>
                <a:off x="9656303" y="2944797"/>
                <a:ext cx="844389" cy="683323"/>
                <a:chOff x="7823689" y="2771215"/>
                <a:chExt cx="844389" cy="683323"/>
              </a:xfrm>
            </p:grpSpPr>
            <p:pic>
              <p:nvPicPr>
                <p:cNvPr id="32" name="Picture 31">
                  <a:extLst>
                    <a:ext uri="{FF2B5EF4-FFF2-40B4-BE49-F238E27FC236}">
                      <a16:creationId xmlns:a16="http://schemas.microsoft.com/office/drawing/2014/main" id="{75AAD3AD-1996-E7F7-8AE8-CE508CD668F2}"/>
                    </a:ext>
                  </a:extLst>
                </p:cNvPr>
                <p:cNvPicPr/>
                <p:nvPr/>
              </p:nvPicPr>
              <p:blipFill>
                <a:blip r:embed="rId3">
                  <a:clrChange>
                    <a:clrFrom>
                      <a:srgbClr val="FFE4C8"/>
                    </a:clrFrom>
                    <a:clrTo>
                      <a:srgbClr val="FFE4C8">
                        <a:alpha val="0"/>
                      </a:srgbClr>
                    </a:clrTo>
                  </a:clrChange>
                </a:blip>
                <a:srcRect/>
                <a:stretch>
                  <a:fillRect/>
                </a:stretch>
              </p:blipFill>
              <p:spPr bwMode="auto">
                <a:xfrm>
                  <a:off x="7823689" y="2771215"/>
                  <a:ext cx="830322" cy="373834"/>
                </a:xfrm>
                <a:prstGeom prst="rect">
                  <a:avLst/>
                </a:prstGeom>
                <a:noFill/>
                <a:ln w="9525">
                  <a:noFill/>
                  <a:miter lim="800000"/>
                  <a:headEnd/>
                  <a:tailEnd/>
                </a:ln>
              </p:spPr>
            </p:pic>
            <p:pic>
              <p:nvPicPr>
                <p:cNvPr id="33" name="Picture 32">
                  <a:extLst>
                    <a:ext uri="{FF2B5EF4-FFF2-40B4-BE49-F238E27FC236}">
                      <a16:creationId xmlns:a16="http://schemas.microsoft.com/office/drawing/2014/main" id="{BAFA56E4-C95A-BA1C-E2C1-FCAD4A0AE862}"/>
                    </a:ext>
                  </a:extLst>
                </p:cNvPr>
                <p:cNvPicPr/>
                <p:nvPr/>
              </p:nvPicPr>
              <p:blipFill>
                <a:blip r:embed="rId3">
                  <a:clrChange>
                    <a:clrFrom>
                      <a:srgbClr val="FFE4C8"/>
                    </a:clrFrom>
                    <a:clrTo>
                      <a:srgbClr val="FFE4C8">
                        <a:alpha val="0"/>
                      </a:srgbClr>
                    </a:clrTo>
                  </a:clrChange>
                </a:blip>
                <a:srcRect/>
                <a:stretch>
                  <a:fillRect/>
                </a:stretch>
              </p:blipFill>
              <p:spPr bwMode="auto">
                <a:xfrm>
                  <a:off x="7837756" y="3080704"/>
                  <a:ext cx="830322" cy="373834"/>
                </a:xfrm>
                <a:prstGeom prst="rect">
                  <a:avLst/>
                </a:prstGeom>
                <a:noFill/>
                <a:ln w="9525">
                  <a:noFill/>
                  <a:miter lim="800000"/>
                  <a:headEnd/>
                  <a:tailEnd/>
                </a:ln>
              </p:spPr>
            </p:pic>
          </p:grpSp>
          <p:grpSp>
            <p:nvGrpSpPr>
              <p:cNvPr id="23" name="Group 50">
                <a:extLst>
                  <a:ext uri="{FF2B5EF4-FFF2-40B4-BE49-F238E27FC236}">
                    <a16:creationId xmlns:a16="http://schemas.microsoft.com/office/drawing/2014/main" id="{D763B90C-2BBB-16E8-FE70-ACA2004C15A8}"/>
                  </a:ext>
                </a:extLst>
              </p:cNvPr>
              <p:cNvGrpSpPr/>
              <p:nvPr/>
            </p:nvGrpSpPr>
            <p:grpSpPr>
              <a:xfrm>
                <a:off x="9640805" y="3611224"/>
                <a:ext cx="844389" cy="683323"/>
                <a:chOff x="7823689" y="2771215"/>
                <a:chExt cx="844389" cy="683323"/>
              </a:xfrm>
            </p:grpSpPr>
            <p:pic>
              <p:nvPicPr>
                <p:cNvPr id="30" name="Picture 29">
                  <a:extLst>
                    <a:ext uri="{FF2B5EF4-FFF2-40B4-BE49-F238E27FC236}">
                      <a16:creationId xmlns:a16="http://schemas.microsoft.com/office/drawing/2014/main" id="{7A212896-D280-EF0D-B8EC-878D37AA08F4}"/>
                    </a:ext>
                  </a:extLst>
                </p:cNvPr>
                <p:cNvPicPr/>
                <p:nvPr/>
              </p:nvPicPr>
              <p:blipFill>
                <a:blip r:embed="rId3">
                  <a:clrChange>
                    <a:clrFrom>
                      <a:srgbClr val="FFE4C8"/>
                    </a:clrFrom>
                    <a:clrTo>
                      <a:srgbClr val="FFE4C8">
                        <a:alpha val="0"/>
                      </a:srgbClr>
                    </a:clrTo>
                  </a:clrChange>
                </a:blip>
                <a:srcRect/>
                <a:stretch>
                  <a:fillRect/>
                </a:stretch>
              </p:blipFill>
              <p:spPr bwMode="auto">
                <a:xfrm>
                  <a:off x="7823689" y="2771215"/>
                  <a:ext cx="830322" cy="373834"/>
                </a:xfrm>
                <a:prstGeom prst="rect">
                  <a:avLst/>
                </a:prstGeom>
                <a:noFill/>
                <a:ln w="9525">
                  <a:noFill/>
                  <a:miter lim="800000"/>
                  <a:headEnd/>
                  <a:tailEnd/>
                </a:ln>
              </p:spPr>
            </p:pic>
            <p:pic>
              <p:nvPicPr>
                <p:cNvPr id="31" name="Picture 30">
                  <a:extLst>
                    <a:ext uri="{FF2B5EF4-FFF2-40B4-BE49-F238E27FC236}">
                      <a16:creationId xmlns:a16="http://schemas.microsoft.com/office/drawing/2014/main" id="{723D74ED-9FC7-9327-6F9A-B24FB783DE87}"/>
                    </a:ext>
                  </a:extLst>
                </p:cNvPr>
                <p:cNvPicPr/>
                <p:nvPr/>
              </p:nvPicPr>
              <p:blipFill>
                <a:blip r:embed="rId3">
                  <a:clrChange>
                    <a:clrFrom>
                      <a:srgbClr val="FFE4C8"/>
                    </a:clrFrom>
                    <a:clrTo>
                      <a:srgbClr val="FFE4C8">
                        <a:alpha val="0"/>
                      </a:srgbClr>
                    </a:clrTo>
                  </a:clrChange>
                </a:blip>
                <a:srcRect/>
                <a:stretch>
                  <a:fillRect/>
                </a:stretch>
              </p:blipFill>
              <p:spPr bwMode="auto">
                <a:xfrm>
                  <a:off x="7837756" y="3080704"/>
                  <a:ext cx="830322" cy="373834"/>
                </a:xfrm>
                <a:prstGeom prst="rect">
                  <a:avLst/>
                </a:prstGeom>
                <a:noFill/>
                <a:ln w="9525">
                  <a:noFill/>
                  <a:miter lim="800000"/>
                  <a:headEnd/>
                  <a:tailEnd/>
                </a:ln>
              </p:spPr>
            </p:pic>
          </p:grpSp>
          <p:grpSp>
            <p:nvGrpSpPr>
              <p:cNvPr id="24" name="Group 47">
                <a:extLst>
                  <a:ext uri="{FF2B5EF4-FFF2-40B4-BE49-F238E27FC236}">
                    <a16:creationId xmlns:a16="http://schemas.microsoft.com/office/drawing/2014/main" id="{4B74AE55-42A3-41B8-8AB6-872CBD95A4C2}"/>
                  </a:ext>
                </a:extLst>
              </p:cNvPr>
              <p:cNvGrpSpPr/>
              <p:nvPr/>
            </p:nvGrpSpPr>
            <p:grpSpPr>
              <a:xfrm>
                <a:off x="10462215" y="2975794"/>
                <a:ext cx="844389" cy="683323"/>
                <a:chOff x="7823689" y="2771215"/>
                <a:chExt cx="844389" cy="683323"/>
              </a:xfrm>
            </p:grpSpPr>
            <p:pic>
              <p:nvPicPr>
                <p:cNvPr id="28" name="Picture 27">
                  <a:extLst>
                    <a:ext uri="{FF2B5EF4-FFF2-40B4-BE49-F238E27FC236}">
                      <a16:creationId xmlns:a16="http://schemas.microsoft.com/office/drawing/2014/main" id="{286CE253-8CD1-5DA9-396C-07EE921BCC38}"/>
                    </a:ext>
                  </a:extLst>
                </p:cNvPr>
                <p:cNvPicPr/>
                <p:nvPr/>
              </p:nvPicPr>
              <p:blipFill>
                <a:blip r:embed="rId3">
                  <a:clrChange>
                    <a:clrFrom>
                      <a:srgbClr val="FFE4C8"/>
                    </a:clrFrom>
                    <a:clrTo>
                      <a:srgbClr val="FFE4C8">
                        <a:alpha val="0"/>
                      </a:srgbClr>
                    </a:clrTo>
                  </a:clrChange>
                </a:blip>
                <a:srcRect/>
                <a:stretch>
                  <a:fillRect/>
                </a:stretch>
              </p:blipFill>
              <p:spPr bwMode="auto">
                <a:xfrm>
                  <a:off x="7823689" y="2771215"/>
                  <a:ext cx="830322" cy="373834"/>
                </a:xfrm>
                <a:prstGeom prst="rect">
                  <a:avLst/>
                </a:prstGeom>
                <a:noFill/>
                <a:ln w="9525">
                  <a:noFill/>
                  <a:miter lim="800000"/>
                  <a:headEnd/>
                  <a:tailEnd/>
                </a:ln>
              </p:spPr>
            </p:pic>
            <p:pic>
              <p:nvPicPr>
                <p:cNvPr id="29" name="Picture 28">
                  <a:extLst>
                    <a:ext uri="{FF2B5EF4-FFF2-40B4-BE49-F238E27FC236}">
                      <a16:creationId xmlns:a16="http://schemas.microsoft.com/office/drawing/2014/main" id="{8E8BC86F-8395-0987-AA99-C14A94DC3A5E}"/>
                    </a:ext>
                  </a:extLst>
                </p:cNvPr>
                <p:cNvPicPr/>
                <p:nvPr/>
              </p:nvPicPr>
              <p:blipFill>
                <a:blip r:embed="rId3">
                  <a:clrChange>
                    <a:clrFrom>
                      <a:srgbClr val="FFE4C8"/>
                    </a:clrFrom>
                    <a:clrTo>
                      <a:srgbClr val="FFE4C8">
                        <a:alpha val="0"/>
                      </a:srgbClr>
                    </a:clrTo>
                  </a:clrChange>
                </a:blip>
                <a:srcRect/>
                <a:stretch>
                  <a:fillRect/>
                </a:stretch>
              </p:blipFill>
              <p:spPr bwMode="auto">
                <a:xfrm>
                  <a:off x="7837756" y="3080704"/>
                  <a:ext cx="830322" cy="373834"/>
                </a:xfrm>
                <a:prstGeom prst="rect">
                  <a:avLst/>
                </a:prstGeom>
                <a:noFill/>
                <a:ln w="9525">
                  <a:noFill/>
                  <a:miter lim="800000"/>
                  <a:headEnd/>
                  <a:tailEnd/>
                </a:ln>
              </p:spPr>
            </p:pic>
          </p:grpSp>
          <p:grpSp>
            <p:nvGrpSpPr>
              <p:cNvPr id="25" name="Group 50">
                <a:extLst>
                  <a:ext uri="{FF2B5EF4-FFF2-40B4-BE49-F238E27FC236}">
                    <a16:creationId xmlns:a16="http://schemas.microsoft.com/office/drawing/2014/main" id="{7CFF590F-AD2B-7EA8-846D-4873CBEF0970}"/>
                  </a:ext>
                </a:extLst>
              </p:cNvPr>
              <p:cNvGrpSpPr/>
              <p:nvPr/>
            </p:nvGrpSpPr>
            <p:grpSpPr>
              <a:xfrm>
                <a:off x="10446717" y="3642221"/>
                <a:ext cx="844389" cy="683323"/>
                <a:chOff x="7823689" y="2771215"/>
                <a:chExt cx="844389" cy="683323"/>
              </a:xfrm>
            </p:grpSpPr>
            <p:pic>
              <p:nvPicPr>
                <p:cNvPr id="26" name="Picture 25">
                  <a:extLst>
                    <a:ext uri="{FF2B5EF4-FFF2-40B4-BE49-F238E27FC236}">
                      <a16:creationId xmlns:a16="http://schemas.microsoft.com/office/drawing/2014/main" id="{695073BF-7491-C19D-BEFC-288F50ADC90D}"/>
                    </a:ext>
                  </a:extLst>
                </p:cNvPr>
                <p:cNvPicPr/>
                <p:nvPr/>
              </p:nvPicPr>
              <p:blipFill>
                <a:blip r:embed="rId3">
                  <a:clrChange>
                    <a:clrFrom>
                      <a:srgbClr val="FFE4C8"/>
                    </a:clrFrom>
                    <a:clrTo>
                      <a:srgbClr val="FFE4C8">
                        <a:alpha val="0"/>
                      </a:srgbClr>
                    </a:clrTo>
                  </a:clrChange>
                </a:blip>
                <a:srcRect/>
                <a:stretch>
                  <a:fillRect/>
                </a:stretch>
              </p:blipFill>
              <p:spPr bwMode="auto">
                <a:xfrm>
                  <a:off x="7823689" y="2771215"/>
                  <a:ext cx="830322" cy="373834"/>
                </a:xfrm>
                <a:prstGeom prst="rect">
                  <a:avLst/>
                </a:prstGeom>
                <a:noFill/>
                <a:ln w="9525">
                  <a:noFill/>
                  <a:miter lim="800000"/>
                  <a:headEnd/>
                  <a:tailEnd/>
                </a:ln>
              </p:spPr>
            </p:pic>
            <p:pic>
              <p:nvPicPr>
                <p:cNvPr id="27" name="Picture 26">
                  <a:extLst>
                    <a:ext uri="{FF2B5EF4-FFF2-40B4-BE49-F238E27FC236}">
                      <a16:creationId xmlns:a16="http://schemas.microsoft.com/office/drawing/2014/main" id="{00AC194A-79FE-22EB-F9B9-8AC862EF09F7}"/>
                    </a:ext>
                  </a:extLst>
                </p:cNvPr>
                <p:cNvPicPr/>
                <p:nvPr/>
              </p:nvPicPr>
              <p:blipFill>
                <a:blip r:embed="rId3">
                  <a:clrChange>
                    <a:clrFrom>
                      <a:srgbClr val="FFE4C8"/>
                    </a:clrFrom>
                    <a:clrTo>
                      <a:srgbClr val="FFE4C8">
                        <a:alpha val="0"/>
                      </a:srgbClr>
                    </a:clrTo>
                  </a:clrChange>
                </a:blip>
                <a:srcRect/>
                <a:stretch>
                  <a:fillRect/>
                </a:stretch>
              </p:blipFill>
              <p:spPr bwMode="auto">
                <a:xfrm>
                  <a:off x="7837756" y="3080704"/>
                  <a:ext cx="830322" cy="373834"/>
                </a:xfrm>
                <a:prstGeom prst="rect">
                  <a:avLst/>
                </a:prstGeom>
                <a:noFill/>
                <a:ln w="9525">
                  <a:noFill/>
                  <a:miter lim="800000"/>
                  <a:headEnd/>
                  <a:tailEnd/>
                </a:ln>
              </p:spPr>
            </p:pic>
          </p:grpSp>
        </p:grpSp>
        <p:grpSp>
          <p:nvGrpSpPr>
            <p:cNvPr id="17" name="Group 106">
              <a:extLst>
                <a:ext uri="{FF2B5EF4-FFF2-40B4-BE49-F238E27FC236}">
                  <a16:creationId xmlns:a16="http://schemas.microsoft.com/office/drawing/2014/main" id="{120E2FAC-DCEC-49EF-BE39-4453FB95D9F1}"/>
                </a:ext>
              </a:extLst>
            </p:cNvPr>
            <p:cNvGrpSpPr/>
            <p:nvPr/>
          </p:nvGrpSpPr>
          <p:grpSpPr>
            <a:xfrm>
              <a:off x="8010900" y="2167326"/>
              <a:ext cx="1589738" cy="1009263"/>
              <a:chOff x="8010900" y="2167326"/>
              <a:chExt cx="1589738" cy="1009263"/>
            </a:xfrm>
          </p:grpSpPr>
          <p:pic>
            <p:nvPicPr>
              <p:cNvPr id="18" name="Picture 17">
                <a:extLst>
                  <a:ext uri="{FF2B5EF4-FFF2-40B4-BE49-F238E27FC236}">
                    <a16:creationId xmlns:a16="http://schemas.microsoft.com/office/drawing/2014/main" id="{716914B3-BF20-1C34-F8DE-29166E0D8326}"/>
                  </a:ext>
                </a:extLst>
              </p:cNvPr>
              <p:cNvPicPr/>
              <p:nvPr/>
            </p:nvPicPr>
            <p:blipFill>
              <a:blip r:embed="rId3">
                <a:clrChange>
                  <a:clrFrom>
                    <a:srgbClr val="FFE4C8"/>
                  </a:clrFrom>
                  <a:clrTo>
                    <a:srgbClr val="FFE4C8">
                      <a:alpha val="0"/>
                    </a:srgbClr>
                  </a:clrTo>
                </a:clrChange>
                <a:duotone>
                  <a:schemeClr val="accent1">
                    <a:shade val="45000"/>
                    <a:satMod val="135000"/>
                  </a:schemeClr>
                  <a:prstClr val="white"/>
                </a:duotone>
                <a:lum bright="20000"/>
              </a:blip>
              <a:srcRect/>
              <a:stretch>
                <a:fillRect/>
              </a:stretch>
            </p:blipFill>
            <p:spPr bwMode="auto">
              <a:xfrm rot="668254">
                <a:off x="8770316" y="2213818"/>
                <a:ext cx="830322" cy="373834"/>
              </a:xfrm>
              <a:prstGeom prst="rect">
                <a:avLst/>
              </a:prstGeom>
              <a:noFill/>
              <a:ln w="9525">
                <a:noFill/>
                <a:miter lim="800000"/>
                <a:headEnd/>
                <a:tailEnd/>
              </a:ln>
            </p:spPr>
          </p:pic>
          <p:pic>
            <p:nvPicPr>
              <p:cNvPr id="19" name="Picture 18">
                <a:extLst>
                  <a:ext uri="{FF2B5EF4-FFF2-40B4-BE49-F238E27FC236}">
                    <a16:creationId xmlns:a16="http://schemas.microsoft.com/office/drawing/2014/main" id="{5F953CE6-EA59-2121-BC73-838972E2BA78}"/>
                  </a:ext>
                </a:extLst>
              </p:cNvPr>
              <p:cNvPicPr/>
              <p:nvPr/>
            </p:nvPicPr>
            <p:blipFill>
              <a:blip r:embed="rId3">
                <a:clrChange>
                  <a:clrFrom>
                    <a:srgbClr val="FFE4C8"/>
                  </a:clrFrom>
                  <a:clrTo>
                    <a:srgbClr val="FFE4C8">
                      <a:alpha val="0"/>
                    </a:srgbClr>
                  </a:clrTo>
                </a:clrChange>
                <a:duotone>
                  <a:schemeClr val="accent1">
                    <a:shade val="45000"/>
                    <a:satMod val="135000"/>
                  </a:schemeClr>
                  <a:prstClr val="white"/>
                </a:duotone>
                <a:lum bright="20000"/>
              </a:blip>
              <a:srcRect/>
              <a:stretch>
                <a:fillRect/>
              </a:stretch>
            </p:blipFill>
            <p:spPr bwMode="auto">
              <a:xfrm rot="1964032">
                <a:off x="8770316" y="2802755"/>
                <a:ext cx="830322" cy="373834"/>
              </a:xfrm>
              <a:prstGeom prst="rect">
                <a:avLst/>
              </a:prstGeom>
              <a:noFill/>
              <a:ln w="9525">
                <a:noFill/>
                <a:miter lim="800000"/>
                <a:headEnd/>
                <a:tailEnd/>
              </a:ln>
            </p:spPr>
          </p:pic>
          <p:pic>
            <p:nvPicPr>
              <p:cNvPr id="20" name="Picture 19">
                <a:extLst>
                  <a:ext uri="{FF2B5EF4-FFF2-40B4-BE49-F238E27FC236}">
                    <a16:creationId xmlns:a16="http://schemas.microsoft.com/office/drawing/2014/main" id="{1452E605-73E7-705C-F2B2-E2F9DE1D1FE5}"/>
                  </a:ext>
                </a:extLst>
              </p:cNvPr>
              <p:cNvPicPr/>
              <p:nvPr/>
            </p:nvPicPr>
            <p:blipFill>
              <a:blip r:embed="rId3">
                <a:clrChange>
                  <a:clrFrom>
                    <a:srgbClr val="FFE4C8"/>
                  </a:clrFrom>
                  <a:clrTo>
                    <a:srgbClr val="FFE4C8">
                      <a:alpha val="0"/>
                    </a:srgbClr>
                  </a:clrTo>
                </a:clrChange>
                <a:duotone>
                  <a:schemeClr val="accent1">
                    <a:shade val="45000"/>
                    <a:satMod val="135000"/>
                  </a:schemeClr>
                  <a:prstClr val="white"/>
                </a:duotone>
                <a:lum bright="20000"/>
              </a:blip>
              <a:srcRect/>
              <a:stretch>
                <a:fillRect/>
              </a:stretch>
            </p:blipFill>
            <p:spPr bwMode="auto">
              <a:xfrm rot="20983679">
                <a:off x="8010900" y="2167326"/>
                <a:ext cx="830322" cy="373834"/>
              </a:xfrm>
              <a:prstGeom prst="rect">
                <a:avLst/>
              </a:prstGeom>
              <a:noFill/>
              <a:ln w="9525">
                <a:noFill/>
                <a:miter lim="800000"/>
                <a:headEnd/>
                <a:tailEnd/>
              </a:ln>
            </p:spPr>
          </p:pic>
        </p:grpSp>
      </p:grpSp>
      <p:grpSp>
        <p:nvGrpSpPr>
          <p:cNvPr id="48" name="Group 221">
            <a:extLst>
              <a:ext uri="{FF2B5EF4-FFF2-40B4-BE49-F238E27FC236}">
                <a16:creationId xmlns:a16="http://schemas.microsoft.com/office/drawing/2014/main" id="{F98904E7-C78E-CB11-F29C-A80D57BB60CB}"/>
              </a:ext>
            </a:extLst>
          </p:cNvPr>
          <p:cNvGrpSpPr/>
          <p:nvPr/>
        </p:nvGrpSpPr>
        <p:grpSpPr>
          <a:xfrm>
            <a:off x="4138932" y="1579464"/>
            <a:ext cx="3448078" cy="2009934"/>
            <a:chOff x="4138932" y="1579464"/>
            <a:chExt cx="3448078" cy="2009934"/>
          </a:xfrm>
        </p:grpSpPr>
        <p:grpSp>
          <p:nvGrpSpPr>
            <p:cNvPr id="49" name="Group 185">
              <a:extLst>
                <a:ext uri="{FF2B5EF4-FFF2-40B4-BE49-F238E27FC236}">
                  <a16:creationId xmlns:a16="http://schemas.microsoft.com/office/drawing/2014/main" id="{672B77F4-640B-9FDF-B4AF-0E099E724838}"/>
                </a:ext>
              </a:extLst>
            </p:cNvPr>
            <p:cNvGrpSpPr/>
            <p:nvPr/>
          </p:nvGrpSpPr>
          <p:grpSpPr>
            <a:xfrm>
              <a:off x="4138932" y="1579464"/>
              <a:ext cx="3448078" cy="2009934"/>
              <a:chOff x="4138932" y="2540333"/>
              <a:chExt cx="3448078" cy="2009934"/>
            </a:xfrm>
          </p:grpSpPr>
          <p:grpSp>
            <p:nvGrpSpPr>
              <p:cNvPr id="54" name="Group 85">
                <a:extLst>
                  <a:ext uri="{FF2B5EF4-FFF2-40B4-BE49-F238E27FC236}">
                    <a16:creationId xmlns:a16="http://schemas.microsoft.com/office/drawing/2014/main" id="{AD7E2BBA-910C-FFE3-56BE-737CD5A84FF8}"/>
                  </a:ext>
                </a:extLst>
              </p:cNvPr>
              <p:cNvGrpSpPr/>
              <p:nvPr/>
            </p:nvGrpSpPr>
            <p:grpSpPr>
              <a:xfrm>
                <a:off x="4138932" y="2540333"/>
                <a:ext cx="2695817" cy="2009934"/>
                <a:chOff x="1938174" y="2478336"/>
                <a:chExt cx="2695817" cy="2009934"/>
              </a:xfrm>
            </p:grpSpPr>
            <p:pic>
              <p:nvPicPr>
                <p:cNvPr id="61" name="Picture 3">
                  <a:extLst>
                    <a:ext uri="{FF2B5EF4-FFF2-40B4-BE49-F238E27FC236}">
                      <a16:creationId xmlns:a16="http://schemas.microsoft.com/office/drawing/2014/main" id="{F6424328-5645-DEA2-2985-4A3A9CCE0834}"/>
                    </a:ext>
                  </a:extLst>
                </p:cNvPr>
                <p:cNvPicPr>
                  <a:picLocks noChangeAspect="1" noChangeArrowheads="1"/>
                </p:cNvPicPr>
                <p:nvPr/>
              </p:nvPicPr>
              <p:blipFill>
                <a:blip r:embed="rId2"/>
                <a:srcRect/>
                <a:stretch>
                  <a:fillRect/>
                </a:stretch>
              </p:blipFill>
              <p:spPr bwMode="auto">
                <a:xfrm>
                  <a:off x="1938174" y="2510725"/>
                  <a:ext cx="2695817" cy="1977545"/>
                </a:xfrm>
                <a:prstGeom prst="rect">
                  <a:avLst/>
                </a:prstGeom>
                <a:noFill/>
                <a:ln w="9525">
                  <a:noFill/>
                  <a:miter lim="800000"/>
                  <a:headEnd/>
                  <a:tailEnd/>
                </a:ln>
                <a:effectLst/>
              </p:spPr>
            </p:pic>
            <p:grpSp>
              <p:nvGrpSpPr>
                <p:cNvPr id="62" name="Group 88">
                  <a:extLst>
                    <a:ext uri="{FF2B5EF4-FFF2-40B4-BE49-F238E27FC236}">
                      <a16:creationId xmlns:a16="http://schemas.microsoft.com/office/drawing/2014/main" id="{B5B5F320-0A69-0233-6336-6B773966E463}"/>
                    </a:ext>
                  </a:extLst>
                </p:cNvPr>
                <p:cNvGrpSpPr/>
                <p:nvPr/>
              </p:nvGrpSpPr>
              <p:grpSpPr>
                <a:xfrm>
                  <a:off x="2607733" y="2478336"/>
                  <a:ext cx="1332615" cy="354795"/>
                  <a:chOff x="5877876" y="2571326"/>
                  <a:chExt cx="1332615" cy="354795"/>
                </a:xfrm>
              </p:grpSpPr>
              <p:grpSp>
                <p:nvGrpSpPr>
                  <p:cNvPr id="63" name="Group 89">
                    <a:extLst>
                      <a:ext uri="{FF2B5EF4-FFF2-40B4-BE49-F238E27FC236}">
                        <a16:creationId xmlns:a16="http://schemas.microsoft.com/office/drawing/2014/main" id="{56DF52B3-7120-2F0E-D212-BBD60A2E953E}"/>
                      </a:ext>
                    </a:extLst>
                  </p:cNvPr>
                  <p:cNvGrpSpPr/>
                  <p:nvPr/>
                </p:nvGrpSpPr>
                <p:grpSpPr>
                  <a:xfrm>
                    <a:off x="5877876" y="2571326"/>
                    <a:ext cx="1239625" cy="168815"/>
                    <a:chOff x="6032860" y="2602320"/>
                    <a:chExt cx="1239625" cy="168815"/>
                  </a:xfrm>
                </p:grpSpPr>
                <p:sp>
                  <p:nvSpPr>
                    <p:cNvPr id="70" name="Oval 69">
                      <a:extLst>
                        <a:ext uri="{FF2B5EF4-FFF2-40B4-BE49-F238E27FC236}">
                          <a16:creationId xmlns:a16="http://schemas.microsoft.com/office/drawing/2014/main" id="{5FABB9AB-1585-6824-66C6-67083CF1592E}"/>
                        </a:ext>
                      </a:extLst>
                    </p:cNvPr>
                    <p:cNvSpPr/>
                    <p:nvPr/>
                  </p:nvSpPr>
                  <p:spPr>
                    <a:xfrm>
                      <a:off x="6311829" y="2602322"/>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69BC6C1F-5F22-0728-9500-7162B13BA1D7}"/>
                        </a:ext>
                      </a:extLst>
                    </p:cNvPr>
                    <p:cNvSpPr/>
                    <p:nvPr/>
                  </p:nvSpPr>
                  <p:spPr>
                    <a:xfrm>
                      <a:off x="6575300" y="2602322"/>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1F6A3853-72AD-65DF-91BE-9B5182F3FE36}"/>
                        </a:ext>
                      </a:extLst>
                    </p:cNvPr>
                    <p:cNvSpPr/>
                    <p:nvPr/>
                  </p:nvSpPr>
                  <p:spPr>
                    <a:xfrm>
                      <a:off x="6854270" y="2602323"/>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3182805E-BCCD-0C24-2063-0524E4179529}"/>
                        </a:ext>
                      </a:extLst>
                    </p:cNvPr>
                    <p:cNvSpPr/>
                    <p:nvPr/>
                  </p:nvSpPr>
                  <p:spPr>
                    <a:xfrm>
                      <a:off x="7117741" y="2602321"/>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2A3380B2-5827-2036-06DD-E06C1570B3D1}"/>
                        </a:ext>
                      </a:extLst>
                    </p:cNvPr>
                    <p:cNvSpPr/>
                    <p:nvPr/>
                  </p:nvSpPr>
                  <p:spPr>
                    <a:xfrm>
                      <a:off x="6032860" y="2602320"/>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grpSp>
              <p:grpSp>
                <p:nvGrpSpPr>
                  <p:cNvPr id="64" name="Group 90">
                    <a:extLst>
                      <a:ext uri="{FF2B5EF4-FFF2-40B4-BE49-F238E27FC236}">
                        <a16:creationId xmlns:a16="http://schemas.microsoft.com/office/drawing/2014/main" id="{BC102234-3FF8-CFE8-6FEB-A7ADDBD545FA}"/>
                      </a:ext>
                    </a:extLst>
                  </p:cNvPr>
                  <p:cNvGrpSpPr/>
                  <p:nvPr/>
                </p:nvGrpSpPr>
                <p:grpSpPr>
                  <a:xfrm>
                    <a:off x="5970866" y="2757306"/>
                    <a:ext cx="1239625" cy="168815"/>
                    <a:chOff x="6032860" y="2602320"/>
                    <a:chExt cx="1239625" cy="168815"/>
                  </a:xfrm>
                </p:grpSpPr>
                <p:sp>
                  <p:nvSpPr>
                    <p:cNvPr id="65" name="Oval 64">
                      <a:extLst>
                        <a:ext uri="{FF2B5EF4-FFF2-40B4-BE49-F238E27FC236}">
                          <a16:creationId xmlns:a16="http://schemas.microsoft.com/office/drawing/2014/main" id="{FCCCB1F3-BCB0-FBB7-9C79-DBB4286FBC4B}"/>
                        </a:ext>
                      </a:extLst>
                    </p:cNvPr>
                    <p:cNvSpPr/>
                    <p:nvPr/>
                  </p:nvSpPr>
                  <p:spPr>
                    <a:xfrm>
                      <a:off x="6311829" y="2602322"/>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4E8D0694-D6B1-AF87-ECC9-D3A10FA69494}"/>
                        </a:ext>
                      </a:extLst>
                    </p:cNvPr>
                    <p:cNvSpPr/>
                    <p:nvPr/>
                  </p:nvSpPr>
                  <p:spPr>
                    <a:xfrm>
                      <a:off x="6575300" y="2602322"/>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894684F8-F461-593B-4C6E-1B1D4D5D0BD7}"/>
                        </a:ext>
                      </a:extLst>
                    </p:cNvPr>
                    <p:cNvSpPr/>
                    <p:nvPr/>
                  </p:nvSpPr>
                  <p:spPr>
                    <a:xfrm>
                      <a:off x="6854270" y="2602323"/>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7618C5EA-2A65-E988-4429-B93383B5B372}"/>
                        </a:ext>
                      </a:extLst>
                    </p:cNvPr>
                    <p:cNvSpPr/>
                    <p:nvPr/>
                  </p:nvSpPr>
                  <p:spPr>
                    <a:xfrm>
                      <a:off x="7117741" y="2602321"/>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BFCFF16-4182-86E0-B661-1E26882DDB1B}"/>
                        </a:ext>
                      </a:extLst>
                    </p:cNvPr>
                    <p:cNvSpPr/>
                    <p:nvPr/>
                  </p:nvSpPr>
                  <p:spPr>
                    <a:xfrm>
                      <a:off x="6032860" y="2602320"/>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grpSp>
            </p:grpSp>
          </p:grpSp>
          <p:grpSp>
            <p:nvGrpSpPr>
              <p:cNvPr id="55" name="Group 68">
                <a:extLst>
                  <a:ext uri="{FF2B5EF4-FFF2-40B4-BE49-F238E27FC236}">
                    <a16:creationId xmlns:a16="http://schemas.microsoft.com/office/drawing/2014/main" id="{9EF835C3-02BD-01B9-9498-9BDE3289996E}"/>
                  </a:ext>
                </a:extLst>
              </p:cNvPr>
              <p:cNvGrpSpPr/>
              <p:nvPr/>
            </p:nvGrpSpPr>
            <p:grpSpPr>
              <a:xfrm>
                <a:off x="6742621" y="2882803"/>
                <a:ext cx="844389" cy="683323"/>
                <a:chOff x="7839187" y="2771215"/>
                <a:chExt cx="844389" cy="683323"/>
              </a:xfrm>
            </p:grpSpPr>
            <p:pic>
              <p:nvPicPr>
                <p:cNvPr id="59" name="Picture 58">
                  <a:extLst>
                    <a:ext uri="{FF2B5EF4-FFF2-40B4-BE49-F238E27FC236}">
                      <a16:creationId xmlns:a16="http://schemas.microsoft.com/office/drawing/2014/main" id="{E8420F59-AE33-4D68-0788-39C5CF6FE7B3}"/>
                    </a:ext>
                  </a:extLst>
                </p:cNvPr>
                <p:cNvPicPr/>
                <p:nvPr/>
              </p:nvPicPr>
              <p:blipFill>
                <a:blip r:embed="rId3">
                  <a:clrChange>
                    <a:clrFrom>
                      <a:srgbClr val="FFE4C8"/>
                    </a:clrFrom>
                    <a:clrTo>
                      <a:srgbClr val="FFE4C8">
                        <a:alpha val="0"/>
                      </a:srgbClr>
                    </a:clrTo>
                  </a:clrChange>
                </a:blip>
                <a:srcRect/>
                <a:stretch>
                  <a:fillRect/>
                </a:stretch>
              </p:blipFill>
              <p:spPr bwMode="auto">
                <a:xfrm>
                  <a:off x="7839187" y="2771215"/>
                  <a:ext cx="830322" cy="373834"/>
                </a:xfrm>
                <a:prstGeom prst="rect">
                  <a:avLst/>
                </a:prstGeom>
                <a:noFill/>
                <a:ln w="9525">
                  <a:noFill/>
                  <a:miter lim="800000"/>
                  <a:headEnd/>
                  <a:tailEnd/>
                </a:ln>
              </p:spPr>
            </p:pic>
            <p:pic>
              <p:nvPicPr>
                <p:cNvPr id="60" name="Picture 59">
                  <a:extLst>
                    <a:ext uri="{FF2B5EF4-FFF2-40B4-BE49-F238E27FC236}">
                      <a16:creationId xmlns:a16="http://schemas.microsoft.com/office/drawing/2014/main" id="{B50DC9E2-211D-5C9D-0B5F-93620839E128}"/>
                    </a:ext>
                  </a:extLst>
                </p:cNvPr>
                <p:cNvPicPr/>
                <p:nvPr/>
              </p:nvPicPr>
              <p:blipFill>
                <a:blip r:embed="rId3">
                  <a:clrChange>
                    <a:clrFrom>
                      <a:srgbClr val="FFE4C8"/>
                    </a:clrFrom>
                    <a:clrTo>
                      <a:srgbClr val="FFE4C8">
                        <a:alpha val="0"/>
                      </a:srgbClr>
                    </a:clrTo>
                  </a:clrChange>
                </a:blip>
                <a:srcRect/>
                <a:stretch>
                  <a:fillRect/>
                </a:stretch>
              </p:blipFill>
              <p:spPr bwMode="auto">
                <a:xfrm>
                  <a:off x="7853254" y="3080704"/>
                  <a:ext cx="830322" cy="373834"/>
                </a:xfrm>
                <a:prstGeom prst="rect">
                  <a:avLst/>
                </a:prstGeom>
                <a:noFill/>
                <a:ln w="9525">
                  <a:noFill/>
                  <a:miter lim="800000"/>
                  <a:headEnd/>
                  <a:tailEnd/>
                </a:ln>
              </p:spPr>
            </p:pic>
          </p:grpSp>
          <p:grpSp>
            <p:nvGrpSpPr>
              <p:cNvPr id="56" name="Group 68">
                <a:extLst>
                  <a:ext uri="{FF2B5EF4-FFF2-40B4-BE49-F238E27FC236}">
                    <a16:creationId xmlns:a16="http://schemas.microsoft.com/office/drawing/2014/main" id="{834323AF-A285-2420-961D-B51A7C081A96}"/>
                  </a:ext>
                </a:extLst>
              </p:cNvPr>
              <p:cNvGrpSpPr/>
              <p:nvPr/>
            </p:nvGrpSpPr>
            <p:grpSpPr>
              <a:xfrm>
                <a:off x="6727123" y="3564728"/>
                <a:ext cx="844389" cy="683323"/>
                <a:chOff x="7839187" y="2771215"/>
                <a:chExt cx="844389" cy="683323"/>
              </a:xfrm>
            </p:grpSpPr>
            <p:pic>
              <p:nvPicPr>
                <p:cNvPr id="57" name="Picture 56">
                  <a:extLst>
                    <a:ext uri="{FF2B5EF4-FFF2-40B4-BE49-F238E27FC236}">
                      <a16:creationId xmlns:a16="http://schemas.microsoft.com/office/drawing/2014/main" id="{6B450C8D-680D-AB30-D12F-3AEE7D61C985}"/>
                    </a:ext>
                  </a:extLst>
                </p:cNvPr>
                <p:cNvPicPr/>
                <p:nvPr/>
              </p:nvPicPr>
              <p:blipFill>
                <a:blip r:embed="rId3">
                  <a:clrChange>
                    <a:clrFrom>
                      <a:srgbClr val="FFE4C8"/>
                    </a:clrFrom>
                    <a:clrTo>
                      <a:srgbClr val="FFE4C8">
                        <a:alpha val="0"/>
                      </a:srgbClr>
                    </a:clrTo>
                  </a:clrChange>
                </a:blip>
                <a:srcRect/>
                <a:stretch>
                  <a:fillRect/>
                </a:stretch>
              </p:blipFill>
              <p:spPr bwMode="auto">
                <a:xfrm>
                  <a:off x="7839187" y="2771215"/>
                  <a:ext cx="830322" cy="373834"/>
                </a:xfrm>
                <a:prstGeom prst="rect">
                  <a:avLst/>
                </a:prstGeom>
                <a:noFill/>
                <a:ln w="9525">
                  <a:noFill/>
                  <a:miter lim="800000"/>
                  <a:headEnd/>
                  <a:tailEnd/>
                </a:ln>
              </p:spPr>
            </p:pic>
            <p:pic>
              <p:nvPicPr>
                <p:cNvPr id="58" name="Picture 57">
                  <a:extLst>
                    <a:ext uri="{FF2B5EF4-FFF2-40B4-BE49-F238E27FC236}">
                      <a16:creationId xmlns:a16="http://schemas.microsoft.com/office/drawing/2014/main" id="{D33AB90F-B9ED-AE33-1542-49039E8501BA}"/>
                    </a:ext>
                  </a:extLst>
                </p:cNvPr>
                <p:cNvPicPr/>
                <p:nvPr/>
              </p:nvPicPr>
              <p:blipFill>
                <a:blip r:embed="rId3">
                  <a:clrChange>
                    <a:clrFrom>
                      <a:srgbClr val="FFE4C8"/>
                    </a:clrFrom>
                    <a:clrTo>
                      <a:srgbClr val="FFE4C8">
                        <a:alpha val="0"/>
                      </a:srgbClr>
                    </a:clrTo>
                  </a:clrChange>
                </a:blip>
                <a:srcRect/>
                <a:stretch>
                  <a:fillRect/>
                </a:stretch>
              </p:blipFill>
              <p:spPr bwMode="auto">
                <a:xfrm>
                  <a:off x="7853254" y="3080704"/>
                  <a:ext cx="830322" cy="373834"/>
                </a:xfrm>
                <a:prstGeom prst="rect">
                  <a:avLst/>
                </a:prstGeom>
                <a:noFill/>
                <a:ln w="9525">
                  <a:noFill/>
                  <a:miter lim="800000"/>
                  <a:headEnd/>
                  <a:tailEnd/>
                </a:ln>
              </p:spPr>
            </p:pic>
          </p:grpSp>
        </p:grpSp>
        <p:grpSp>
          <p:nvGrpSpPr>
            <p:cNvPr id="50" name="Group 105">
              <a:extLst>
                <a:ext uri="{FF2B5EF4-FFF2-40B4-BE49-F238E27FC236}">
                  <a16:creationId xmlns:a16="http://schemas.microsoft.com/office/drawing/2014/main" id="{2B96E581-E761-5B7B-E9DF-0D27E9AAC1FE}"/>
                </a:ext>
              </a:extLst>
            </p:cNvPr>
            <p:cNvGrpSpPr/>
            <p:nvPr/>
          </p:nvGrpSpPr>
          <p:grpSpPr>
            <a:xfrm>
              <a:off x="4694263" y="2151827"/>
              <a:ext cx="1589738" cy="1009263"/>
              <a:chOff x="4694263" y="2151827"/>
              <a:chExt cx="1589738" cy="1009263"/>
            </a:xfrm>
          </p:grpSpPr>
          <p:pic>
            <p:nvPicPr>
              <p:cNvPr id="51" name="Picture 50">
                <a:extLst>
                  <a:ext uri="{FF2B5EF4-FFF2-40B4-BE49-F238E27FC236}">
                    <a16:creationId xmlns:a16="http://schemas.microsoft.com/office/drawing/2014/main" id="{4F18C203-9D00-9038-BAEB-8E09B8DFBBCA}"/>
                  </a:ext>
                </a:extLst>
              </p:cNvPr>
              <p:cNvPicPr/>
              <p:nvPr/>
            </p:nvPicPr>
            <p:blipFill>
              <a:blip r:embed="rId3">
                <a:clrChange>
                  <a:clrFrom>
                    <a:srgbClr val="FFE4C8"/>
                  </a:clrFrom>
                  <a:clrTo>
                    <a:srgbClr val="FFE4C8">
                      <a:alpha val="0"/>
                    </a:srgbClr>
                  </a:clrTo>
                </a:clrChange>
                <a:duotone>
                  <a:schemeClr val="accent1">
                    <a:shade val="45000"/>
                    <a:satMod val="135000"/>
                  </a:schemeClr>
                  <a:prstClr val="white"/>
                </a:duotone>
                <a:lum bright="20000"/>
              </a:blip>
              <a:srcRect/>
              <a:stretch>
                <a:fillRect/>
              </a:stretch>
            </p:blipFill>
            <p:spPr bwMode="auto">
              <a:xfrm rot="668254">
                <a:off x="5453679" y="2198319"/>
                <a:ext cx="830322" cy="373834"/>
              </a:xfrm>
              <a:prstGeom prst="rect">
                <a:avLst/>
              </a:prstGeom>
              <a:noFill/>
              <a:ln w="9525">
                <a:noFill/>
                <a:miter lim="800000"/>
                <a:headEnd/>
                <a:tailEnd/>
              </a:ln>
            </p:spPr>
          </p:pic>
          <p:pic>
            <p:nvPicPr>
              <p:cNvPr id="52" name="Picture 51">
                <a:extLst>
                  <a:ext uri="{FF2B5EF4-FFF2-40B4-BE49-F238E27FC236}">
                    <a16:creationId xmlns:a16="http://schemas.microsoft.com/office/drawing/2014/main" id="{BD1EA092-5AEA-F3D3-EC62-7DCBAB8E0A8D}"/>
                  </a:ext>
                </a:extLst>
              </p:cNvPr>
              <p:cNvPicPr/>
              <p:nvPr/>
            </p:nvPicPr>
            <p:blipFill>
              <a:blip r:embed="rId3">
                <a:clrChange>
                  <a:clrFrom>
                    <a:srgbClr val="FFE4C8"/>
                  </a:clrFrom>
                  <a:clrTo>
                    <a:srgbClr val="FFE4C8">
                      <a:alpha val="0"/>
                    </a:srgbClr>
                  </a:clrTo>
                </a:clrChange>
                <a:duotone>
                  <a:schemeClr val="accent1">
                    <a:shade val="45000"/>
                    <a:satMod val="135000"/>
                  </a:schemeClr>
                  <a:prstClr val="white"/>
                </a:duotone>
                <a:lum bright="20000"/>
              </a:blip>
              <a:srcRect/>
              <a:stretch>
                <a:fillRect/>
              </a:stretch>
            </p:blipFill>
            <p:spPr bwMode="auto">
              <a:xfrm rot="1964032">
                <a:off x="5453679" y="2787256"/>
                <a:ext cx="830322" cy="373834"/>
              </a:xfrm>
              <a:prstGeom prst="rect">
                <a:avLst/>
              </a:prstGeom>
              <a:noFill/>
              <a:ln w="9525">
                <a:noFill/>
                <a:miter lim="800000"/>
                <a:headEnd/>
                <a:tailEnd/>
              </a:ln>
            </p:spPr>
          </p:pic>
          <p:pic>
            <p:nvPicPr>
              <p:cNvPr id="53" name="Picture 52">
                <a:extLst>
                  <a:ext uri="{FF2B5EF4-FFF2-40B4-BE49-F238E27FC236}">
                    <a16:creationId xmlns:a16="http://schemas.microsoft.com/office/drawing/2014/main" id="{E6F35666-0A17-7E53-81B0-4613D2928192}"/>
                  </a:ext>
                </a:extLst>
              </p:cNvPr>
              <p:cNvPicPr/>
              <p:nvPr/>
            </p:nvPicPr>
            <p:blipFill>
              <a:blip r:embed="rId3">
                <a:clrChange>
                  <a:clrFrom>
                    <a:srgbClr val="FFE4C8"/>
                  </a:clrFrom>
                  <a:clrTo>
                    <a:srgbClr val="FFE4C8">
                      <a:alpha val="0"/>
                    </a:srgbClr>
                  </a:clrTo>
                </a:clrChange>
                <a:duotone>
                  <a:schemeClr val="accent1">
                    <a:shade val="45000"/>
                    <a:satMod val="135000"/>
                  </a:schemeClr>
                  <a:prstClr val="white"/>
                </a:duotone>
                <a:lum bright="20000"/>
              </a:blip>
              <a:srcRect/>
              <a:stretch>
                <a:fillRect/>
              </a:stretch>
            </p:blipFill>
            <p:spPr bwMode="auto">
              <a:xfrm rot="20983679">
                <a:off x="4694263" y="2151827"/>
                <a:ext cx="830322" cy="373834"/>
              </a:xfrm>
              <a:prstGeom prst="rect">
                <a:avLst/>
              </a:prstGeom>
              <a:noFill/>
              <a:ln w="9525">
                <a:noFill/>
                <a:miter lim="800000"/>
                <a:headEnd/>
                <a:tailEnd/>
              </a:ln>
            </p:spPr>
          </p:pic>
        </p:grpSp>
      </p:grpSp>
      <p:grpSp>
        <p:nvGrpSpPr>
          <p:cNvPr id="75" name="Group 248">
            <a:extLst>
              <a:ext uri="{FF2B5EF4-FFF2-40B4-BE49-F238E27FC236}">
                <a16:creationId xmlns:a16="http://schemas.microsoft.com/office/drawing/2014/main" id="{891EF405-3F2C-8762-4796-6E1DBAC4243D}"/>
              </a:ext>
            </a:extLst>
          </p:cNvPr>
          <p:cNvGrpSpPr/>
          <p:nvPr/>
        </p:nvGrpSpPr>
        <p:grpSpPr>
          <a:xfrm>
            <a:off x="837763" y="1563965"/>
            <a:ext cx="3541094" cy="2009934"/>
            <a:chOff x="837763" y="1563965"/>
            <a:chExt cx="3541094" cy="2009934"/>
          </a:xfrm>
        </p:grpSpPr>
        <p:grpSp>
          <p:nvGrpSpPr>
            <p:cNvPr id="76" name="Group 184">
              <a:extLst>
                <a:ext uri="{FF2B5EF4-FFF2-40B4-BE49-F238E27FC236}">
                  <a16:creationId xmlns:a16="http://schemas.microsoft.com/office/drawing/2014/main" id="{984C8911-CA90-1FE1-2FA2-D8EA09FB017B}"/>
                </a:ext>
              </a:extLst>
            </p:cNvPr>
            <p:cNvGrpSpPr/>
            <p:nvPr/>
          </p:nvGrpSpPr>
          <p:grpSpPr>
            <a:xfrm>
              <a:off x="837763" y="1563965"/>
              <a:ext cx="3541094" cy="2009934"/>
              <a:chOff x="837763" y="2524834"/>
              <a:chExt cx="3541094" cy="2009934"/>
            </a:xfrm>
          </p:grpSpPr>
          <p:grpSp>
            <p:nvGrpSpPr>
              <p:cNvPr id="81" name="Group 84">
                <a:extLst>
                  <a:ext uri="{FF2B5EF4-FFF2-40B4-BE49-F238E27FC236}">
                    <a16:creationId xmlns:a16="http://schemas.microsoft.com/office/drawing/2014/main" id="{92449721-C268-8CEA-C220-897A1F3BFB35}"/>
                  </a:ext>
                </a:extLst>
              </p:cNvPr>
              <p:cNvGrpSpPr/>
              <p:nvPr/>
            </p:nvGrpSpPr>
            <p:grpSpPr>
              <a:xfrm>
                <a:off x="1163260" y="2524834"/>
                <a:ext cx="2695817" cy="2009934"/>
                <a:chOff x="1860684" y="2478336"/>
                <a:chExt cx="2695817" cy="2009934"/>
              </a:xfrm>
            </p:grpSpPr>
            <p:pic>
              <p:nvPicPr>
                <p:cNvPr id="86" name="Picture 3">
                  <a:extLst>
                    <a:ext uri="{FF2B5EF4-FFF2-40B4-BE49-F238E27FC236}">
                      <a16:creationId xmlns:a16="http://schemas.microsoft.com/office/drawing/2014/main" id="{B2303304-DD50-F8F2-E1C6-CADC52A9D7FE}"/>
                    </a:ext>
                  </a:extLst>
                </p:cNvPr>
                <p:cNvPicPr>
                  <a:picLocks noChangeAspect="1" noChangeArrowheads="1"/>
                </p:cNvPicPr>
                <p:nvPr/>
              </p:nvPicPr>
              <p:blipFill>
                <a:blip r:embed="rId2"/>
                <a:srcRect/>
                <a:stretch>
                  <a:fillRect/>
                </a:stretch>
              </p:blipFill>
              <p:spPr bwMode="auto">
                <a:xfrm>
                  <a:off x="1860684" y="2510725"/>
                  <a:ext cx="2695817" cy="1977545"/>
                </a:xfrm>
                <a:prstGeom prst="rect">
                  <a:avLst/>
                </a:prstGeom>
                <a:noFill/>
                <a:ln w="9525">
                  <a:noFill/>
                  <a:miter lim="800000"/>
                  <a:headEnd/>
                  <a:tailEnd/>
                </a:ln>
                <a:effectLst/>
              </p:spPr>
            </p:pic>
            <p:grpSp>
              <p:nvGrpSpPr>
                <p:cNvPr id="87" name="Group 83">
                  <a:extLst>
                    <a:ext uri="{FF2B5EF4-FFF2-40B4-BE49-F238E27FC236}">
                      <a16:creationId xmlns:a16="http://schemas.microsoft.com/office/drawing/2014/main" id="{20174C60-0823-DEE9-F8E8-1CF14454AF5D}"/>
                    </a:ext>
                  </a:extLst>
                </p:cNvPr>
                <p:cNvGrpSpPr/>
                <p:nvPr/>
              </p:nvGrpSpPr>
              <p:grpSpPr>
                <a:xfrm>
                  <a:off x="2607733" y="2478336"/>
                  <a:ext cx="1332615" cy="354795"/>
                  <a:chOff x="5877876" y="2571326"/>
                  <a:chExt cx="1332615" cy="354795"/>
                </a:xfrm>
              </p:grpSpPr>
              <p:grpSp>
                <p:nvGrpSpPr>
                  <p:cNvPr id="88" name="Group 70">
                    <a:extLst>
                      <a:ext uri="{FF2B5EF4-FFF2-40B4-BE49-F238E27FC236}">
                        <a16:creationId xmlns:a16="http://schemas.microsoft.com/office/drawing/2014/main" id="{263299A4-DE43-3F06-D73E-38959DA41FAB}"/>
                      </a:ext>
                    </a:extLst>
                  </p:cNvPr>
                  <p:cNvGrpSpPr/>
                  <p:nvPr/>
                </p:nvGrpSpPr>
                <p:grpSpPr>
                  <a:xfrm>
                    <a:off x="5877876" y="2571326"/>
                    <a:ext cx="1239625" cy="168815"/>
                    <a:chOff x="6032860" y="2602320"/>
                    <a:chExt cx="1239625" cy="168815"/>
                  </a:xfrm>
                </p:grpSpPr>
                <p:sp>
                  <p:nvSpPr>
                    <p:cNvPr id="95" name="Oval 94">
                      <a:extLst>
                        <a:ext uri="{FF2B5EF4-FFF2-40B4-BE49-F238E27FC236}">
                          <a16:creationId xmlns:a16="http://schemas.microsoft.com/office/drawing/2014/main" id="{B035A085-3F87-AC98-BACE-9F966D02AC45}"/>
                        </a:ext>
                      </a:extLst>
                    </p:cNvPr>
                    <p:cNvSpPr/>
                    <p:nvPr/>
                  </p:nvSpPr>
                  <p:spPr>
                    <a:xfrm>
                      <a:off x="6311829" y="2602322"/>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1227A00A-6057-6D0F-0210-67F574CE39B7}"/>
                        </a:ext>
                      </a:extLst>
                    </p:cNvPr>
                    <p:cNvSpPr/>
                    <p:nvPr/>
                  </p:nvSpPr>
                  <p:spPr>
                    <a:xfrm>
                      <a:off x="6575300" y="2602322"/>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448E8F77-44F8-0B02-B0C3-03C32F334BAC}"/>
                        </a:ext>
                      </a:extLst>
                    </p:cNvPr>
                    <p:cNvSpPr/>
                    <p:nvPr/>
                  </p:nvSpPr>
                  <p:spPr>
                    <a:xfrm>
                      <a:off x="6854270" y="2602323"/>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43FFF4D4-7E8E-9385-2C01-ACB48FC9DDEA}"/>
                        </a:ext>
                      </a:extLst>
                    </p:cNvPr>
                    <p:cNvSpPr/>
                    <p:nvPr/>
                  </p:nvSpPr>
                  <p:spPr>
                    <a:xfrm>
                      <a:off x="7117741" y="2602321"/>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62953C03-62DF-B9C5-22A6-977D2FF68388}"/>
                        </a:ext>
                      </a:extLst>
                    </p:cNvPr>
                    <p:cNvSpPr/>
                    <p:nvPr/>
                  </p:nvSpPr>
                  <p:spPr>
                    <a:xfrm>
                      <a:off x="6032860" y="2602320"/>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grpSp>
              <p:grpSp>
                <p:nvGrpSpPr>
                  <p:cNvPr id="89" name="Group 77">
                    <a:extLst>
                      <a:ext uri="{FF2B5EF4-FFF2-40B4-BE49-F238E27FC236}">
                        <a16:creationId xmlns:a16="http://schemas.microsoft.com/office/drawing/2014/main" id="{52892363-F3AF-0F38-225A-36CBBDF2A74B}"/>
                      </a:ext>
                    </a:extLst>
                  </p:cNvPr>
                  <p:cNvGrpSpPr/>
                  <p:nvPr/>
                </p:nvGrpSpPr>
                <p:grpSpPr>
                  <a:xfrm>
                    <a:off x="5970866" y="2757306"/>
                    <a:ext cx="1239625" cy="168815"/>
                    <a:chOff x="6032860" y="2602320"/>
                    <a:chExt cx="1239625" cy="168815"/>
                  </a:xfrm>
                </p:grpSpPr>
                <p:sp>
                  <p:nvSpPr>
                    <p:cNvPr id="90" name="Oval 89">
                      <a:extLst>
                        <a:ext uri="{FF2B5EF4-FFF2-40B4-BE49-F238E27FC236}">
                          <a16:creationId xmlns:a16="http://schemas.microsoft.com/office/drawing/2014/main" id="{A93FC87E-1398-DC09-FD9D-6EA4432F5852}"/>
                        </a:ext>
                      </a:extLst>
                    </p:cNvPr>
                    <p:cNvSpPr/>
                    <p:nvPr/>
                  </p:nvSpPr>
                  <p:spPr>
                    <a:xfrm>
                      <a:off x="6311829" y="2602322"/>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A8DBCE37-6EB5-B83C-94E5-E3CA281C49EF}"/>
                        </a:ext>
                      </a:extLst>
                    </p:cNvPr>
                    <p:cNvSpPr/>
                    <p:nvPr/>
                  </p:nvSpPr>
                  <p:spPr>
                    <a:xfrm>
                      <a:off x="6575300" y="2602322"/>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EAEA0C89-D764-1DC0-A8AF-69298B6B8E5D}"/>
                        </a:ext>
                      </a:extLst>
                    </p:cNvPr>
                    <p:cNvSpPr/>
                    <p:nvPr/>
                  </p:nvSpPr>
                  <p:spPr>
                    <a:xfrm>
                      <a:off x="6854270" y="2602323"/>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5272982F-C0E1-FBC5-9224-FBCA6235D3D5}"/>
                        </a:ext>
                      </a:extLst>
                    </p:cNvPr>
                    <p:cNvSpPr/>
                    <p:nvPr/>
                  </p:nvSpPr>
                  <p:spPr>
                    <a:xfrm>
                      <a:off x="7117741" y="2602321"/>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A3ADBCB7-F259-7898-9AF0-7C0A2D1B2263}"/>
                        </a:ext>
                      </a:extLst>
                    </p:cNvPr>
                    <p:cNvSpPr/>
                    <p:nvPr/>
                  </p:nvSpPr>
                  <p:spPr>
                    <a:xfrm>
                      <a:off x="6032860" y="2602320"/>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grpSp>
            </p:grpSp>
          </p:grpSp>
          <p:pic>
            <p:nvPicPr>
              <p:cNvPr id="82" name="Picture 36">
                <a:extLst>
                  <a:ext uri="{FF2B5EF4-FFF2-40B4-BE49-F238E27FC236}">
                    <a16:creationId xmlns:a16="http://schemas.microsoft.com/office/drawing/2014/main" id="{D7C0001F-820C-B4FF-221B-8360E9822925}"/>
                  </a:ext>
                </a:extLst>
              </p:cNvPr>
              <p:cNvPicPr/>
              <p:nvPr/>
            </p:nvPicPr>
            <p:blipFill>
              <a:blip r:embed="rId3">
                <a:clrChange>
                  <a:clrFrom>
                    <a:srgbClr val="FFE4C8"/>
                  </a:clrFrom>
                  <a:clrTo>
                    <a:srgbClr val="FFE4C8">
                      <a:alpha val="0"/>
                    </a:srgbClr>
                  </a:clrTo>
                </a:clrChange>
              </a:blip>
              <a:srcRect/>
              <a:stretch>
                <a:fillRect/>
              </a:stretch>
            </p:blipFill>
            <p:spPr bwMode="auto">
              <a:xfrm>
                <a:off x="837763" y="3347752"/>
                <a:ext cx="830322" cy="373834"/>
              </a:xfrm>
              <a:prstGeom prst="rect">
                <a:avLst/>
              </a:prstGeom>
              <a:noFill/>
              <a:ln w="9525">
                <a:noFill/>
                <a:miter lim="800000"/>
                <a:headEnd/>
                <a:tailEnd/>
              </a:ln>
            </p:spPr>
          </p:pic>
          <p:grpSp>
            <p:nvGrpSpPr>
              <p:cNvPr id="83" name="Group 68">
                <a:extLst>
                  <a:ext uri="{FF2B5EF4-FFF2-40B4-BE49-F238E27FC236}">
                    <a16:creationId xmlns:a16="http://schemas.microsoft.com/office/drawing/2014/main" id="{6E235E11-4DEB-9A43-D959-D281F6B9DF9F}"/>
                  </a:ext>
                </a:extLst>
              </p:cNvPr>
              <p:cNvGrpSpPr/>
              <p:nvPr/>
            </p:nvGrpSpPr>
            <p:grpSpPr>
              <a:xfrm>
                <a:off x="3534468" y="3192769"/>
                <a:ext cx="844389" cy="683323"/>
                <a:chOff x="7994167" y="2771215"/>
                <a:chExt cx="844389" cy="683323"/>
              </a:xfrm>
            </p:grpSpPr>
            <p:pic>
              <p:nvPicPr>
                <p:cNvPr id="84" name="Picture 83">
                  <a:extLst>
                    <a:ext uri="{FF2B5EF4-FFF2-40B4-BE49-F238E27FC236}">
                      <a16:creationId xmlns:a16="http://schemas.microsoft.com/office/drawing/2014/main" id="{DF6BD40F-DB80-4045-62EA-600D35F87D56}"/>
                    </a:ext>
                  </a:extLst>
                </p:cNvPr>
                <p:cNvPicPr/>
                <p:nvPr/>
              </p:nvPicPr>
              <p:blipFill>
                <a:blip r:embed="rId3">
                  <a:clrChange>
                    <a:clrFrom>
                      <a:srgbClr val="FFE4C8"/>
                    </a:clrFrom>
                    <a:clrTo>
                      <a:srgbClr val="FFE4C8">
                        <a:alpha val="0"/>
                      </a:srgbClr>
                    </a:clrTo>
                  </a:clrChange>
                </a:blip>
                <a:srcRect/>
                <a:stretch>
                  <a:fillRect/>
                </a:stretch>
              </p:blipFill>
              <p:spPr bwMode="auto">
                <a:xfrm>
                  <a:off x="7994167" y="2771215"/>
                  <a:ext cx="830322" cy="373834"/>
                </a:xfrm>
                <a:prstGeom prst="rect">
                  <a:avLst/>
                </a:prstGeom>
                <a:noFill/>
                <a:ln w="9525">
                  <a:noFill/>
                  <a:miter lim="800000"/>
                  <a:headEnd/>
                  <a:tailEnd/>
                </a:ln>
              </p:spPr>
            </p:pic>
            <p:pic>
              <p:nvPicPr>
                <p:cNvPr id="85" name="Picture 35">
                  <a:extLst>
                    <a:ext uri="{FF2B5EF4-FFF2-40B4-BE49-F238E27FC236}">
                      <a16:creationId xmlns:a16="http://schemas.microsoft.com/office/drawing/2014/main" id="{ED378572-80BC-6C47-BC1D-F07076EF93B3}"/>
                    </a:ext>
                  </a:extLst>
                </p:cNvPr>
                <p:cNvPicPr/>
                <p:nvPr/>
              </p:nvPicPr>
              <p:blipFill>
                <a:blip r:embed="rId3">
                  <a:clrChange>
                    <a:clrFrom>
                      <a:srgbClr val="FFE4C8"/>
                    </a:clrFrom>
                    <a:clrTo>
                      <a:srgbClr val="FFE4C8">
                        <a:alpha val="0"/>
                      </a:srgbClr>
                    </a:clrTo>
                  </a:clrChange>
                </a:blip>
                <a:srcRect/>
                <a:stretch>
                  <a:fillRect/>
                </a:stretch>
              </p:blipFill>
              <p:spPr bwMode="auto">
                <a:xfrm>
                  <a:off x="8008234" y="3080704"/>
                  <a:ext cx="830322" cy="373834"/>
                </a:xfrm>
                <a:prstGeom prst="rect">
                  <a:avLst/>
                </a:prstGeom>
                <a:noFill/>
                <a:ln w="9525">
                  <a:noFill/>
                  <a:miter lim="800000"/>
                  <a:headEnd/>
                  <a:tailEnd/>
                </a:ln>
              </p:spPr>
            </p:pic>
          </p:grpSp>
        </p:grpSp>
        <p:grpSp>
          <p:nvGrpSpPr>
            <p:cNvPr id="77" name="Group 103">
              <a:extLst>
                <a:ext uri="{FF2B5EF4-FFF2-40B4-BE49-F238E27FC236}">
                  <a16:creationId xmlns:a16="http://schemas.microsoft.com/office/drawing/2014/main" id="{6FDE119F-0C06-6163-ABA3-0DCCAA45BEDF}"/>
                </a:ext>
              </a:extLst>
            </p:cNvPr>
            <p:cNvGrpSpPr/>
            <p:nvPr/>
          </p:nvGrpSpPr>
          <p:grpSpPr>
            <a:xfrm>
              <a:off x="1734088" y="2074336"/>
              <a:ext cx="1589738" cy="1009263"/>
              <a:chOff x="1734088" y="2074336"/>
              <a:chExt cx="1589738" cy="1009263"/>
            </a:xfrm>
          </p:grpSpPr>
          <p:pic>
            <p:nvPicPr>
              <p:cNvPr id="78" name="Picture 77">
                <a:extLst>
                  <a:ext uri="{FF2B5EF4-FFF2-40B4-BE49-F238E27FC236}">
                    <a16:creationId xmlns:a16="http://schemas.microsoft.com/office/drawing/2014/main" id="{6A9CF9D0-98D2-5BD2-D42A-F26B0783098F}"/>
                  </a:ext>
                </a:extLst>
              </p:cNvPr>
              <p:cNvPicPr/>
              <p:nvPr/>
            </p:nvPicPr>
            <p:blipFill>
              <a:blip r:embed="rId3">
                <a:clrChange>
                  <a:clrFrom>
                    <a:srgbClr val="FFE4C8"/>
                  </a:clrFrom>
                  <a:clrTo>
                    <a:srgbClr val="FFE4C8">
                      <a:alpha val="0"/>
                    </a:srgbClr>
                  </a:clrTo>
                </a:clrChange>
                <a:duotone>
                  <a:schemeClr val="accent1">
                    <a:shade val="45000"/>
                    <a:satMod val="135000"/>
                  </a:schemeClr>
                  <a:prstClr val="white"/>
                </a:duotone>
                <a:lum bright="20000"/>
              </a:blip>
              <a:srcRect/>
              <a:stretch>
                <a:fillRect/>
              </a:stretch>
            </p:blipFill>
            <p:spPr bwMode="auto">
              <a:xfrm rot="668254">
                <a:off x="2493504" y="2120828"/>
                <a:ext cx="830322" cy="373834"/>
              </a:xfrm>
              <a:prstGeom prst="rect">
                <a:avLst/>
              </a:prstGeom>
              <a:noFill/>
              <a:ln w="9525">
                <a:noFill/>
                <a:miter lim="800000"/>
                <a:headEnd/>
                <a:tailEnd/>
              </a:ln>
            </p:spPr>
          </p:pic>
          <p:pic>
            <p:nvPicPr>
              <p:cNvPr id="79" name="Picture 78">
                <a:extLst>
                  <a:ext uri="{FF2B5EF4-FFF2-40B4-BE49-F238E27FC236}">
                    <a16:creationId xmlns:a16="http://schemas.microsoft.com/office/drawing/2014/main" id="{1BF0F770-B093-3C33-E333-238C9AA6177F}"/>
                  </a:ext>
                </a:extLst>
              </p:cNvPr>
              <p:cNvPicPr/>
              <p:nvPr/>
            </p:nvPicPr>
            <p:blipFill>
              <a:blip r:embed="rId3">
                <a:clrChange>
                  <a:clrFrom>
                    <a:srgbClr val="FFE4C8"/>
                  </a:clrFrom>
                  <a:clrTo>
                    <a:srgbClr val="FFE4C8">
                      <a:alpha val="0"/>
                    </a:srgbClr>
                  </a:clrTo>
                </a:clrChange>
                <a:duotone>
                  <a:schemeClr val="accent1">
                    <a:shade val="45000"/>
                    <a:satMod val="135000"/>
                  </a:schemeClr>
                  <a:prstClr val="white"/>
                </a:duotone>
                <a:lum bright="20000"/>
              </a:blip>
              <a:srcRect/>
              <a:stretch>
                <a:fillRect/>
              </a:stretch>
            </p:blipFill>
            <p:spPr bwMode="auto">
              <a:xfrm rot="1964032">
                <a:off x="2493504" y="2709765"/>
                <a:ext cx="830322" cy="373834"/>
              </a:xfrm>
              <a:prstGeom prst="rect">
                <a:avLst/>
              </a:prstGeom>
              <a:noFill/>
              <a:ln w="9525">
                <a:noFill/>
                <a:miter lim="800000"/>
                <a:headEnd/>
                <a:tailEnd/>
              </a:ln>
            </p:spPr>
          </p:pic>
          <p:pic>
            <p:nvPicPr>
              <p:cNvPr id="80" name="Picture 79">
                <a:extLst>
                  <a:ext uri="{FF2B5EF4-FFF2-40B4-BE49-F238E27FC236}">
                    <a16:creationId xmlns:a16="http://schemas.microsoft.com/office/drawing/2014/main" id="{45F598B6-F44E-A7A6-5D07-DDEF28B2796B}"/>
                  </a:ext>
                </a:extLst>
              </p:cNvPr>
              <p:cNvPicPr/>
              <p:nvPr/>
            </p:nvPicPr>
            <p:blipFill>
              <a:blip r:embed="rId3">
                <a:clrChange>
                  <a:clrFrom>
                    <a:srgbClr val="FFE4C8"/>
                  </a:clrFrom>
                  <a:clrTo>
                    <a:srgbClr val="FFE4C8">
                      <a:alpha val="0"/>
                    </a:srgbClr>
                  </a:clrTo>
                </a:clrChange>
                <a:duotone>
                  <a:schemeClr val="accent1">
                    <a:shade val="45000"/>
                    <a:satMod val="135000"/>
                  </a:schemeClr>
                  <a:prstClr val="white"/>
                </a:duotone>
                <a:lum bright="20000"/>
              </a:blip>
              <a:srcRect/>
              <a:stretch>
                <a:fillRect/>
              </a:stretch>
            </p:blipFill>
            <p:spPr bwMode="auto">
              <a:xfrm rot="20983679">
                <a:off x="1734088" y="2074336"/>
                <a:ext cx="830322" cy="373834"/>
              </a:xfrm>
              <a:prstGeom prst="rect">
                <a:avLst/>
              </a:prstGeom>
              <a:noFill/>
              <a:ln w="9525">
                <a:noFill/>
                <a:miter lim="800000"/>
                <a:headEnd/>
                <a:tailEnd/>
              </a:ln>
            </p:spPr>
          </p:pic>
        </p:grpSp>
      </p:grpSp>
    </p:spTree>
    <p:extLst>
      <p:ext uri="{BB962C8B-B14F-4D97-AF65-F5344CB8AC3E}">
        <p14:creationId xmlns:p14="http://schemas.microsoft.com/office/powerpoint/2010/main" val="1740416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907B4-0D8E-533D-1E19-39BF30C1E7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035830-EE0C-397F-2C6F-03F474D1C04C}"/>
              </a:ext>
            </a:extLst>
          </p:cNvPr>
          <p:cNvSpPr>
            <a:spLocks noGrp="1"/>
          </p:cNvSpPr>
          <p:nvPr>
            <p:ph type="title"/>
          </p:nvPr>
        </p:nvSpPr>
        <p:spPr>
          <a:xfrm>
            <a:off x="838201" y="-92075"/>
            <a:ext cx="8264703" cy="1135903"/>
          </a:xfrm>
        </p:spPr>
        <p:txBody>
          <a:bodyPr>
            <a:noAutofit/>
          </a:bodyPr>
          <a:lstStyle/>
          <a:p>
            <a:r>
              <a:rPr lang="en-IN" sz="3200" b="1" i="0" u="none" strike="noStrike" baseline="0" dirty="0">
                <a:solidFill>
                  <a:srgbClr val="0000FF"/>
                </a:solidFill>
                <a:latin typeface="Calibri" panose="020F0502020204030204" pitchFamily="34" charset="0"/>
              </a:rPr>
              <a:t>Resonating cavity</a:t>
            </a:r>
            <a:endParaRPr lang="en-IN" sz="3200" b="1" dirty="0">
              <a:latin typeface="+mn-lt"/>
            </a:endParaRPr>
          </a:p>
        </p:txBody>
      </p:sp>
      <p:sp>
        <p:nvSpPr>
          <p:cNvPr id="5" name="Rectangle 4">
            <a:extLst>
              <a:ext uri="{FF2B5EF4-FFF2-40B4-BE49-F238E27FC236}">
                <a16:creationId xmlns:a16="http://schemas.microsoft.com/office/drawing/2014/main" id="{0D6C8718-2509-BF6D-F042-7A7F799CD13E}"/>
              </a:ext>
            </a:extLst>
          </p:cNvPr>
          <p:cNvSpPr/>
          <p:nvPr/>
        </p:nvSpPr>
        <p:spPr>
          <a:xfrm>
            <a:off x="242811" y="4015393"/>
            <a:ext cx="11685723" cy="1754326"/>
          </a:xfrm>
          <a:prstGeom prst="rect">
            <a:avLst/>
          </a:prstGeom>
        </p:spPr>
        <p:txBody>
          <a:bodyPr wrap="square">
            <a:spAutoFit/>
          </a:bodyPr>
          <a:lstStyle/>
          <a:p>
            <a:pPr marL="457200" indent="-457200" algn="just">
              <a:lnSpc>
                <a:spcPct val="150000"/>
              </a:lnSpc>
              <a:buFont typeface="Arial" pitchFamily="34" charset="0"/>
              <a:buChar char="•"/>
            </a:pPr>
            <a:r>
              <a:rPr lang="en-US" sz="2400" dirty="0"/>
              <a:t>Only the photons that are moving parallel to the axis of the resonating cavity will be reflected back and forth between the mirrors and hence actively trigger further stimulated emissions</a:t>
            </a:r>
          </a:p>
        </p:txBody>
      </p:sp>
      <p:grpSp>
        <p:nvGrpSpPr>
          <p:cNvPr id="6" name="Group 182">
            <a:extLst>
              <a:ext uri="{FF2B5EF4-FFF2-40B4-BE49-F238E27FC236}">
                <a16:creationId xmlns:a16="http://schemas.microsoft.com/office/drawing/2014/main" id="{4FC3BFF4-7670-6477-2A8B-5F46B4DE738F}"/>
              </a:ext>
            </a:extLst>
          </p:cNvPr>
          <p:cNvGrpSpPr/>
          <p:nvPr/>
        </p:nvGrpSpPr>
        <p:grpSpPr>
          <a:xfrm>
            <a:off x="294468" y="1441342"/>
            <a:ext cx="9701939" cy="2394515"/>
            <a:chOff x="263473" y="2260170"/>
            <a:chExt cx="11590146" cy="2495227"/>
          </a:xfrm>
        </p:grpSpPr>
        <p:grpSp>
          <p:nvGrpSpPr>
            <p:cNvPr id="7" name="Group 181">
              <a:extLst>
                <a:ext uri="{FF2B5EF4-FFF2-40B4-BE49-F238E27FC236}">
                  <a16:creationId xmlns:a16="http://schemas.microsoft.com/office/drawing/2014/main" id="{F188CEA3-430B-BE5C-22E4-A7EF914411E8}"/>
                </a:ext>
              </a:extLst>
            </p:cNvPr>
            <p:cNvGrpSpPr/>
            <p:nvPr/>
          </p:nvGrpSpPr>
          <p:grpSpPr>
            <a:xfrm>
              <a:off x="263473" y="2260170"/>
              <a:ext cx="11590146" cy="2495227"/>
              <a:chOff x="263473" y="2260170"/>
              <a:chExt cx="11590146" cy="2495227"/>
            </a:xfrm>
          </p:grpSpPr>
          <p:grpSp>
            <p:nvGrpSpPr>
              <p:cNvPr id="9" name="Group 177">
                <a:extLst>
                  <a:ext uri="{FF2B5EF4-FFF2-40B4-BE49-F238E27FC236}">
                    <a16:creationId xmlns:a16="http://schemas.microsoft.com/office/drawing/2014/main" id="{E382FFB7-E78C-C637-6694-10681096B679}"/>
                  </a:ext>
                </a:extLst>
              </p:cNvPr>
              <p:cNvGrpSpPr/>
              <p:nvPr/>
            </p:nvGrpSpPr>
            <p:grpSpPr>
              <a:xfrm>
                <a:off x="263473" y="2278253"/>
                <a:ext cx="11561736" cy="2464234"/>
                <a:chOff x="609834" y="2293751"/>
                <a:chExt cx="10889911" cy="2464234"/>
              </a:xfrm>
            </p:grpSpPr>
            <p:sp>
              <p:nvSpPr>
                <p:cNvPr id="12" name="Can 172">
                  <a:extLst>
                    <a:ext uri="{FF2B5EF4-FFF2-40B4-BE49-F238E27FC236}">
                      <a16:creationId xmlns:a16="http://schemas.microsoft.com/office/drawing/2014/main" id="{ED69ABD1-B963-9A0D-E1CF-8BDC5C3D0B96}"/>
                    </a:ext>
                  </a:extLst>
                </p:cNvPr>
                <p:cNvSpPr/>
                <p:nvPr/>
              </p:nvSpPr>
              <p:spPr>
                <a:xfrm rot="5400000">
                  <a:off x="4866468" y="-1875291"/>
                  <a:ext cx="2464231" cy="10802322"/>
                </a:xfrm>
                <a:prstGeom prst="can">
                  <a:avLst>
                    <a:gd name="adj" fmla="val 14937"/>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B28A164-9636-5680-1314-C92AD11843E2}"/>
                    </a:ext>
                  </a:extLst>
                </p:cNvPr>
                <p:cNvSpPr/>
                <p:nvPr/>
              </p:nvSpPr>
              <p:spPr>
                <a:xfrm flipH="1">
                  <a:off x="609834" y="2293751"/>
                  <a:ext cx="467128" cy="2448732"/>
                </a:xfrm>
                <a:prstGeom prst="ellipse">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Oval 9">
                <a:extLst>
                  <a:ext uri="{FF2B5EF4-FFF2-40B4-BE49-F238E27FC236}">
                    <a16:creationId xmlns:a16="http://schemas.microsoft.com/office/drawing/2014/main" id="{341B3C03-3E70-C737-2082-00E45717DBB7}"/>
                  </a:ext>
                </a:extLst>
              </p:cNvPr>
              <p:cNvSpPr/>
              <p:nvPr/>
            </p:nvSpPr>
            <p:spPr>
              <a:xfrm flipH="1">
                <a:off x="11344758" y="2260170"/>
                <a:ext cx="508861" cy="2495227"/>
              </a:xfrm>
              <a:prstGeom prst="ellipse">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38AC7BB9-2AF6-3D28-8327-24B7EB8D0FD4}"/>
                  </a:ext>
                </a:extLst>
              </p:cNvPr>
              <p:cNvSpPr txBox="1"/>
              <p:nvPr/>
            </p:nvSpPr>
            <p:spPr>
              <a:xfrm>
                <a:off x="11437747" y="3293391"/>
                <a:ext cx="309970" cy="256577"/>
              </a:xfrm>
              <a:prstGeom prst="rect">
                <a:avLst/>
              </a:prstGeom>
              <a:solidFill>
                <a:schemeClr val="accent2">
                  <a:lumMod val="20000"/>
                  <a:lumOff val="80000"/>
                </a:schemeClr>
              </a:solidFill>
              <a:ln>
                <a:solidFill>
                  <a:schemeClr val="accent2">
                    <a:lumMod val="20000"/>
                    <a:lumOff val="80000"/>
                  </a:schemeClr>
                </a:solidFill>
              </a:ln>
            </p:spPr>
            <p:txBody>
              <a:bodyPr wrap="square" lIns="0" tIns="0" rIns="0" bIns="0" rtlCol="0">
                <a:spAutoFit/>
              </a:bodyPr>
              <a:lstStyle/>
              <a:p>
                <a:r>
                  <a:rPr lang="en-US" sz="1600" b="1" dirty="0"/>
                  <a:t>M</a:t>
                </a:r>
                <a:r>
                  <a:rPr lang="en-US" sz="1600" b="1" baseline="-25000" dirty="0"/>
                  <a:t>2</a:t>
                </a:r>
                <a:endParaRPr lang="en-US" b="1" baseline="-25000" dirty="0"/>
              </a:p>
            </p:txBody>
          </p:sp>
        </p:grpSp>
        <p:sp>
          <p:nvSpPr>
            <p:cNvPr id="8" name="TextBox 7">
              <a:extLst>
                <a:ext uri="{FF2B5EF4-FFF2-40B4-BE49-F238E27FC236}">
                  <a16:creationId xmlns:a16="http://schemas.microsoft.com/office/drawing/2014/main" id="{80FC8195-20D3-B322-56C0-1C1BF52DEBA3}"/>
                </a:ext>
              </a:extLst>
            </p:cNvPr>
            <p:cNvSpPr txBox="1"/>
            <p:nvPr/>
          </p:nvSpPr>
          <p:spPr>
            <a:xfrm>
              <a:off x="356459" y="3324387"/>
              <a:ext cx="325467" cy="256577"/>
            </a:xfrm>
            <a:prstGeom prst="rect">
              <a:avLst/>
            </a:prstGeom>
            <a:solidFill>
              <a:schemeClr val="accent1">
                <a:lumMod val="20000"/>
                <a:lumOff val="80000"/>
              </a:schemeClr>
            </a:solidFill>
            <a:ln>
              <a:noFill/>
            </a:ln>
          </p:spPr>
          <p:txBody>
            <a:bodyPr wrap="square" lIns="0" tIns="0" rIns="0" bIns="0" rtlCol="0">
              <a:spAutoFit/>
            </a:bodyPr>
            <a:lstStyle/>
            <a:p>
              <a:r>
                <a:rPr lang="en-US" sz="1600" b="1" dirty="0"/>
                <a:t>M</a:t>
              </a:r>
              <a:r>
                <a:rPr lang="en-US" sz="1600" b="1" baseline="-25000" dirty="0"/>
                <a:t>1</a:t>
              </a:r>
              <a:endParaRPr lang="en-US" sz="1400" b="1" baseline="-25000" dirty="0"/>
            </a:p>
          </p:txBody>
        </p:sp>
      </p:grpSp>
      <p:grpSp>
        <p:nvGrpSpPr>
          <p:cNvPr id="14" name="Group 124">
            <a:extLst>
              <a:ext uri="{FF2B5EF4-FFF2-40B4-BE49-F238E27FC236}">
                <a16:creationId xmlns:a16="http://schemas.microsoft.com/office/drawing/2014/main" id="{B0DF76A8-8721-42E9-CD94-576E74807FA6}"/>
              </a:ext>
            </a:extLst>
          </p:cNvPr>
          <p:cNvGrpSpPr/>
          <p:nvPr/>
        </p:nvGrpSpPr>
        <p:grpSpPr>
          <a:xfrm>
            <a:off x="1518299" y="1812968"/>
            <a:ext cx="7773521" cy="1846174"/>
            <a:chOff x="2928645" y="1564995"/>
            <a:chExt cx="7773521" cy="1846174"/>
          </a:xfrm>
        </p:grpSpPr>
        <p:pic>
          <p:nvPicPr>
            <p:cNvPr id="15" name="Picture 35">
              <a:extLst>
                <a:ext uri="{FF2B5EF4-FFF2-40B4-BE49-F238E27FC236}">
                  <a16:creationId xmlns:a16="http://schemas.microsoft.com/office/drawing/2014/main" id="{4AB5F5BB-C41E-CD99-0873-E077967779BA}"/>
                </a:ext>
              </a:extLst>
            </p:cNvPr>
            <p:cNvPicPr/>
            <p:nvPr/>
          </p:nvPicPr>
          <p:blipFill>
            <a:blip r:embed="rId2">
              <a:clrChange>
                <a:clrFrom>
                  <a:srgbClr val="FFE4C8"/>
                </a:clrFrom>
                <a:clrTo>
                  <a:srgbClr val="FFE4C8">
                    <a:alpha val="0"/>
                  </a:srgbClr>
                </a:clrTo>
              </a:clrChange>
            </a:blip>
            <a:srcRect/>
            <a:stretch>
              <a:fillRect/>
            </a:stretch>
          </p:blipFill>
          <p:spPr bwMode="auto">
            <a:xfrm rot="20472584">
              <a:off x="7066650" y="2975342"/>
              <a:ext cx="830322" cy="373834"/>
            </a:xfrm>
            <a:prstGeom prst="rect">
              <a:avLst/>
            </a:prstGeom>
            <a:noFill/>
            <a:ln w="9525">
              <a:noFill/>
              <a:miter lim="800000"/>
              <a:headEnd/>
              <a:tailEnd/>
            </a:ln>
          </p:spPr>
        </p:pic>
        <p:pic>
          <p:nvPicPr>
            <p:cNvPr id="16" name="Picture 35">
              <a:extLst>
                <a:ext uri="{FF2B5EF4-FFF2-40B4-BE49-F238E27FC236}">
                  <a16:creationId xmlns:a16="http://schemas.microsoft.com/office/drawing/2014/main" id="{306C9CC3-55FE-EED6-D162-D8CFC2A38334}"/>
                </a:ext>
              </a:extLst>
            </p:cNvPr>
            <p:cNvPicPr/>
            <p:nvPr/>
          </p:nvPicPr>
          <p:blipFill>
            <a:blip r:embed="rId2">
              <a:clrChange>
                <a:clrFrom>
                  <a:srgbClr val="FFE4C8"/>
                </a:clrFrom>
                <a:clrTo>
                  <a:srgbClr val="FFE4C8">
                    <a:alpha val="0"/>
                  </a:srgbClr>
                </a:clrTo>
              </a:clrChange>
            </a:blip>
            <a:srcRect/>
            <a:stretch>
              <a:fillRect/>
            </a:stretch>
          </p:blipFill>
          <p:spPr bwMode="auto">
            <a:xfrm rot="20472584">
              <a:off x="9871844" y="1611492"/>
              <a:ext cx="830322" cy="373834"/>
            </a:xfrm>
            <a:prstGeom prst="rect">
              <a:avLst/>
            </a:prstGeom>
            <a:noFill/>
            <a:ln w="9525">
              <a:noFill/>
              <a:miter lim="800000"/>
              <a:headEnd/>
              <a:tailEnd/>
            </a:ln>
          </p:spPr>
        </p:pic>
        <p:pic>
          <p:nvPicPr>
            <p:cNvPr id="17" name="Picture 35">
              <a:extLst>
                <a:ext uri="{FF2B5EF4-FFF2-40B4-BE49-F238E27FC236}">
                  <a16:creationId xmlns:a16="http://schemas.microsoft.com/office/drawing/2014/main" id="{9F34D8AC-54FE-B9D8-ED64-B7F3BAEAF11E}"/>
                </a:ext>
              </a:extLst>
            </p:cNvPr>
            <p:cNvPicPr/>
            <p:nvPr/>
          </p:nvPicPr>
          <p:blipFill>
            <a:blip r:embed="rId2">
              <a:clrChange>
                <a:clrFrom>
                  <a:srgbClr val="FFE4C8"/>
                </a:clrFrom>
                <a:clrTo>
                  <a:srgbClr val="FFE4C8">
                    <a:alpha val="0"/>
                  </a:srgbClr>
                </a:clrTo>
              </a:clrChange>
            </a:blip>
            <a:srcRect/>
            <a:stretch>
              <a:fillRect/>
            </a:stretch>
          </p:blipFill>
          <p:spPr bwMode="auto">
            <a:xfrm rot="1555570">
              <a:off x="8384007" y="3037335"/>
              <a:ext cx="830322" cy="373834"/>
            </a:xfrm>
            <a:prstGeom prst="rect">
              <a:avLst/>
            </a:prstGeom>
            <a:noFill/>
            <a:ln w="9525">
              <a:noFill/>
              <a:miter lim="800000"/>
              <a:headEnd/>
              <a:tailEnd/>
            </a:ln>
          </p:spPr>
        </p:pic>
        <p:pic>
          <p:nvPicPr>
            <p:cNvPr id="18" name="Picture 35">
              <a:extLst>
                <a:ext uri="{FF2B5EF4-FFF2-40B4-BE49-F238E27FC236}">
                  <a16:creationId xmlns:a16="http://schemas.microsoft.com/office/drawing/2014/main" id="{01E0AC68-F6E6-ECC6-0EF2-4D0678E8C7CD}"/>
                </a:ext>
              </a:extLst>
            </p:cNvPr>
            <p:cNvPicPr/>
            <p:nvPr/>
          </p:nvPicPr>
          <p:blipFill>
            <a:blip r:embed="rId2">
              <a:clrChange>
                <a:clrFrom>
                  <a:srgbClr val="FFE4C8"/>
                </a:clrFrom>
                <a:clrTo>
                  <a:srgbClr val="FFE4C8">
                    <a:alpha val="0"/>
                  </a:srgbClr>
                </a:clrTo>
              </a:clrChange>
            </a:blip>
            <a:srcRect/>
            <a:stretch>
              <a:fillRect/>
            </a:stretch>
          </p:blipFill>
          <p:spPr bwMode="auto">
            <a:xfrm rot="2608352">
              <a:off x="6648196" y="1828467"/>
              <a:ext cx="830322" cy="373834"/>
            </a:xfrm>
            <a:prstGeom prst="rect">
              <a:avLst/>
            </a:prstGeom>
            <a:noFill/>
            <a:ln w="9525">
              <a:noFill/>
              <a:miter lim="800000"/>
              <a:headEnd/>
              <a:tailEnd/>
            </a:ln>
          </p:spPr>
        </p:pic>
        <p:pic>
          <p:nvPicPr>
            <p:cNvPr id="19" name="Picture 35">
              <a:extLst>
                <a:ext uri="{FF2B5EF4-FFF2-40B4-BE49-F238E27FC236}">
                  <a16:creationId xmlns:a16="http://schemas.microsoft.com/office/drawing/2014/main" id="{2AB36E48-3F56-8428-5188-10489F7B880E}"/>
                </a:ext>
              </a:extLst>
            </p:cNvPr>
            <p:cNvPicPr/>
            <p:nvPr/>
          </p:nvPicPr>
          <p:blipFill>
            <a:blip r:embed="rId2">
              <a:clrChange>
                <a:clrFrom>
                  <a:srgbClr val="FFE4C8"/>
                </a:clrFrom>
                <a:clrTo>
                  <a:srgbClr val="FFE4C8">
                    <a:alpha val="0"/>
                  </a:srgbClr>
                </a:clrTo>
              </a:clrChange>
            </a:blip>
            <a:srcRect/>
            <a:stretch>
              <a:fillRect/>
            </a:stretch>
          </p:blipFill>
          <p:spPr bwMode="auto">
            <a:xfrm rot="19472909">
              <a:off x="5625308" y="2928847"/>
              <a:ext cx="830322" cy="373834"/>
            </a:xfrm>
            <a:prstGeom prst="rect">
              <a:avLst/>
            </a:prstGeom>
            <a:noFill/>
            <a:ln w="9525">
              <a:noFill/>
              <a:miter lim="800000"/>
              <a:headEnd/>
              <a:tailEnd/>
            </a:ln>
          </p:spPr>
        </p:pic>
        <p:pic>
          <p:nvPicPr>
            <p:cNvPr id="20" name="Picture 35">
              <a:extLst>
                <a:ext uri="{FF2B5EF4-FFF2-40B4-BE49-F238E27FC236}">
                  <a16:creationId xmlns:a16="http://schemas.microsoft.com/office/drawing/2014/main" id="{ABFEADF9-81D0-6CF9-AE6C-E720B85EB6CF}"/>
                </a:ext>
              </a:extLst>
            </p:cNvPr>
            <p:cNvPicPr/>
            <p:nvPr/>
          </p:nvPicPr>
          <p:blipFill>
            <a:blip r:embed="rId2">
              <a:clrChange>
                <a:clrFrom>
                  <a:srgbClr val="FFE4C8"/>
                </a:clrFrom>
                <a:clrTo>
                  <a:srgbClr val="FFE4C8">
                    <a:alpha val="0"/>
                  </a:srgbClr>
                </a:clrTo>
              </a:clrChange>
            </a:blip>
            <a:srcRect/>
            <a:stretch>
              <a:fillRect/>
            </a:stretch>
          </p:blipFill>
          <p:spPr bwMode="auto">
            <a:xfrm rot="19707407">
              <a:off x="3796508" y="1564995"/>
              <a:ext cx="830322" cy="373834"/>
            </a:xfrm>
            <a:prstGeom prst="rect">
              <a:avLst/>
            </a:prstGeom>
            <a:noFill/>
            <a:ln w="9525">
              <a:noFill/>
              <a:miter lim="800000"/>
              <a:headEnd/>
              <a:tailEnd/>
            </a:ln>
          </p:spPr>
        </p:pic>
        <p:pic>
          <p:nvPicPr>
            <p:cNvPr id="21" name="Picture 35">
              <a:extLst>
                <a:ext uri="{FF2B5EF4-FFF2-40B4-BE49-F238E27FC236}">
                  <a16:creationId xmlns:a16="http://schemas.microsoft.com/office/drawing/2014/main" id="{E29C7CB8-0A3F-EB77-8F6E-32FC3F6EE6E4}"/>
                </a:ext>
              </a:extLst>
            </p:cNvPr>
            <p:cNvPicPr/>
            <p:nvPr/>
          </p:nvPicPr>
          <p:blipFill>
            <a:blip r:embed="rId2">
              <a:clrChange>
                <a:clrFrom>
                  <a:srgbClr val="FFE4C8"/>
                </a:clrFrom>
                <a:clrTo>
                  <a:srgbClr val="FFE4C8">
                    <a:alpha val="0"/>
                  </a:srgbClr>
                </a:clrTo>
              </a:clrChange>
            </a:blip>
            <a:srcRect/>
            <a:stretch>
              <a:fillRect/>
            </a:stretch>
          </p:blipFill>
          <p:spPr bwMode="auto">
            <a:xfrm rot="1709337">
              <a:off x="2928645" y="2959578"/>
              <a:ext cx="830322" cy="374103"/>
            </a:xfrm>
            <a:prstGeom prst="rect">
              <a:avLst/>
            </a:prstGeom>
            <a:noFill/>
            <a:ln w="9525">
              <a:noFill/>
              <a:miter lim="800000"/>
              <a:headEnd/>
              <a:tailEnd/>
            </a:ln>
          </p:spPr>
        </p:pic>
        <p:pic>
          <p:nvPicPr>
            <p:cNvPr id="22" name="Picture 35">
              <a:extLst>
                <a:ext uri="{FF2B5EF4-FFF2-40B4-BE49-F238E27FC236}">
                  <a16:creationId xmlns:a16="http://schemas.microsoft.com/office/drawing/2014/main" id="{3AC7E4FA-CAC5-5772-F9C4-6C740A4D17AD}"/>
                </a:ext>
              </a:extLst>
            </p:cNvPr>
            <p:cNvPicPr/>
            <p:nvPr/>
          </p:nvPicPr>
          <p:blipFill>
            <a:blip r:embed="rId2">
              <a:clrChange>
                <a:clrFrom>
                  <a:srgbClr val="FFE4C8"/>
                </a:clrFrom>
                <a:clrTo>
                  <a:srgbClr val="FFE4C8">
                    <a:alpha val="0"/>
                  </a:srgbClr>
                </a:clrTo>
              </a:clrChange>
            </a:blip>
            <a:srcRect/>
            <a:stretch>
              <a:fillRect/>
            </a:stretch>
          </p:blipFill>
          <p:spPr bwMode="auto">
            <a:xfrm rot="1969437">
              <a:off x="3796508" y="2448398"/>
              <a:ext cx="830322" cy="373834"/>
            </a:xfrm>
            <a:prstGeom prst="rect">
              <a:avLst/>
            </a:prstGeom>
            <a:noFill/>
            <a:ln w="9525">
              <a:noFill/>
              <a:miter lim="800000"/>
              <a:headEnd/>
              <a:tailEnd/>
            </a:ln>
          </p:spPr>
        </p:pic>
      </p:grpSp>
      <p:grpSp>
        <p:nvGrpSpPr>
          <p:cNvPr id="23" name="Group 126">
            <a:extLst>
              <a:ext uri="{FF2B5EF4-FFF2-40B4-BE49-F238E27FC236}">
                <a16:creationId xmlns:a16="http://schemas.microsoft.com/office/drawing/2014/main" id="{A9250034-7258-E755-838A-4ADECD44BC52}"/>
              </a:ext>
            </a:extLst>
          </p:cNvPr>
          <p:cNvGrpSpPr/>
          <p:nvPr/>
        </p:nvGrpSpPr>
        <p:grpSpPr>
          <a:xfrm>
            <a:off x="744772" y="1828468"/>
            <a:ext cx="7648146" cy="1691190"/>
            <a:chOff x="992746" y="1642488"/>
            <a:chExt cx="7648146" cy="1691190"/>
          </a:xfrm>
        </p:grpSpPr>
        <p:pic>
          <p:nvPicPr>
            <p:cNvPr id="24" name="Picture 36">
              <a:extLst>
                <a:ext uri="{FF2B5EF4-FFF2-40B4-BE49-F238E27FC236}">
                  <a16:creationId xmlns:a16="http://schemas.microsoft.com/office/drawing/2014/main" id="{4B3C97F3-2155-831D-0FB2-E6ECAD972890}"/>
                </a:ext>
              </a:extLst>
            </p:cNvPr>
            <p:cNvPicPr/>
            <p:nvPr/>
          </p:nvPicPr>
          <p:blipFill>
            <a:blip r:embed="rId2">
              <a:clrChange>
                <a:clrFrom>
                  <a:srgbClr val="FFE4C8"/>
                </a:clrFrom>
                <a:clrTo>
                  <a:srgbClr val="FFE4C8">
                    <a:alpha val="0"/>
                  </a:srgbClr>
                </a:clrTo>
              </a:clrChange>
            </a:blip>
            <a:srcRect/>
            <a:stretch>
              <a:fillRect/>
            </a:stretch>
          </p:blipFill>
          <p:spPr bwMode="auto">
            <a:xfrm>
              <a:off x="992746" y="2681350"/>
              <a:ext cx="830322" cy="373834"/>
            </a:xfrm>
            <a:prstGeom prst="rect">
              <a:avLst/>
            </a:prstGeom>
            <a:noFill/>
            <a:ln w="9525">
              <a:noFill/>
              <a:miter lim="800000"/>
              <a:headEnd/>
              <a:tailEnd/>
            </a:ln>
          </p:spPr>
        </p:pic>
        <p:pic>
          <p:nvPicPr>
            <p:cNvPr id="25" name="Picture 24">
              <a:extLst>
                <a:ext uri="{FF2B5EF4-FFF2-40B4-BE49-F238E27FC236}">
                  <a16:creationId xmlns:a16="http://schemas.microsoft.com/office/drawing/2014/main" id="{5B85CCFD-BC88-6CA5-F18D-9E89ED476AB1}"/>
                </a:ext>
              </a:extLst>
            </p:cNvPr>
            <p:cNvPicPr/>
            <p:nvPr/>
          </p:nvPicPr>
          <p:blipFill>
            <a:blip r:embed="rId2">
              <a:clrChange>
                <a:clrFrom>
                  <a:srgbClr val="FFE4C8"/>
                </a:clrFrom>
                <a:clrTo>
                  <a:srgbClr val="FFE4C8">
                    <a:alpha val="0"/>
                  </a:srgbClr>
                </a:clrTo>
              </a:clrChange>
            </a:blip>
            <a:srcRect/>
            <a:stretch>
              <a:fillRect/>
            </a:stretch>
          </p:blipFill>
          <p:spPr bwMode="auto">
            <a:xfrm>
              <a:off x="5177289" y="2727847"/>
              <a:ext cx="830322" cy="373834"/>
            </a:xfrm>
            <a:prstGeom prst="rect">
              <a:avLst/>
            </a:prstGeom>
            <a:noFill/>
            <a:ln w="9525">
              <a:noFill/>
              <a:miter lim="800000"/>
              <a:headEnd/>
              <a:tailEnd/>
            </a:ln>
          </p:spPr>
        </p:pic>
        <p:pic>
          <p:nvPicPr>
            <p:cNvPr id="26" name="Picture 25">
              <a:extLst>
                <a:ext uri="{FF2B5EF4-FFF2-40B4-BE49-F238E27FC236}">
                  <a16:creationId xmlns:a16="http://schemas.microsoft.com/office/drawing/2014/main" id="{C22D7AD0-40DC-8289-4FC0-AAB29C1C7FAE}"/>
                </a:ext>
              </a:extLst>
            </p:cNvPr>
            <p:cNvPicPr/>
            <p:nvPr/>
          </p:nvPicPr>
          <p:blipFill>
            <a:blip r:embed="rId2">
              <a:clrChange>
                <a:clrFrom>
                  <a:srgbClr val="FFE4C8"/>
                </a:clrFrom>
                <a:clrTo>
                  <a:srgbClr val="FFE4C8">
                    <a:alpha val="0"/>
                  </a:srgbClr>
                </a:clrTo>
              </a:clrChange>
            </a:blip>
            <a:srcRect/>
            <a:stretch>
              <a:fillRect/>
            </a:stretch>
          </p:blipFill>
          <p:spPr bwMode="auto">
            <a:xfrm>
              <a:off x="4510862" y="1751453"/>
              <a:ext cx="830322" cy="373834"/>
            </a:xfrm>
            <a:prstGeom prst="rect">
              <a:avLst/>
            </a:prstGeom>
            <a:noFill/>
            <a:ln w="9525">
              <a:noFill/>
              <a:miter lim="800000"/>
              <a:headEnd/>
              <a:tailEnd/>
            </a:ln>
          </p:spPr>
        </p:pic>
        <p:pic>
          <p:nvPicPr>
            <p:cNvPr id="27" name="Picture 35">
              <a:extLst>
                <a:ext uri="{FF2B5EF4-FFF2-40B4-BE49-F238E27FC236}">
                  <a16:creationId xmlns:a16="http://schemas.microsoft.com/office/drawing/2014/main" id="{73CE8C97-6E95-43D0-7AB3-67C74B3DF9F4}"/>
                </a:ext>
              </a:extLst>
            </p:cNvPr>
            <p:cNvPicPr/>
            <p:nvPr/>
          </p:nvPicPr>
          <p:blipFill>
            <a:blip r:embed="rId2">
              <a:clrChange>
                <a:clrFrom>
                  <a:srgbClr val="FFE4C8"/>
                </a:clrFrom>
                <a:clrTo>
                  <a:srgbClr val="FFE4C8">
                    <a:alpha val="0"/>
                  </a:srgbClr>
                </a:clrTo>
              </a:clrChange>
            </a:blip>
            <a:srcRect/>
            <a:stretch>
              <a:fillRect/>
            </a:stretch>
          </p:blipFill>
          <p:spPr bwMode="auto">
            <a:xfrm>
              <a:off x="7795071" y="1642488"/>
              <a:ext cx="830322" cy="373834"/>
            </a:xfrm>
            <a:prstGeom prst="rect">
              <a:avLst/>
            </a:prstGeom>
            <a:noFill/>
            <a:ln w="9525">
              <a:noFill/>
              <a:miter lim="800000"/>
              <a:headEnd/>
              <a:tailEnd/>
            </a:ln>
          </p:spPr>
        </p:pic>
        <p:pic>
          <p:nvPicPr>
            <p:cNvPr id="28" name="Picture 27">
              <a:extLst>
                <a:ext uri="{FF2B5EF4-FFF2-40B4-BE49-F238E27FC236}">
                  <a16:creationId xmlns:a16="http://schemas.microsoft.com/office/drawing/2014/main" id="{D75CFAE4-6DB1-9C30-9659-7BCC2AF7D4D4}"/>
                </a:ext>
              </a:extLst>
            </p:cNvPr>
            <p:cNvPicPr/>
            <p:nvPr/>
          </p:nvPicPr>
          <p:blipFill>
            <a:blip r:embed="rId2">
              <a:clrChange>
                <a:clrFrom>
                  <a:srgbClr val="FFE4C8"/>
                </a:clrFrom>
                <a:clrTo>
                  <a:srgbClr val="FFE4C8">
                    <a:alpha val="0"/>
                  </a:srgbClr>
                </a:clrTo>
              </a:clrChange>
            </a:blip>
            <a:srcRect/>
            <a:stretch>
              <a:fillRect/>
            </a:stretch>
          </p:blipFill>
          <p:spPr bwMode="auto">
            <a:xfrm>
              <a:off x="7285059" y="2293894"/>
              <a:ext cx="830322" cy="373834"/>
            </a:xfrm>
            <a:prstGeom prst="rect">
              <a:avLst/>
            </a:prstGeom>
            <a:noFill/>
            <a:ln w="9525">
              <a:noFill/>
              <a:miter lim="800000"/>
              <a:headEnd/>
              <a:tailEnd/>
            </a:ln>
          </p:spPr>
        </p:pic>
        <p:pic>
          <p:nvPicPr>
            <p:cNvPr id="29" name="Picture 35">
              <a:extLst>
                <a:ext uri="{FF2B5EF4-FFF2-40B4-BE49-F238E27FC236}">
                  <a16:creationId xmlns:a16="http://schemas.microsoft.com/office/drawing/2014/main" id="{ACF1DB6E-E949-54E9-C7E3-B5D259F68EA5}"/>
                </a:ext>
              </a:extLst>
            </p:cNvPr>
            <p:cNvPicPr/>
            <p:nvPr/>
          </p:nvPicPr>
          <p:blipFill>
            <a:blip r:embed="rId2">
              <a:clrChange>
                <a:clrFrom>
                  <a:srgbClr val="FFE4C8"/>
                </a:clrFrom>
                <a:clrTo>
                  <a:srgbClr val="FFE4C8">
                    <a:alpha val="0"/>
                  </a:srgbClr>
                </a:clrTo>
              </a:clrChange>
            </a:blip>
            <a:srcRect/>
            <a:stretch>
              <a:fillRect/>
            </a:stretch>
          </p:blipFill>
          <p:spPr bwMode="auto">
            <a:xfrm>
              <a:off x="3223072" y="2091940"/>
              <a:ext cx="830322" cy="373834"/>
            </a:xfrm>
            <a:prstGeom prst="rect">
              <a:avLst/>
            </a:prstGeom>
            <a:noFill/>
            <a:ln w="9525">
              <a:noFill/>
              <a:miter lim="800000"/>
              <a:headEnd/>
              <a:tailEnd/>
            </a:ln>
          </p:spPr>
        </p:pic>
        <p:pic>
          <p:nvPicPr>
            <p:cNvPr id="30" name="Picture 35">
              <a:extLst>
                <a:ext uri="{FF2B5EF4-FFF2-40B4-BE49-F238E27FC236}">
                  <a16:creationId xmlns:a16="http://schemas.microsoft.com/office/drawing/2014/main" id="{E199BDD3-F1F8-7168-E3CF-C25FE418A80F}"/>
                </a:ext>
              </a:extLst>
            </p:cNvPr>
            <p:cNvPicPr/>
            <p:nvPr/>
          </p:nvPicPr>
          <p:blipFill>
            <a:blip r:embed="rId2">
              <a:clrChange>
                <a:clrFrom>
                  <a:srgbClr val="FFE4C8"/>
                </a:clrFrom>
                <a:clrTo>
                  <a:srgbClr val="FFE4C8">
                    <a:alpha val="0"/>
                  </a:srgbClr>
                </a:clrTo>
              </a:clrChange>
            </a:blip>
            <a:srcRect/>
            <a:stretch>
              <a:fillRect/>
            </a:stretch>
          </p:blipFill>
          <p:spPr bwMode="auto">
            <a:xfrm>
              <a:off x="7810570" y="2959844"/>
              <a:ext cx="830322" cy="373834"/>
            </a:xfrm>
            <a:prstGeom prst="rect">
              <a:avLst/>
            </a:prstGeom>
            <a:noFill/>
            <a:ln w="9525">
              <a:noFill/>
              <a:miter lim="800000"/>
              <a:headEnd/>
              <a:tailEnd/>
            </a:ln>
          </p:spPr>
        </p:pic>
        <p:pic>
          <p:nvPicPr>
            <p:cNvPr id="31" name="Picture 35">
              <a:extLst>
                <a:ext uri="{FF2B5EF4-FFF2-40B4-BE49-F238E27FC236}">
                  <a16:creationId xmlns:a16="http://schemas.microsoft.com/office/drawing/2014/main" id="{5C114DFE-F3FD-11F9-C1B6-4D4090F2709D}"/>
                </a:ext>
              </a:extLst>
            </p:cNvPr>
            <p:cNvPicPr/>
            <p:nvPr/>
          </p:nvPicPr>
          <p:blipFill>
            <a:blip r:embed="rId2">
              <a:clrChange>
                <a:clrFrom>
                  <a:srgbClr val="FFE4C8"/>
                </a:clrFrom>
                <a:clrTo>
                  <a:srgbClr val="FFE4C8">
                    <a:alpha val="0"/>
                  </a:srgbClr>
                </a:clrTo>
              </a:clrChange>
            </a:blip>
            <a:srcRect/>
            <a:stretch>
              <a:fillRect/>
            </a:stretch>
          </p:blipFill>
          <p:spPr bwMode="auto">
            <a:xfrm>
              <a:off x="3889498" y="2680874"/>
              <a:ext cx="830322" cy="373834"/>
            </a:xfrm>
            <a:prstGeom prst="rect">
              <a:avLst/>
            </a:prstGeom>
            <a:noFill/>
            <a:ln w="9525">
              <a:noFill/>
              <a:miter lim="800000"/>
              <a:headEnd/>
              <a:tailEnd/>
            </a:ln>
          </p:spPr>
        </p:pic>
        <p:pic>
          <p:nvPicPr>
            <p:cNvPr id="32" name="Picture 36">
              <a:extLst>
                <a:ext uri="{FF2B5EF4-FFF2-40B4-BE49-F238E27FC236}">
                  <a16:creationId xmlns:a16="http://schemas.microsoft.com/office/drawing/2014/main" id="{0B336BE6-AD10-8EBB-B086-90615788CF09}"/>
                </a:ext>
              </a:extLst>
            </p:cNvPr>
            <p:cNvPicPr/>
            <p:nvPr/>
          </p:nvPicPr>
          <p:blipFill>
            <a:blip r:embed="rId2">
              <a:clrChange>
                <a:clrFrom>
                  <a:srgbClr val="FFE4C8"/>
                </a:clrFrom>
                <a:clrTo>
                  <a:srgbClr val="FFE4C8">
                    <a:alpha val="0"/>
                  </a:srgbClr>
                </a:clrTo>
              </a:clrChange>
            </a:blip>
            <a:srcRect/>
            <a:stretch>
              <a:fillRect/>
            </a:stretch>
          </p:blipFill>
          <p:spPr bwMode="auto">
            <a:xfrm>
              <a:off x="1736665" y="1704957"/>
              <a:ext cx="830322" cy="373834"/>
            </a:xfrm>
            <a:prstGeom prst="rect">
              <a:avLst/>
            </a:prstGeom>
            <a:noFill/>
            <a:ln w="9525">
              <a:noFill/>
              <a:miter lim="800000"/>
              <a:headEnd/>
              <a:tailEnd/>
            </a:ln>
          </p:spPr>
        </p:pic>
        <p:pic>
          <p:nvPicPr>
            <p:cNvPr id="33" name="Picture 32">
              <a:extLst>
                <a:ext uri="{FF2B5EF4-FFF2-40B4-BE49-F238E27FC236}">
                  <a16:creationId xmlns:a16="http://schemas.microsoft.com/office/drawing/2014/main" id="{3195683B-F814-FC99-9AED-D26FD1A3C73D}"/>
                </a:ext>
              </a:extLst>
            </p:cNvPr>
            <p:cNvPicPr/>
            <p:nvPr/>
          </p:nvPicPr>
          <p:blipFill>
            <a:blip r:embed="rId2">
              <a:clrChange>
                <a:clrFrom>
                  <a:srgbClr val="FFE4C8"/>
                </a:clrFrom>
                <a:clrTo>
                  <a:srgbClr val="FFE4C8">
                    <a:alpha val="0"/>
                  </a:srgbClr>
                </a:clrTo>
              </a:clrChange>
            </a:blip>
            <a:srcRect/>
            <a:stretch>
              <a:fillRect/>
            </a:stretch>
          </p:blipFill>
          <p:spPr bwMode="auto">
            <a:xfrm>
              <a:off x="6370659" y="1999426"/>
              <a:ext cx="830322" cy="373834"/>
            </a:xfrm>
            <a:prstGeom prst="rect">
              <a:avLst/>
            </a:prstGeom>
            <a:noFill/>
            <a:ln w="9525">
              <a:noFill/>
              <a:miter lim="800000"/>
              <a:headEnd/>
              <a:tailEnd/>
            </a:ln>
          </p:spPr>
        </p:pic>
      </p:grpSp>
      <p:grpSp>
        <p:nvGrpSpPr>
          <p:cNvPr id="34" name="Group 149">
            <a:extLst>
              <a:ext uri="{FF2B5EF4-FFF2-40B4-BE49-F238E27FC236}">
                <a16:creationId xmlns:a16="http://schemas.microsoft.com/office/drawing/2014/main" id="{A8D4D9A1-0E18-C368-BB7D-82BA3F108531}"/>
              </a:ext>
            </a:extLst>
          </p:cNvPr>
          <p:cNvGrpSpPr/>
          <p:nvPr/>
        </p:nvGrpSpPr>
        <p:grpSpPr>
          <a:xfrm>
            <a:off x="1690156" y="1626990"/>
            <a:ext cx="7632647" cy="2187137"/>
            <a:chOff x="992746" y="1255030"/>
            <a:chExt cx="7632647" cy="2187137"/>
          </a:xfrm>
        </p:grpSpPr>
        <p:pic>
          <p:nvPicPr>
            <p:cNvPr id="35" name="Picture 36">
              <a:extLst>
                <a:ext uri="{FF2B5EF4-FFF2-40B4-BE49-F238E27FC236}">
                  <a16:creationId xmlns:a16="http://schemas.microsoft.com/office/drawing/2014/main" id="{A8A3A647-F786-399A-6C6C-CDB5ECB439B6}"/>
                </a:ext>
              </a:extLst>
            </p:cNvPr>
            <p:cNvPicPr/>
            <p:nvPr/>
          </p:nvPicPr>
          <p:blipFill>
            <a:blip r:embed="rId2">
              <a:clrChange>
                <a:clrFrom>
                  <a:srgbClr val="FFE4C8"/>
                </a:clrFrom>
                <a:clrTo>
                  <a:srgbClr val="FFE4C8">
                    <a:alpha val="0"/>
                  </a:srgbClr>
                </a:clrTo>
              </a:clrChange>
            </a:blip>
            <a:srcRect/>
            <a:stretch>
              <a:fillRect/>
            </a:stretch>
          </p:blipFill>
          <p:spPr bwMode="auto">
            <a:xfrm>
              <a:off x="992746" y="2681350"/>
              <a:ext cx="830322" cy="373834"/>
            </a:xfrm>
            <a:prstGeom prst="rect">
              <a:avLst/>
            </a:prstGeom>
            <a:noFill/>
            <a:ln w="9525">
              <a:noFill/>
              <a:miter lim="800000"/>
              <a:headEnd/>
              <a:tailEnd/>
            </a:ln>
          </p:spPr>
        </p:pic>
        <p:pic>
          <p:nvPicPr>
            <p:cNvPr id="36" name="Picture 35">
              <a:extLst>
                <a:ext uri="{FF2B5EF4-FFF2-40B4-BE49-F238E27FC236}">
                  <a16:creationId xmlns:a16="http://schemas.microsoft.com/office/drawing/2014/main" id="{1BD67BC8-738C-9BFC-79BB-3DD77DAF7DFE}"/>
                </a:ext>
              </a:extLst>
            </p:cNvPr>
            <p:cNvPicPr/>
            <p:nvPr/>
          </p:nvPicPr>
          <p:blipFill>
            <a:blip r:embed="rId2">
              <a:clrChange>
                <a:clrFrom>
                  <a:srgbClr val="FFE4C8"/>
                </a:clrFrom>
                <a:clrTo>
                  <a:srgbClr val="FFE4C8">
                    <a:alpha val="0"/>
                  </a:srgbClr>
                </a:clrTo>
              </a:clrChange>
            </a:blip>
            <a:srcRect/>
            <a:stretch>
              <a:fillRect/>
            </a:stretch>
          </p:blipFill>
          <p:spPr bwMode="auto">
            <a:xfrm>
              <a:off x="5177289" y="2727847"/>
              <a:ext cx="830322" cy="373834"/>
            </a:xfrm>
            <a:prstGeom prst="rect">
              <a:avLst/>
            </a:prstGeom>
            <a:noFill/>
            <a:ln w="9525">
              <a:noFill/>
              <a:miter lim="800000"/>
              <a:headEnd/>
              <a:tailEnd/>
            </a:ln>
          </p:spPr>
        </p:pic>
        <p:pic>
          <p:nvPicPr>
            <p:cNvPr id="37" name="Picture 36">
              <a:extLst>
                <a:ext uri="{FF2B5EF4-FFF2-40B4-BE49-F238E27FC236}">
                  <a16:creationId xmlns:a16="http://schemas.microsoft.com/office/drawing/2014/main" id="{9B60B7DE-8E74-B9BA-2134-E75F9396C820}"/>
                </a:ext>
              </a:extLst>
            </p:cNvPr>
            <p:cNvPicPr/>
            <p:nvPr/>
          </p:nvPicPr>
          <p:blipFill>
            <a:blip r:embed="rId2">
              <a:clrChange>
                <a:clrFrom>
                  <a:srgbClr val="FFE4C8"/>
                </a:clrFrom>
                <a:clrTo>
                  <a:srgbClr val="FFE4C8">
                    <a:alpha val="0"/>
                  </a:srgbClr>
                </a:clrTo>
              </a:clrChange>
            </a:blip>
            <a:srcRect/>
            <a:stretch>
              <a:fillRect/>
            </a:stretch>
          </p:blipFill>
          <p:spPr bwMode="auto">
            <a:xfrm>
              <a:off x="4510862" y="1751453"/>
              <a:ext cx="830322" cy="373834"/>
            </a:xfrm>
            <a:prstGeom prst="rect">
              <a:avLst/>
            </a:prstGeom>
            <a:noFill/>
            <a:ln w="9525">
              <a:noFill/>
              <a:miter lim="800000"/>
              <a:headEnd/>
              <a:tailEnd/>
            </a:ln>
          </p:spPr>
        </p:pic>
        <p:pic>
          <p:nvPicPr>
            <p:cNvPr id="38" name="Picture 35">
              <a:extLst>
                <a:ext uri="{FF2B5EF4-FFF2-40B4-BE49-F238E27FC236}">
                  <a16:creationId xmlns:a16="http://schemas.microsoft.com/office/drawing/2014/main" id="{E6FF55DF-E1EE-EC25-A89B-C9A141790534}"/>
                </a:ext>
              </a:extLst>
            </p:cNvPr>
            <p:cNvPicPr/>
            <p:nvPr/>
          </p:nvPicPr>
          <p:blipFill>
            <a:blip r:embed="rId2">
              <a:clrChange>
                <a:clrFrom>
                  <a:srgbClr val="FFE4C8"/>
                </a:clrFrom>
                <a:clrTo>
                  <a:srgbClr val="FFE4C8">
                    <a:alpha val="0"/>
                  </a:srgbClr>
                </a:clrTo>
              </a:clrChange>
            </a:blip>
            <a:srcRect/>
            <a:stretch>
              <a:fillRect/>
            </a:stretch>
          </p:blipFill>
          <p:spPr bwMode="auto">
            <a:xfrm>
              <a:off x="7795071" y="1642488"/>
              <a:ext cx="830322" cy="373834"/>
            </a:xfrm>
            <a:prstGeom prst="rect">
              <a:avLst/>
            </a:prstGeom>
            <a:noFill/>
            <a:ln w="9525">
              <a:noFill/>
              <a:miter lim="800000"/>
              <a:headEnd/>
              <a:tailEnd/>
            </a:ln>
          </p:spPr>
        </p:pic>
        <p:pic>
          <p:nvPicPr>
            <p:cNvPr id="39" name="Picture 38">
              <a:extLst>
                <a:ext uri="{FF2B5EF4-FFF2-40B4-BE49-F238E27FC236}">
                  <a16:creationId xmlns:a16="http://schemas.microsoft.com/office/drawing/2014/main" id="{0B6AA354-29BA-1035-D469-99AE57D8D70F}"/>
                </a:ext>
              </a:extLst>
            </p:cNvPr>
            <p:cNvPicPr/>
            <p:nvPr/>
          </p:nvPicPr>
          <p:blipFill>
            <a:blip r:embed="rId2">
              <a:clrChange>
                <a:clrFrom>
                  <a:srgbClr val="FFE4C8"/>
                </a:clrFrom>
                <a:clrTo>
                  <a:srgbClr val="FFE4C8">
                    <a:alpha val="0"/>
                  </a:srgbClr>
                </a:clrTo>
              </a:clrChange>
            </a:blip>
            <a:srcRect/>
            <a:stretch>
              <a:fillRect/>
            </a:stretch>
          </p:blipFill>
          <p:spPr bwMode="auto">
            <a:xfrm>
              <a:off x="7765506" y="2371385"/>
              <a:ext cx="830322" cy="373834"/>
            </a:xfrm>
            <a:prstGeom prst="rect">
              <a:avLst/>
            </a:prstGeom>
            <a:noFill/>
            <a:ln w="9525">
              <a:noFill/>
              <a:miter lim="800000"/>
              <a:headEnd/>
              <a:tailEnd/>
            </a:ln>
          </p:spPr>
        </p:pic>
        <p:pic>
          <p:nvPicPr>
            <p:cNvPr id="40" name="Picture 35">
              <a:extLst>
                <a:ext uri="{FF2B5EF4-FFF2-40B4-BE49-F238E27FC236}">
                  <a16:creationId xmlns:a16="http://schemas.microsoft.com/office/drawing/2014/main" id="{041F1C20-262E-F8DE-7E42-1DB4AF6CD3FF}"/>
                </a:ext>
              </a:extLst>
            </p:cNvPr>
            <p:cNvPicPr/>
            <p:nvPr/>
          </p:nvPicPr>
          <p:blipFill>
            <a:blip r:embed="rId2">
              <a:clrChange>
                <a:clrFrom>
                  <a:srgbClr val="FFE4C8"/>
                </a:clrFrom>
                <a:clrTo>
                  <a:srgbClr val="FFE4C8">
                    <a:alpha val="0"/>
                  </a:srgbClr>
                </a:clrTo>
              </a:clrChange>
            </a:blip>
            <a:srcRect/>
            <a:stretch>
              <a:fillRect/>
            </a:stretch>
          </p:blipFill>
          <p:spPr bwMode="auto">
            <a:xfrm>
              <a:off x="3207573" y="1766475"/>
              <a:ext cx="830322" cy="373834"/>
            </a:xfrm>
            <a:prstGeom prst="rect">
              <a:avLst/>
            </a:prstGeom>
            <a:noFill/>
            <a:ln w="9525">
              <a:noFill/>
              <a:miter lim="800000"/>
              <a:headEnd/>
              <a:tailEnd/>
            </a:ln>
          </p:spPr>
        </p:pic>
        <p:pic>
          <p:nvPicPr>
            <p:cNvPr id="41" name="Picture 35">
              <a:extLst>
                <a:ext uri="{FF2B5EF4-FFF2-40B4-BE49-F238E27FC236}">
                  <a16:creationId xmlns:a16="http://schemas.microsoft.com/office/drawing/2014/main" id="{45C313D6-2017-4B88-67E7-A33C96431969}"/>
                </a:ext>
              </a:extLst>
            </p:cNvPr>
            <p:cNvPicPr/>
            <p:nvPr/>
          </p:nvPicPr>
          <p:blipFill>
            <a:blip r:embed="rId2">
              <a:clrChange>
                <a:clrFrom>
                  <a:srgbClr val="FFE4C8"/>
                </a:clrFrom>
                <a:clrTo>
                  <a:srgbClr val="FFE4C8">
                    <a:alpha val="0"/>
                  </a:srgbClr>
                </a:clrTo>
              </a:clrChange>
            </a:blip>
            <a:srcRect/>
            <a:stretch>
              <a:fillRect/>
            </a:stretch>
          </p:blipFill>
          <p:spPr bwMode="auto">
            <a:xfrm>
              <a:off x="7345621" y="3068333"/>
              <a:ext cx="830322" cy="373834"/>
            </a:xfrm>
            <a:prstGeom prst="rect">
              <a:avLst/>
            </a:prstGeom>
            <a:noFill/>
            <a:ln w="9525">
              <a:noFill/>
              <a:miter lim="800000"/>
              <a:headEnd/>
              <a:tailEnd/>
            </a:ln>
          </p:spPr>
        </p:pic>
        <p:pic>
          <p:nvPicPr>
            <p:cNvPr id="42" name="Picture 35">
              <a:extLst>
                <a:ext uri="{FF2B5EF4-FFF2-40B4-BE49-F238E27FC236}">
                  <a16:creationId xmlns:a16="http://schemas.microsoft.com/office/drawing/2014/main" id="{AB0B267E-5EE4-E478-6A66-B75BE95BD18A}"/>
                </a:ext>
              </a:extLst>
            </p:cNvPr>
            <p:cNvPicPr/>
            <p:nvPr/>
          </p:nvPicPr>
          <p:blipFill>
            <a:blip r:embed="rId2">
              <a:clrChange>
                <a:clrFrom>
                  <a:srgbClr val="FFE4C8"/>
                </a:clrFrom>
                <a:clrTo>
                  <a:srgbClr val="FFE4C8">
                    <a:alpha val="0"/>
                  </a:srgbClr>
                </a:clrTo>
              </a:clrChange>
            </a:blip>
            <a:srcRect/>
            <a:stretch>
              <a:fillRect/>
            </a:stretch>
          </p:blipFill>
          <p:spPr bwMode="auto">
            <a:xfrm>
              <a:off x="4726406" y="1255030"/>
              <a:ext cx="830322" cy="373834"/>
            </a:xfrm>
            <a:prstGeom prst="rect">
              <a:avLst/>
            </a:prstGeom>
            <a:noFill/>
            <a:ln w="9525">
              <a:noFill/>
              <a:miter lim="800000"/>
              <a:headEnd/>
              <a:tailEnd/>
            </a:ln>
          </p:spPr>
        </p:pic>
        <p:pic>
          <p:nvPicPr>
            <p:cNvPr id="43" name="Picture 36">
              <a:extLst>
                <a:ext uri="{FF2B5EF4-FFF2-40B4-BE49-F238E27FC236}">
                  <a16:creationId xmlns:a16="http://schemas.microsoft.com/office/drawing/2014/main" id="{2FB93B2B-5012-C687-1F83-275C5F7521B9}"/>
                </a:ext>
              </a:extLst>
            </p:cNvPr>
            <p:cNvPicPr/>
            <p:nvPr/>
          </p:nvPicPr>
          <p:blipFill>
            <a:blip r:embed="rId2">
              <a:clrChange>
                <a:clrFrom>
                  <a:srgbClr val="FFE4C8"/>
                </a:clrFrom>
                <a:clrTo>
                  <a:srgbClr val="FFE4C8">
                    <a:alpha val="0"/>
                  </a:srgbClr>
                </a:clrTo>
              </a:clrChange>
            </a:blip>
            <a:srcRect/>
            <a:stretch>
              <a:fillRect/>
            </a:stretch>
          </p:blipFill>
          <p:spPr bwMode="auto">
            <a:xfrm>
              <a:off x="1736665" y="1704957"/>
              <a:ext cx="830322" cy="373834"/>
            </a:xfrm>
            <a:prstGeom prst="rect">
              <a:avLst/>
            </a:prstGeom>
            <a:noFill/>
            <a:ln w="9525">
              <a:noFill/>
              <a:miter lim="800000"/>
              <a:headEnd/>
              <a:tailEnd/>
            </a:ln>
          </p:spPr>
        </p:pic>
        <p:pic>
          <p:nvPicPr>
            <p:cNvPr id="44" name="Picture 43">
              <a:extLst>
                <a:ext uri="{FF2B5EF4-FFF2-40B4-BE49-F238E27FC236}">
                  <a16:creationId xmlns:a16="http://schemas.microsoft.com/office/drawing/2014/main" id="{8F199879-7485-307C-FBFA-04717676C09E}"/>
                </a:ext>
              </a:extLst>
            </p:cNvPr>
            <p:cNvPicPr/>
            <p:nvPr/>
          </p:nvPicPr>
          <p:blipFill>
            <a:blip r:embed="rId2">
              <a:clrChange>
                <a:clrFrom>
                  <a:srgbClr val="FFE4C8"/>
                </a:clrFrom>
                <a:clrTo>
                  <a:srgbClr val="FFE4C8">
                    <a:alpha val="0"/>
                  </a:srgbClr>
                </a:clrTo>
              </a:clrChange>
            </a:blip>
            <a:srcRect/>
            <a:stretch>
              <a:fillRect/>
            </a:stretch>
          </p:blipFill>
          <p:spPr bwMode="auto">
            <a:xfrm>
              <a:off x="5983201" y="2464375"/>
              <a:ext cx="830322" cy="373834"/>
            </a:xfrm>
            <a:prstGeom prst="rect">
              <a:avLst/>
            </a:prstGeom>
            <a:noFill/>
            <a:ln w="9525">
              <a:noFill/>
              <a:miter lim="800000"/>
              <a:headEnd/>
              <a:tailEnd/>
            </a:ln>
          </p:spPr>
        </p:pic>
      </p:grpSp>
      <p:grpSp>
        <p:nvGrpSpPr>
          <p:cNvPr id="45" name="Group 160">
            <a:extLst>
              <a:ext uri="{FF2B5EF4-FFF2-40B4-BE49-F238E27FC236}">
                <a16:creationId xmlns:a16="http://schemas.microsoft.com/office/drawing/2014/main" id="{171FD414-F6D7-D975-51B9-FEDC12DD6E54}"/>
              </a:ext>
            </a:extLst>
          </p:cNvPr>
          <p:cNvGrpSpPr/>
          <p:nvPr/>
        </p:nvGrpSpPr>
        <p:grpSpPr>
          <a:xfrm>
            <a:off x="775769" y="1503480"/>
            <a:ext cx="7911616" cy="1628721"/>
            <a:chOff x="1008245" y="1704957"/>
            <a:chExt cx="7911616" cy="1628721"/>
          </a:xfrm>
        </p:grpSpPr>
        <p:pic>
          <p:nvPicPr>
            <p:cNvPr id="46" name="Picture 36">
              <a:extLst>
                <a:ext uri="{FF2B5EF4-FFF2-40B4-BE49-F238E27FC236}">
                  <a16:creationId xmlns:a16="http://schemas.microsoft.com/office/drawing/2014/main" id="{3B7FBD12-8770-DFBE-F56A-A9AC7917C107}"/>
                </a:ext>
              </a:extLst>
            </p:cNvPr>
            <p:cNvPicPr/>
            <p:nvPr/>
          </p:nvPicPr>
          <p:blipFill>
            <a:blip r:embed="rId2">
              <a:clrChange>
                <a:clrFrom>
                  <a:srgbClr val="FFE4C8"/>
                </a:clrFrom>
                <a:clrTo>
                  <a:srgbClr val="FFE4C8">
                    <a:alpha val="0"/>
                  </a:srgbClr>
                </a:clrTo>
              </a:clrChange>
            </a:blip>
            <a:srcRect/>
            <a:stretch>
              <a:fillRect/>
            </a:stretch>
          </p:blipFill>
          <p:spPr bwMode="auto">
            <a:xfrm>
              <a:off x="1008245" y="2479872"/>
              <a:ext cx="830322" cy="373834"/>
            </a:xfrm>
            <a:prstGeom prst="rect">
              <a:avLst/>
            </a:prstGeom>
            <a:noFill/>
            <a:ln w="9525">
              <a:noFill/>
              <a:miter lim="800000"/>
              <a:headEnd/>
              <a:tailEnd/>
            </a:ln>
          </p:spPr>
        </p:pic>
        <p:pic>
          <p:nvPicPr>
            <p:cNvPr id="47" name="Picture 46">
              <a:extLst>
                <a:ext uri="{FF2B5EF4-FFF2-40B4-BE49-F238E27FC236}">
                  <a16:creationId xmlns:a16="http://schemas.microsoft.com/office/drawing/2014/main" id="{C3D6FB26-C937-85D6-F88D-4C58953850E6}"/>
                </a:ext>
              </a:extLst>
            </p:cNvPr>
            <p:cNvPicPr/>
            <p:nvPr/>
          </p:nvPicPr>
          <p:blipFill>
            <a:blip r:embed="rId2">
              <a:clrChange>
                <a:clrFrom>
                  <a:srgbClr val="FFE4C8"/>
                </a:clrFrom>
                <a:clrTo>
                  <a:srgbClr val="FFE4C8">
                    <a:alpha val="0"/>
                  </a:srgbClr>
                </a:clrTo>
              </a:clrChange>
            </a:blip>
            <a:srcRect/>
            <a:stretch>
              <a:fillRect/>
            </a:stretch>
          </p:blipFill>
          <p:spPr bwMode="auto">
            <a:xfrm>
              <a:off x="5177289" y="2727847"/>
              <a:ext cx="830322" cy="373834"/>
            </a:xfrm>
            <a:prstGeom prst="rect">
              <a:avLst/>
            </a:prstGeom>
            <a:noFill/>
            <a:ln w="9525">
              <a:noFill/>
              <a:miter lim="800000"/>
              <a:headEnd/>
              <a:tailEnd/>
            </a:ln>
          </p:spPr>
        </p:pic>
        <p:pic>
          <p:nvPicPr>
            <p:cNvPr id="48" name="Picture 47">
              <a:extLst>
                <a:ext uri="{FF2B5EF4-FFF2-40B4-BE49-F238E27FC236}">
                  <a16:creationId xmlns:a16="http://schemas.microsoft.com/office/drawing/2014/main" id="{51BE5F9B-BDFB-EAED-88D4-8D0E10223A6D}"/>
                </a:ext>
              </a:extLst>
            </p:cNvPr>
            <p:cNvPicPr/>
            <p:nvPr/>
          </p:nvPicPr>
          <p:blipFill>
            <a:blip r:embed="rId2">
              <a:clrChange>
                <a:clrFrom>
                  <a:srgbClr val="FFE4C8"/>
                </a:clrFrom>
                <a:clrTo>
                  <a:srgbClr val="FFE4C8">
                    <a:alpha val="0"/>
                  </a:srgbClr>
                </a:clrTo>
              </a:clrChange>
            </a:blip>
            <a:srcRect/>
            <a:stretch>
              <a:fillRect/>
            </a:stretch>
          </p:blipFill>
          <p:spPr bwMode="auto">
            <a:xfrm>
              <a:off x="4510862" y="1751453"/>
              <a:ext cx="830322" cy="373834"/>
            </a:xfrm>
            <a:prstGeom prst="rect">
              <a:avLst/>
            </a:prstGeom>
            <a:noFill/>
            <a:ln w="9525">
              <a:noFill/>
              <a:miter lim="800000"/>
              <a:headEnd/>
              <a:tailEnd/>
            </a:ln>
          </p:spPr>
        </p:pic>
        <p:pic>
          <p:nvPicPr>
            <p:cNvPr id="49" name="Picture 35">
              <a:extLst>
                <a:ext uri="{FF2B5EF4-FFF2-40B4-BE49-F238E27FC236}">
                  <a16:creationId xmlns:a16="http://schemas.microsoft.com/office/drawing/2014/main" id="{457ECB6B-CC29-944C-E4D2-35719DBBDB23}"/>
                </a:ext>
              </a:extLst>
            </p:cNvPr>
            <p:cNvPicPr/>
            <p:nvPr/>
          </p:nvPicPr>
          <p:blipFill>
            <a:blip r:embed="rId2">
              <a:clrChange>
                <a:clrFrom>
                  <a:srgbClr val="FFE4C8"/>
                </a:clrFrom>
                <a:clrTo>
                  <a:srgbClr val="FFE4C8">
                    <a:alpha val="0"/>
                  </a:srgbClr>
                </a:clrTo>
              </a:clrChange>
            </a:blip>
            <a:srcRect/>
            <a:stretch>
              <a:fillRect/>
            </a:stretch>
          </p:blipFill>
          <p:spPr bwMode="auto">
            <a:xfrm>
              <a:off x="8089539" y="1719979"/>
              <a:ext cx="830322" cy="373834"/>
            </a:xfrm>
            <a:prstGeom prst="rect">
              <a:avLst/>
            </a:prstGeom>
            <a:noFill/>
            <a:ln w="9525">
              <a:noFill/>
              <a:miter lim="800000"/>
              <a:headEnd/>
              <a:tailEnd/>
            </a:ln>
          </p:spPr>
        </p:pic>
        <p:pic>
          <p:nvPicPr>
            <p:cNvPr id="50" name="Picture 49">
              <a:extLst>
                <a:ext uri="{FF2B5EF4-FFF2-40B4-BE49-F238E27FC236}">
                  <a16:creationId xmlns:a16="http://schemas.microsoft.com/office/drawing/2014/main" id="{A1794B73-1511-B2DD-7820-D31BA8BE9B04}"/>
                </a:ext>
              </a:extLst>
            </p:cNvPr>
            <p:cNvPicPr/>
            <p:nvPr/>
          </p:nvPicPr>
          <p:blipFill>
            <a:blip r:embed="rId2">
              <a:clrChange>
                <a:clrFrom>
                  <a:srgbClr val="FFE4C8"/>
                </a:clrFrom>
                <a:clrTo>
                  <a:srgbClr val="FFE4C8">
                    <a:alpha val="0"/>
                  </a:srgbClr>
                </a:clrTo>
              </a:clrChange>
            </a:blip>
            <a:srcRect/>
            <a:stretch>
              <a:fillRect/>
            </a:stretch>
          </p:blipFill>
          <p:spPr bwMode="auto">
            <a:xfrm>
              <a:off x="7285059" y="2293894"/>
              <a:ext cx="830322" cy="373834"/>
            </a:xfrm>
            <a:prstGeom prst="rect">
              <a:avLst/>
            </a:prstGeom>
            <a:noFill/>
            <a:ln w="9525">
              <a:noFill/>
              <a:miter lim="800000"/>
              <a:headEnd/>
              <a:tailEnd/>
            </a:ln>
          </p:spPr>
        </p:pic>
        <p:pic>
          <p:nvPicPr>
            <p:cNvPr id="51" name="Picture 35">
              <a:extLst>
                <a:ext uri="{FF2B5EF4-FFF2-40B4-BE49-F238E27FC236}">
                  <a16:creationId xmlns:a16="http://schemas.microsoft.com/office/drawing/2014/main" id="{2BD60D8D-FCF8-8DE3-C291-59B47E68D2CF}"/>
                </a:ext>
              </a:extLst>
            </p:cNvPr>
            <p:cNvPicPr/>
            <p:nvPr/>
          </p:nvPicPr>
          <p:blipFill>
            <a:blip r:embed="rId2">
              <a:clrChange>
                <a:clrFrom>
                  <a:srgbClr val="FFE4C8"/>
                </a:clrFrom>
                <a:clrTo>
                  <a:srgbClr val="FFE4C8">
                    <a:alpha val="0"/>
                  </a:srgbClr>
                </a:clrTo>
              </a:clrChange>
            </a:blip>
            <a:srcRect/>
            <a:stretch>
              <a:fillRect/>
            </a:stretch>
          </p:blipFill>
          <p:spPr bwMode="auto">
            <a:xfrm>
              <a:off x="3207573" y="1766475"/>
              <a:ext cx="830322" cy="373834"/>
            </a:xfrm>
            <a:prstGeom prst="rect">
              <a:avLst/>
            </a:prstGeom>
            <a:noFill/>
            <a:ln w="9525">
              <a:noFill/>
              <a:miter lim="800000"/>
              <a:headEnd/>
              <a:tailEnd/>
            </a:ln>
          </p:spPr>
        </p:pic>
        <p:pic>
          <p:nvPicPr>
            <p:cNvPr id="52" name="Picture 35">
              <a:extLst>
                <a:ext uri="{FF2B5EF4-FFF2-40B4-BE49-F238E27FC236}">
                  <a16:creationId xmlns:a16="http://schemas.microsoft.com/office/drawing/2014/main" id="{72BC39DF-3FD9-A97B-DB4B-B26ABAFD3DA2}"/>
                </a:ext>
              </a:extLst>
            </p:cNvPr>
            <p:cNvPicPr/>
            <p:nvPr/>
          </p:nvPicPr>
          <p:blipFill>
            <a:blip r:embed="rId2">
              <a:clrChange>
                <a:clrFrom>
                  <a:srgbClr val="FFE4C8"/>
                </a:clrFrom>
                <a:clrTo>
                  <a:srgbClr val="FFE4C8">
                    <a:alpha val="0"/>
                  </a:srgbClr>
                </a:clrTo>
              </a:clrChange>
            </a:blip>
            <a:srcRect/>
            <a:stretch>
              <a:fillRect/>
            </a:stretch>
          </p:blipFill>
          <p:spPr bwMode="auto">
            <a:xfrm>
              <a:off x="7810570" y="2959844"/>
              <a:ext cx="830322" cy="373834"/>
            </a:xfrm>
            <a:prstGeom prst="rect">
              <a:avLst/>
            </a:prstGeom>
            <a:noFill/>
            <a:ln w="9525">
              <a:noFill/>
              <a:miter lim="800000"/>
              <a:headEnd/>
              <a:tailEnd/>
            </a:ln>
          </p:spPr>
        </p:pic>
        <p:pic>
          <p:nvPicPr>
            <p:cNvPr id="53" name="Picture 35">
              <a:extLst>
                <a:ext uri="{FF2B5EF4-FFF2-40B4-BE49-F238E27FC236}">
                  <a16:creationId xmlns:a16="http://schemas.microsoft.com/office/drawing/2014/main" id="{7A520931-26A6-F656-BA67-0F16E1040F85}"/>
                </a:ext>
              </a:extLst>
            </p:cNvPr>
            <p:cNvPicPr/>
            <p:nvPr/>
          </p:nvPicPr>
          <p:blipFill>
            <a:blip r:embed="rId2">
              <a:clrChange>
                <a:clrFrom>
                  <a:srgbClr val="FFE4C8"/>
                </a:clrFrom>
                <a:clrTo>
                  <a:srgbClr val="FFE4C8">
                    <a:alpha val="0"/>
                  </a:srgbClr>
                </a:clrTo>
              </a:clrChange>
            </a:blip>
            <a:srcRect/>
            <a:stretch>
              <a:fillRect/>
            </a:stretch>
          </p:blipFill>
          <p:spPr bwMode="auto">
            <a:xfrm>
              <a:off x="3889498" y="2680874"/>
              <a:ext cx="830322" cy="373834"/>
            </a:xfrm>
            <a:prstGeom prst="rect">
              <a:avLst/>
            </a:prstGeom>
            <a:noFill/>
            <a:ln w="9525">
              <a:noFill/>
              <a:miter lim="800000"/>
              <a:headEnd/>
              <a:tailEnd/>
            </a:ln>
          </p:spPr>
        </p:pic>
        <p:pic>
          <p:nvPicPr>
            <p:cNvPr id="54" name="Picture 36">
              <a:extLst>
                <a:ext uri="{FF2B5EF4-FFF2-40B4-BE49-F238E27FC236}">
                  <a16:creationId xmlns:a16="http://schemas.microsoft.com/office/drawing/2014/main" id="{A0D5DCBD-CD0D-F6EE-E174-1916C00DE182}"/>
                </a:ext>
              </a:extLst>
            </p:cNvPr>
            <p:cNvPicPr/>
            <p:nvPr/>
          </p:nvPicPr>
          <p:blipFill>
            <a:blip r:embed="rId2">
              <a:clrChange>
                <a:clrFrom>
                  <a:srgbClr val="FFE4C8"/>
                </a:clrFrom>
                <a:clrTo>
                  <a:srgbClr val="FFE4C8">
                    <a:alpha val="0"/>
                  </a:srgbClr>
                </a:clrTo>
              </a:clrChange>
            </a:blip>
            <a:srcRect/>
            <a:stretch>
              <a:fillRect/>
            </a:stretch>
          </p:blipFill>
          <p:spPr bwMode="auto">
            <a:xfrm>
              <a:off x="1736665" y="1704957"/>
              <a:ext cx="830322" cy="373834"/>
            </a:xfrm>
            <a:prstGeom prst="rect">
              <a:avLst/>
            </a:prstGeom>
            <a:noFill/>
            <a:ln w="9525">
              <a:noFill/>
              <a:miter lim="800000"/>
              <a:headEnd/>
              <a:tailEnd/>
            </a:ln>
          </p:spPr>
        </p:pic>
        <p:pic>
          <p:nvPicPr>
            <p:cNvPr id="55" name="Picture 54">
              <a:extLst>
                <a:ext uri="{FF2B5EF4-FFF2-40B4-BE49-F238E27FC236}">
                  <a16:creationId xmlns:a16="http://schemas.microsoft.com/office/drawing/2014/main" id="{319ADA80-B463-BCCE-E3E8-EA93BFF026EF}"/>
                </a:ext>
              </a:extLst>
            </p:cNvPr>
            <p:cNvPicPr/>
            <p:nvPr/>
          </p:nvPicPr>
          <p:blipFill>
            <a:blip r:embed="rId2">
              <a:clrChange>
                <a:clrFrom>
                  <a:srgbClr val="FFE4C8"/>
                </a:clrFrom>
                <a:clrTo>
                  <a:srgbClr val="FFE4C8">
                    <a:alpha val="0"/>
                  </a:srgbClr>
                </a:clrTo>
              </a:clrChange>
            </a:blip>
            <a:srcRect/>
            <a:stretch>
              <a:fillRect/>
            </a:stretch>
          </p:blipFill>
          <p:spPr bwMode="auto">
            <a:xfrm>
              <a:off x="6370659" y="1999426"/>
              <a:ext cx="830322" cy="373834"/>
            </a:xfrm>
            <a:prstGeom prst="rect">
              <a:avLst/>
            </a:prstGeom>
            <a:noFill/>
            <a:ln w="9525">
              <a:noFill/>
              <a:miter lim="800000"/>
              <a:headEnd/>
              <a:tailEnd/>
            </a:ln>
          </p:spPr>
        </p:pic>
      </p:grpSp>
      <p:grpSp>
        <p:nvGrpSpPr>
          <p:cNvPr id="56" name="Group 173">
            <a:extLst>
              <a:ext uri="{FF2B5EF4-FFF2-40B4-BE49-F238E27FC236}">
                <a16:creationId xmlns:a16="http://schemas.microsoft.com/office/drawing/2014/main" id="{CF92F24D-2BB4-067C-B9B9-54246205149E}"/>
              </a:ext>
            </a:extLst>
          </p:cNvPr>
          <p:cNvGrpSpPr/>
          <p:nvPr/>
        </p:nvGrpSpPr>
        <p:grpSpPr>
          <a:xfrm>
            <a:off x="1597165" y="1564998"/>
            <a:ext cx="7773564" cy="2218608"/>
            <a:chOff x="899756" y="1379017"/>
            <a:chExt cx="7773564" cy="2218608"/>
          </a:xfrm>
        </p:grpSpPr>
        <p:pic>
          <p:nvPicPr>
            <p:cNvPr id="57" name="Picture 36">
              <a:extLst>
                <a:ext uri="{FF2B5EF4-FFF2-40B4-BE49-F238E27FC236}">
                  <a16:creationId xmlns:a16="http://schemas.microsoft.com/office/drawing/2014/main" id="{986010A5-8F39-320B-5C90-F0699464121F}"/>
                </a:ext>
              </a:extLst>
            </p:cNvPr>
            <p:cNvPicPr/>
            <p:nvPr/>
          </p:nvPicPr>
          <p:blipFill>
            <a:blip r:embed="rId2">
              <a:clrChange>
                <a:clrFrom>
                  <a:srgbClr val="FFE4C8"/>
                </a:clrFrom>
                <a:clrTo>
                  <a:srgbClr val="FFE4C8">
                    <a:alpha val="0"/>
                  </a:srgbClr>
                </a:clrTo>
              </a:clrChange>
            </a:blip>
            <a:srcRect/>
            <a:stretch>
              <a:fillRect/>
            </a:stretch>
          </p:blipFill>
          <p:spPr bwMode="auto">
            <a:xfrm>
              <a:off x="899756" y="2495370"/>
              <a:ext cx="830322" cy="373834"/>
            </a:xfrm>
            <a:prstGeom prst="rect">
              <a:avLst/>
            </a:prstGeom>
            <a:noFill/>
            <a:ln w="9525">
              <a:noFill/>
              <a:miter lim="800000"/>
              <a:headEnd/>
              <a:tailEnd/>
            </a:ln>
          </p:spPr>
        </p:pic>
        <p:pic>
          <p:nvPicPr>
            <p:cNvPr id="58" name="Picture 57">
              <a:extLst>
                <a:ext uri="{FF2B5EF4-FFF2-40B4-BE49-F238E27FC236}">
                  <a16:creationId xmlns:a16="http://schemas.microsoft.com/office/drawing/2014/main" id="{44AA4497-FE46-67D6-1931-93A0D9D57B91}"/>
                </a:ext>
              </a:extLst>
            </p:cNvPr>
            <p:cNvPicPr/>
            <p:nvPr/>
          </p:nvPicPr>
          <p:blipFill>
            <a:blip r:embed="rId2">
              <a:clrChange>
                <a:clrFrom>
                  <a:srgbClr val="FFE4C8"/>
                </a:clrFrom>
                <a:clrTo>
                  <a:srgbClr val="FFE4C8">
                    <a:alpha val="0"/>
                  </a:srgbClr>
                </a:clrTo>
              </a:clrChange>
            </a:blip>
            <a:srcRect/>
            <a:stretch>
              <a:fillRect/>
            </a:stretch>
          </p:blipFill>
          <p:spPr bwMode="auto">
            <a:xfrm>
              <a:off x="5130794" y="2464375"/>
              <a:ext cx="830322" cy="373834"/>
            </a:xfrm>
            <a:prstGeom prst="rect">
              <a:avLst/>
            </a:prstGeom>
            <a:noFill/>
            <a:ln w="9525">
              <a:noFill/>
              <a:miter lim="800000"/>
              <a:headEnd/>
              <a:tailEnd/>
            </a:ln>
          </p:spPr>
        </p:pic>
        <p:pic>
          <p:nvPicPr>
            <p:cNvPr id="59" name="Picture 58">
              <a:extLst>
                <a:ext uri="{FF2B5EF4-FFF2-40B4-BE49-F238E27FC236}">
                  <a16:creationId xmlns:a16="http://schemas.microsoft.com/office/drawing/2014/main" id="{49EE38FB-635D-A30A-B9C5-63BCB75A332F}"/>
                </a:ext>
              </a:extLst>
            </p:cNvPr>
            <p:cNvPicPr/>
            <p:nvPr/>
          </p:nvPicPr>
          <p:blipFill>
            <a:blip r:embed="rId2">
              <a:clrChange>
                <a:clrFrom>
                  <a:srgbClr val="FFE4C8"/>
                </a:clrFrom>
                <a:clrTo>
                  <a:srgbClr val="FFE4C8">
                    <a:alpha val="0"/>
                  </a:srgbClr>
                </a:clrTo>
              </a:clrChange>
            </a:blip>
            <a:srcRect/>
            <a:stretch>
              <a:fillRect/>
            </a:stretch>
          </p:blipFill>
          <p:spPr bwMode="auto">
            <a:xfrm>
              <a:off x="4231893" y="3177297"/>
              <a:ext cx="830322" cy="373834"/>
            </a:xfrm>
            <a:prstGeom prst="rect">
              <a:avLst/>
            </a:prstGeom>
            <a:noFill/>
            <a:ln w="9525">
              <a:noFill/>
              <a:miter lim="800000"/>
              <a:headEnd/>
              <a:tailEnd/>
            </a:ln>
          </p:spPr>
        </p:pic>
        <p:pic>
          <p:nvPicPr>
            <p:cNvPr id="60" name="Picture 35">
              <a:extLst>
                <a:ext uri="{FF2B5EF4-FFF2-40B4-BE49-F238E27FC236}">
                  <a16:creationId xmlns:a16="http://schemas.microsoft.com/office/drawing/2014/main" id="{8DB22CD0-5FEB-7EFF-A849-2D083567468D}"/>
                </a:ext>
              </a:extLst>
            </p:cNvPr>
            <p:cNvPicPr/>
            <p:nvPr/>
          </p:nvPicPr>
          <p:blipFill>
            <a:blip r:embed="rId2">
              <a:clrChange>
                <a:clrFrom>
                  <a:srgbClr val="FFE4C8"/>
                </a:clrFrom>
                <a:clrTo>
                  <a:srgbClr val="FFE4C8">
                    <a:alpha val="0"/>
                  </a:srgbClr>
                </a:clrTo>
              </a:clrChange>
            </a:blip>
            <a:srcRect/>
            <a:stretch>
              <a:fillRect/>
            </a:stretch>
          </p:blipFill>
          <p:spPr bwMode="auto">
            <a:xfrm>
              <a:off x="6105756" y="1379017"/>
              <a:ext cx="830322" cy="373834"/>
            </a:xfrm>
            <a:prstGeom prst="rect">
              <a:avLst/>
            </a:prstGeom>
            <a:noFill/>
            <a:ln w="9525">
              <a:noFill/>
              <a:miter lim="800000"/>
              <a:headEnd/>
              <a:tailEnd/>
            </a:ln>
          </p:spPr>
        </p:pic>
        <p:pic>
          <p:nvPicPr>
            <p:cNvPr id="61" name="Picture 60">
              <a:extLst>
                <a:ext uri="{FF2B5EF4-FFF2-40B4-BE49-F238E27FC236}">
                  <a16:creationId xmlns:a16="http://schemas.microsoft.com/office/drawing/2014/main" id="{4EDC450B-3013-D009-CBB3-59BED6AF15B9}"/>
                </a:ext>
              </a:extLst>
            </p:cNvPr>
            <p:cNvPicPr/>
            <p:nvPr/>
          </p:nvPicPr>
          <p:blipFill>
            <a:blip r:embed="rId2">
              <a:clrChange>
                <a:clrFrom>
                  <a:srgbClr val="FFE4C8"/>
                </a:clrFrom>
                <a:clrTo>
                  <a:srgbClr val="FFE4C8">
                    <a:alpha val="0"/>
                  </a:srgbClr>
                </a:clrTo>
              </a:clrChange>
            </a:blip>
            <a:srcRect/>
            <a:stretch>
              <a:fillRect/>
            </a:stretch>
          </p:blipFill>
          <p:spPr bwMode="auto">
            <a:xfrm>
              <a:off x="7842998" y="2154409"/>
              <a:ext cx="830322" cy="373834"/>
            </a:xfrm>
            <a:prstGeom prst="rect">
              <a:avLst/>
            </a:prstGeom>
            <a:noFill/>
            <a:ln w="9525">
              <a:noFill/>
              <a:miter lim="800000"/>
              <a:headEnd/>
              <a:tailEnd/>
            </a:ln>
          </p:spPr>
        </p:pic>
        <p:pic>
          <p:nvPicPr>
            <p:cNvPr id="62" name="Picture 35">
              <a:extLst>
                <a:ext uri="{FF2B5EF4-FFF2-40B4-BE49-F238E27FC236}">
                  <a16:creationId xmlns:a16="http://schemas.microsoft.com/office/drawing/2014/main" id="{42DA8B53-3DB6-BE10-C262-3EEA6CBFFB32}"/>
                </a:ext>
              </a:extLst>
            </p:cNvPr>
            <p:cNvPicPr/>
            <p:nvPr/>
          </p:nvPicPr>
          <p:blipFill>
            <a:blip r:embed="rId2">
              <a:clrChange>
                <a:clrFrom>
                  <a:srgbClr val="FFE4C8"/>
                </a:clrFrom>
                <a:clrTo>
                  <a:srgbClr val="FFE4C8">
                    <a:alpha val="0"/>
                  </a:srgbClr>
                </a:clrTo>
              </a:clrChange>
            </a:blip>
            <a:srcRect/>
            <a:stretch>
              <a:fillRect/>
            </a:stretch>
          </p:blipFill>
          <p:spPr bwMode="auto">
            <a:xfrm>
              <a:off x="2525648" y="3021837"/>
              <a:ext cx="830322" cy="373834"/>
            </a:xfrm>
            <a:prstGeom prst="rect">
              <a:avLst/>
            </a:prstGeom>
            <a:noFill/>
            <a:ln w="9525">
              <a:noFill/>
              <a:miter lim="800000"/>
              <a:headEnd/>
              <a:tailEnd/>
            </a:ln>
          </p:spPr>
        </p:pic>
        <p:pic>
          <p:nvPicPr>
            <p:cNvPr id="63" name="Picture 35">
              <a:extLst>
                <a:ext uri="{FF2B5EF4-FFF2-40B4-BE49-F238E27FC236}">
                  <a16:creationId xmlns:a16="http://schemas.microsoft.com/office/drawing/2014/main" id="{A3A4AE63-4A80-2DA9-1F00-8DEDC5B0A597}"/>
                </a:ext>
              </a:extLst>
            </p:cNvPr>
            <p:cNvPicPr/>
            <p:nvPr/>
          </p:nvPicPr>
          <p:blipFill>
            <a:blip r:embed="rId2">
              <a:clrChange>
                <a:clrFrom>
                  <a:srgbClr val="FFE4C8"/>
                </a:clrFrom>
                <a:clrTo>
                  <a:srgbClr val="FFE4C8">
                    <a:alpha val="0"/>
                  </a:srgbClr>
                </a:clrTo>
              </a:clrChange>
            </a:blip>
            <a:srcRect/>
            <a:stretch>
              <a:fillRect/>
            </a:stretch>
          </p:blipFill>
          <p:spPr bwMode="auto">
            <a:xfrm>
              <a:off x="7810570" y="2959844"/>
              <a:ext cx="830322" cy="373834"/>
            </a:xfrm>
            <a:prstGeom prst="rect">
              <a:avLst/>
            </a:prstGeom>
            <a:noFill/>
            <a:ln w="9525">
              <a:noFill/>
              <a:miter lim="800000"/>
              <a:headEnd/>
              <a:tailEnd/>
            </a:ln>
          </p:spPr>
        </p:pic>
        <p:pic>
          <p:nvPicPr>
            <p:cNvPr id="64" name="Picture 35">
              <a:extLst>
                <a:ext uri="{FF2B5EF4-FFF2-40B4-BE49-F238E27FC236}">
                  <a16:creationId xmlns:a16="http://schemas.microsoft.com/office/drawing/2014/main" id="{1690617D-8375-5A17-9EE5-17511B2ED88F}"/>
                </a:ext>
              </a:extLst>
            </p:cNvPr>
            <p:cNvPicPr/>
            <p:nvPr/>
          </p:nvPicPr>
          <p:blipFill>
            <a:blip r:embed="rId2">
              <a:clrChange>
                <a:clrFrom>
                  <a:srgbClr val="FFE4C8"/>
                </a:clrFrom>
                <a:clrTo>
                  <a:srgbClr val="FFE4C8">
                    <a:alpha val="0"/>
                  </a:srgbClr>
                </a:clrTo>
              </a:clrChange>
            </a:blip>
            <a:srcRect/>
            <a:stretch>
              <a:fillRect/>
            </a:stretch>
          </p:blipFill>
          <p:spPr bwMode="auto">
            <a:xfrm>
              <a:off x="3409050" y="3176820"/>
              <a:ext cx="830322" cy="373834"/>
            </a:xfrm>
            <a:prstGeom prst="rect">
              <a:avLst/>
            </a:prstGeom>
            <a:noFill/>
            <a:ln w="9525">
              <a:noFill/>
              <a:miter lim="800000"/>
              <a:headEnd/>
              <a:tailEnd/>
            </a:ln>
          </p:spPr>
        </p:pic>
        <p:pic>
          <p:nvPicPr>
            <p:cNvPr id="65" name="Picture 36">
              <a:extLst>
                <a:ext uri="{FF2B5EF4-FFF2-40B4-BE49-F238E27FC236}">
                  <a16:creationId xmlns:a16="http://schemas.microsoft.com/office/drawing/2014/main" id="{DC4B3C9E-4D89-8955-8E21-F3639EB498B4}"/>
                </a:ext>
              </a:extLst>
            </p:cNvPr>
            <p:cNvPicPr/>
            <p:nvPr/>
          </p:nvPicPr>
          <p:blipFill>
            <a:blip r:embed="rId2">
              <a:clrChange>
                <a:clrFrom>
                  <a:srgbClr val="FFE4C8"/>
                </a:clrFrom>
                <a:clrTo>
                  <a:srgbClr val="FFE4C8">
                    <a:alpha val="0"/>
                  </a:srgbClr>
                </a:clrTo>
              </a:clrChange>
            </a:blip>
            <a:srcRect/>
            <a:stretch>
              <a:fillRect/>
            </a:stretch>
          </p:blipFill>
          <p:spPr bwMode="auto">
            <a:xfrm>
              <a:off x="1845153" y="2913825"/>
              <a:ext cx="830322" cy="373834"/>
            </a:xfrm>
            <a:prstGeom prst="rect">
              <a:avLst/>
            </a:prstGeom>
            <a:noFill/>
            <a:ln w="9525">
              <a:noFill/>
              <a:miter lim="800000"/>
              <a:headEnd/>
              <a:tailEnd/>
            </a:ln>
          </p:spPr>
        </p:pic>
        <p:pic>
          <p:nvPicPr>
            <p:cNvPr id="66" name="Picture 65">
              <a:extLst>
                <a:ext uri="{FF2B5EF4-FFF2-40B4-BE49-F238E27FC236}">
                  <a16:creationId xmlns:a16="http://schemas.microsoft.com/office/drawing/2014/main" id="{721083D3-F8F9-4C88-9105-BBE4EF789FA7}"/>
                </a:ext>
              </a:extLst>
            </p:cNvPr>
            <p:cNvPicPr/>
            <p:nvPr/>
          </p:nvPicPr>
          <p:blipFill>
            <a:blip r:embed="rId2">
              <a:clrChange>
                <a:clrFrom>
                  <a:srgbClr val="FFE4C8"/>
                </a:clrFrom>
                <a:clrTo>
                  <a:srgbClr val="FFE4C8">
                    <a:alpha val="0"/>
                  </a:srgbClr>
                </a:clrTo>
              </a:clrChange>
            </a:blip>
            <a:srcRect/>
            <a:stretch>
              <a:fillRect/>
            </a:stretch>
          </p:blipFill>
          <p:spPr bwMode="auto">
            <a:xfrm>
              <a:off x="5735228" y="3223791"/>
              <a:ext cx="830322" cy="373834"/>
            </a:xfrm>
            <a:prstGeom prst="rect">
              <a:avLst/>
            </a:prstGeom>
            <a:noFill/>
            <a:ln w="9525">
              <a:noFill/>
              <a:miter lim="800000"/>
              <a:headEnd/>
              <a:tailEnd/>
            </a:ln>
          </p:spPr>
        </p:pic>
      </p:grpSp>
      <p:cxnSp>
        <p:nvCxnSpPr>
          <p:cNvPr id="67" name="Straight Connector 66">
            <a:extLst>
              <a:ext uri="{FF2B5EF4-FFF2-40B4-BE49-F238E27FC236}">
                <a16:creationId xmlns:a16="http://schemas.microsoft.com/office/drawing/2014/main" id="{7154FAB6-908A-3525-7BB3-3D9DEE6D19E6}"/>
              </a:ext>
            </a:extLst>
          </p:cNvPr>
          <p:cNvCxnSpPr>
            <a:stCxn id="13" idx="2"/>
            <a:endCxn id="10" idx="6"/>
          </p:cNvCxnSpPr>
          <p:nvPr/>
        </p:nvCxnSpPr>
        <p:spPr>
          <a:xfrm>
            <a:off x="709617" y="2633644"/>
            <a:ext cx="8860830" cy="4956"/>
          </a:xfrm>
          <a:prstGeom prst="line">
            <a:avLst/>
          </a:prstGeom>
          <a:ln w="28575">
            <a:solidFill>
              <a:schemeClr val="accent3">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68" name="Picture 9" descr="C:\Users\ACER\Downloads\NicePng_laser-beam-png_112513.png">
            <a:extLst>
              <a:ext uri="{FF2B5EF4-FFF2-40B4-BE49-F238E27FC236}">
                <a16:creationId xmlns:a16="http://schemas.microsoft.com/office/drawing/2014/main" id="{F1C699BA-50FD-7142-D986-096E5E59C6DB}"/>
              </a:ext>
            </a:extLst>
          </p:cNvPr>
          <p:cNvPicPr>
            <a:picLocks noChangeAspect="1" noChangeArrowheads="1"/>
          </p:cNvPicPr>
          <p:nvPr/>
        </p:nvPicPr>
        <p:blipFill>
          <a:blip r:embed="rId3"/>
          <a:srcRect/>
          <a:stretch>
            <a:fillRect/>
          </a:stretch>
        </p:blipFill>
        <p:spPr bwMode="auto">
          <a:xfrm>
            <a:off x="9996407" y="2497086"/>
            <a:ext cx="2094098" cy="308109"/>
          </a:xfrm>
          <a:prstGeom prst="rect">
            <a:avLst/>
          </a:prstGeom>
          <a:noFill/>
        </p:spPr>
      </p:pic>
    </p:spTree>
    <p:extLst>
      <p:ext uri="{BB962C8B-B14F-4D97-AF65-F5344CB8AC3E}">
        <p14:creationId xmlns:p14="http://schemas.microsoft.com/office/powerpoint/2010/main" val="3798091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nodeType="clickEffect">
                                  <p:stCondLst>
                                    <p:cond delay="0"/>
                                  </p:stCondLst>
                                  <p:childTnLst>
                                    <p:animEffect transition="out" filter="blinds(horizontal)">
                                      <p:cBhvr>
                                        <p:cTn id="10" dur="1000"/>
                                        <p:tgtEl>
                                          <p:spTgt spid="14"/>
                                        </p:tgtEl>
                                      </p:cBhvr>
                                    </p:animEffect>
                                    <p:set>
                                      <p:cBhvr>
                                        <p:cTn id="11" dur="1" fill="hold">
                                          <p:stCondLst>
                                            <p:cond delay="999"/>
                                          </p:stCondLst>
                                        </p:cTn>
                                        <p:tgtEl>
                                          <p:spTgt spid="1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5"/>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5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DB545-AE63-7115-24CD-DA691BAABA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6463BA-78E8-4097-8D0F-8E6C3759611C}"/>
              </a:ext>
            </a:extLst>
          </p:cNvPr>
          <p:cNvSpPr>
            <a:spLocks noGrp="1"/>
          </p:cNvSpPr>
          <p:nvPr>
            <p:ph type="title"/>
          </p:nvPr>
        </p:nvSpPr>
        <p:spPr>
          <a:xfrm>
            <a:off x="838201" y="-92075"/>
            <a:ext cx="9100126" cy="1135903"/>
          </a:xfrm>
        </p:spPr>
        <p:txBody>
          <a:bodyPr>
            <a:noAutofit/>
          </a:bodyPr>
          <a:lstStyle/>
          <a:p>
            <a:r>
              <a:rPr lang="en-US" sz="3200" b="1" i="0" u="none" strike="noStrike" baseline="0" dirty="0">
                <a:solidFill>
                  <a:srgbClr val="0000FF"/>
                </a:solidFill>
                <a:latin typeface="Calibri" panose="020F0502020204030204" pitchFamily="34" charset="0"/>
              </a:rPr>
              <a:t>Requisite conditions for production of a laser beam</a:t>
            </a:r>
            <a:endParaRPr lang="en-IN" sz="3200" b="1" i="0" u="none" strike="noStrike" baseline="0" dirty="0">
              <a:solidFill>
                <a:srgbClr val="0000FF"/>
              </a:solidFill>
              <a:latin typeface="Calibri" panose="020F0502020204030204" pitchFamily="34" charset="0"/>
            </a:endParaRPr>
          </a:p>
        </p:txBody>
      </p:sp>
      <p:sp>
        <p:nvSpPr>
          <p:cNvPr id="5" name="Rectangle 4">
            <a:extLst>
              <a:ext uri="{FF2B5EF4-FFF2-40B4-BE49-F238E27FC236}">
                <a16:creationId xmlns:a16="http://schemas.microsoft.com/office/drawing/2014/main" id="{022651A0-0E70-7E37-56B8-367B2ECD31FA}"/>
              </a:ext>
            </a:extLst>
          </p:cNvPr>
          <p:cNvSpPr/>
          <p:nvPr/>
        </p:nvSpPr>
        <p:spPr>
          <a:xfrm>
            <a:off x="201478" y="915730"/>
            <a:ext cx="11685723" cy="2492990"/>
          </a:xfrm>
          <a:prstGeom prst="rect">
            <a:avLst/>
          </a:prstGeom>
        </p:spPr>
        <p:txBody>
          <a:bodyPr wrap="square">
            <a:spAutoFit/>
          </a:bodyPr>
          <a:lstStyle/>
          <a:p>
            <a:pPr marL="457200" indent="-457200" algn="just">
              <a:lnSpc>
                <a:spcPct val="200000"/>
              </a:lnSpc>
            </a:pPr>
            <a:r>
              <a:rPr lang="en-US" sz="2400" dirty="0"/>
              <a:t>For lasing we need</a:t>
            </a:r>
          </a:p>
          <a:p>
            <a:pPr marL="457200" indent="-457200" algn="just">
              <a:lnSpc>
                <a:spcPct val="150000"/>
              </a:lnSpc>
              <a:buFont typeface="Arial" pitchFamily="34" charset="0"/>
              <a:buChar char="•"/>
            </a:pPr>
            <a:r>
              <a:rPr lang="en-US" sz="2400" dirty="0"/>
              <a:t>An active medium (lasing medium) with </a:t>
            </a:r>
            <a:r>
              <a:rPr lang="en-US" sz="2400" dirty="0" err="1">
                <a:solidFill>
                  <a:srgbClr val="5C0AFF"/>
                </a:solidFill>
              </a:rPr>
              <a:t>metastable</a:t>
            </a:r>
            <a:r>
              <a:rPr lang="en-US" sz="2400" dirty="0">
                <a:solidFill>
                  <a:srgbClr val="5C0AFF"/>
                </a:solidFill>
              </a:rPr>
              <a:t> state</a:t>
            </a:r>
          </a:p>
          <a:p>
            <a:pPr marL="457200" indent="-457200" algn="just">
              <a:lnSpc>
                <a:spcPct val="150000"/>
              </a:lnSpc>
              <a:buFont typeface="Arial" pitchFamily="34" charset="0"/>
              <a:buChar char="•"/>
            </a:pPr>
            <a:r>
              <a:rPr lang="en-US" sz="2400" dirty="0">
                <a:solidFill>
                  <a:srgbClr val="5C0AFF"/>
                </a:solidFill>
              </a:rPr>
              <a:t>Pumping mechanism </a:t>
            </a:r>
            <a:r>
              <a:rPr lang="en-US" sz="2400" dirty="0"/>
              <a:t>to produce population inversion and hence stimulated emission</a:t>
            </a:r>
          </a:p>
          <a:p>
            <a:pPr marL="457200" indent="-457200" algn="just">
              <a:lnSpc>
                <a:spcPct val="150000"/>
              </a:lnSpc>
              <a:buFont typeface="Arial" pitchFamily="34" charset="0"/>
              <a:buChar char="•"/>
            </a:pPr>
            <a:r>
              <a:rPr lang="en-US" sz="2400" dirty="0">
                <a:solidFill>
                  <a:srgbClr val="5C0AFF"/>
                </a:solidFill>
              </a:rPr>
              <a:t>Resonating  cavity </a:t>
            </a:r>
            <a:r>
              <a:rPr lang="en-US" sz="2400" dirty="0"/>
              <a:t>to amplify the laser radiation</a:t>
            </a:r>
          </a:p>
        </p:txBody>
      </p:sp>
      <p:sp>
        <p:nvSpPr>
          <p:cNvPr id="6" name="Rectangle 6">
            <a:extLst>
              <a:ext uri="{FF2B5EF4-FFF2-40B4-BE49-F238E27FC236}">
                <a16:creationId xmlns:a16="http://schemas.microsoft.com/office/drawing/2014/main" id="{01AA4701-AE1F-1FDD-6520-4347CC4F678B}"/>
              </a:ext>
            </a:extLst>
          </p:cNvPr>
          <p:cNvSpPr>
            <a:spLocks noChangeArrowheads="1"/>
          </p:cNvSpPr>
          <p:nvPr/>
        </p:nvSpPr>
        <p:spPr bwMode="auto">
          <a:xfrm>
            <a:off x="0" y="1152525"/>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7" name="Rectangle 11">
            <a:extLst>
              <a:ext uri="{FF2B5EF4-FFF2-40B4-BE49-F238E27FC236}">
                <a16:creationId xmlns:a16="http://schemas.microsoft.com/office/drawing/2014/main" id="{6A59256C-AF7D-5C19-FB64-395466058E40}"/>
              </a:ext>
            </a:extLst>
          </p:cNvPr>
          <p:cNvSpPr>
            <a:spLocks noChangeArrowheads="1"/>
          </p:cNvSpPr>
          <p:nvPr/>
        </p:nvSpPr>
        <p:spPr bwMode="auto">
          <a:xfrm>
            <a:off x="0" y="114300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pic>
        <p:nvPicPr>
          <p:cNvPr id="8" name="Picture 3">
            <a:extLst>
              <a:ext uri="{FF2B5EF4-FFF2-40B4-BE49-F238E27FC236}">
                <a16:creationId xmlns:a16="http://schemas.microsoft.com/office/drawing/2014/main" id="{90F9E937-3D27-EEC5-A30B-C601050BFA7F}"/>
              </a:ext>
            </a:extLst>
          </p:cNvPr>
          <p:cNvPicPr>
            <a:picLocks noChangeAspect="1" noChangeArrowheads="1"/>
          </p:cNvPicPr>
          <p:nvPr/>
        </p:nvPicPr>
        <p:blipFill>
          <a:blip r:embed="rId2"/>
          <a:srcRect/>
          <a:stretch>
            <a:fillRect/>
          </a:stretch>
        </p:blipFill>
        <p:spPr bwMode="auto">
          <a:xfrm>
            <a:off x="4838098" y="3841460"/>
            <a:ext cx="2461604" cy="1852519"/>
          </a:xfrm>
          <a:prstGeom prst="rect">
            <a:avLst/>
          </a:prstGeom>
          <a:noFill/>
          <a:ln w="9525">
            <a:noFill/>
            <a:miter lim="800000"/>
            <a:headEnd/>
            <a:tailEnd/>
          </a:ln>
          <a:effectLst/>
        </p:spPr>
      </p:pic>
      <p:grpSp>
        <p:nvGrpSpPr>
          <p:cNvPr id="9" name="Group 83">
            <a:extLst>
              <a:ext uri="{FF2B5EF4-FFF2-40B4-BE49-F238E27FC236}">
                <a16:creationId xmlns:a16="http://schemas.microsoft.com/office/drawing/2014/main" id="{07FA1180-860F-430B-7137-DDD4936E37C9}"/>
              </a:ext>
            </a:extLst>
          </p:cNvPr>
          <p:cNvGrpSpPr/>
          <p:nvPr/>
        </p:nvGrpSpPr>
        <p:grpSpPr>
          <a:xfrm>
            <a:off x="5471500" y="3795722"/>
            <a:ext cx="1212829" cy="331269"/>
            <a:chOff x="5877876" y="2571326"/>
            <a:chExt cx="1332615" cy="354795"/>
          </a:xfrm>
        </p:grpSpPr>
        <p:grpSp>
          <p:nvGrpSpPr>
            <p:cNvPr id="10" name="Group 70">
              <a:extLst>
                <a:ext uri="{FF2B5EF4-FFF2-40B4-BE49-F238E27FC236}">
                  <a16:creationId xmlns:a16="http://schemas.microsoft.com/office/drawing/2014/main" id="{4B9D3827-EB6D-5A64-2C8A-BED1ED8C3745}"/>
                </a:ext>
              </a:extLst>
            </p:cNvPr>
            <p:cNvGrpSpPr/>
            <p:nvPr/>
          </p:nvGrpSpPr>
          <p:grpSpPr>
            <a:xfrm>
              <a:off x="5877876" y="2571326"/>
              <a:ext cx="1239625" cy="168815"/>
              <a:chOff x="6032860" y="2602320"/>
              <a:chExt cx="1239625" cy="168815"/>
            </a:xfrm>
          </p:grpSpPr>
          <p:sp>
            <p:nvSpPr>
              <p:cNvPr id="17" name="Oval 16">
                <a:extLst>
                  <a:ext uri="{FF2B5EF4-FFF2-40B4-BE49-F238E27FC236}">
                    <a16:creationId xmlns:a16="http://schemas.microsoft.com/office/drawing/2014/main" id="{D75F20A8-295A-0B54-45C3-E9CB578609A1}"/>
                  </a:ext>
                </a:extLst>
              </p:cNvPr>
              <p:cNvSpPr/>
              <p:nvPr/>
            </p:nvSpPr>
            <p:spPr>
              <a:xfrm>
                <a:off x="6311829" y="2602322"/>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CD18DBD-9173-3A79-3343-A5F51B12EBE8}"/>
                  </a:ext>
                </a:extLst>
              </p:cNvPr>
              <p:cNvSpPr/>
              <p:nvPr/>
            </p:nvSpPr>
            <p:spPr>
              <a:xfrm>
                <a:off x="6575300" y="2602322"/>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928D33-DBDD-C441-9554-DE7175FBDBD5}"/>
                  </a:ext>
                </a:extLst>
              </p:cNvPr>
              <p:cNvSpPr/>
              <p:nvPr/>
            </p:nvSpPr>
            <p:spPr>
              <a:xfrm>
                <a:off x="6854270" y="2602323"/>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3D37183-8104-B452-07A9-8447C1021473}"/>
                  </a:ext>
                </a:extLst>
              </p:cNvPr>
              <p:cNvSpPr/>
              <p:nvPr/>
            </p:nvSpPr>
            <p:spPr>
              <a:xfrm>
                <a:off x="7117741" y="2602321"/>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DC8B98D-87DD-DBC7-9C2B-5752C2193EEF}"/>
                  </a:ext>
                </a:extLst>
              </p:cNvPr>
              <p:cNvSpPr/>
              <p:nvPr/>
            </p:nvSpPr>
            <p:spPr>
              <a:xfrm>
                <a:off x="6032860" y="2602320"/>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grpSp>
        <p:grpSp>
          <p:nvGrpSpPr>
            <p:cNvPr id="11" name="Group 77">
              <a:extLst>
                <a:ext uri="{FF2B5EF4-FFF2-40B4-BE49-F238E27FC236}">
                  <a16:creationId xmlns:a16="http://schemas.microsoft.com/office/drawing/2014/main" id="{078048AF-8DC7-D836-1817-9D2D21CC51D7}"/>
                </a:ext>
              </a:extLst>
            </p:cNvPr>
            <p:cNvGrpSpPr/>
            <p:nvPr/>
          </p:nvGrpSpPr>
          <p:grpSpPr>
            <a:xfrm>
              <a:off x="5970866" y="2757306"/>
              <a:ext cx="1239625" cy="168815"/>
              <a:chOff x="6032860" y="2602320"/>
              <a:chExt cx="1239625" cy="168815"/>
            </a:xfrm>
          </p:grpSpPr>
          <p:sp>
            <p:nvSpPr>
              <p:cNvPr id="12" name="Oval 11">
                <a:extLst>
                  <a:ext uri="{FF2B5EF4-FFF2-40B4-BE49-F238E27FC236}">
                    <a16:creationId xmlns:a16="http://schemas.microsoft.com/office/drawing/2014/main" id="{0C384B91-CBD0-12CF-0BFA-DCDAD907BCB5}"/>
                  </a:ext>
                </a:extLst>
              </p:cNvPr>
              <p:cNvSpPr/>
              <p:nvPr/>
            </p:nvSpPr>
            <p:spPr>
              <a:xfrm>
                <a:off x="6311829" y="2602322"/>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C66FBC8-0625-F349-E345-CCAE447A44D5}"/>
                  </a:ext>
                </a:extLst>
              </p:cNvPr>
              <p:cNvSpPr/>
              <p:nvPr/>
            </p:nvSpPr>
            <p:spPr>
              <a:xfrm>
                <a:off x="6575300" y="2602322"/>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5C38852-911A-33B2-F664-F3C0DE2ECA32}"/>
                  </a:ext>
                </a:extLst>
              </p:cNvPr>
              <p:cNvSpPr/>
              <p:nvPr/>
            </p:nvSpPr>
            <p:spPr>
              <a:xfrm>
                <a:off x="6854270" y="2602323"/>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986438B-516B-9C99-AD93-2E5C3EC0F880}"/>
                  </a:ext>
                </a:extLst>
              </p:cNvPr>
              <p:cNvSpPr/>
              <p:nvPr/>
            </p:nvSpPr>
            <p:spPr>
              <a:xfrm>
                <a:off x="7117741" y="2602321"/>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0B9A771-ABEE-6B57-807B-C1403C8A447E}"/>
                  </a:ext>
                </a:extLst>
              </p:cNvPr>
              <p:cNvSpPr/>
              <p:nvPr/>
            </p:nvSpPr>
            <p:spPr>
              <a:xfrm>
                <a:off x="6032860" y="2602320"/>
                <a:ext cx="154744" cy="168812"/>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grpSp>
      </p:grpSp>
      <p:grpSp>
        <p:nvGrpSpPr>
          <p:cNvPr id="22" name="Group 83">
            <a:extLst>
              <a:ext uri="{FF2B5EF4-FFF2-40B4-BE49-F238E27FC236}">
                <a16:creationId xmlns:a16="http://schemas.microsoft.com/office/drawing/2014/main" id="{8D949AE4-A7CC-0357-AE08-D4C8D665A6B9}"/>
              </a:ext>
            </a:extLst>
          </p:cNvPr>
          <p:cNvGrpSpPr/>
          <p:nvPr/>
        </p:nvGrpSpPr>
        <p:grpSpPr>
          <a:xfrm>
            <a:off x="5471498" y="5361049"/>
            <a:ext cx="1212829" cy="331269"/>
            <a:chOff x="5877876" y="2571326"/>
            <a:chExt cx="1332615" cy="354795"/>
          </a:xfrm>
          <a:solidFill>
            <a:srgbClr val="0070C0"/>
          </a:solidFill>
        </p:grpSpPr>
        <p:grpSp>
          <p:nvGrpSpPr>
            <p:cNvPr id="23" name="Group 70">
              <a:extLst>
                <a:ext uri="{FF2B5EF4-FFF2-40B4-BE49-F238E27FC236}">
                  <a16:creationId xmlns:a16="http://schemas.microsoft.com/office/drawing/2014/main" id="{DE0F8A91-84AD-3D6E-587B-E242555DFF8F}"/>
                </a:ext>
              </a:extLst>
            </p:cNvPr>
            <p:cNvGrpSpPr/>
            <p:nvPr/>
          </p:nvGrpSpPr>
          <p:grpSpPr>
            <a:xfrm>
              <a:off x="5877876" y="2571326"/>
              <a:ext cx="1239625" cy="168815"/>
              <a:chOff x="6032860" y="2602320"/>
              <a:chExt cx="1239625" cy="168815"/>
            </a:xfrm>
            <a:grpFill/>
          </p:grpSpPr>
          <p:sp>
            <p:nvSpPr>
              <p:cNvPr id="30" name="Oval 29">
                <a:extLst>
                  <a:ext uri="{FF2B5EF4-FFF2-40B4-BE49-F238E27FC236}">
                    <a16:creationId xmlns:a16="http://schemas.microsoft.com/office/drawing/2014/main" id="{02620C01-7AFB-AFE6-1165-B18C0D91D89F}"/>
                  </a:ext>
                </a:extLst>
              </p:cNvPr>
              <p:cNvSpPr/>
              <p:nvPr/>
            </p:nvSpPr>
            <p:spPr>
              <a:xfrm>
                <a:off x="6311829" y="2602322"/>
                <a:ext cx="154744" cy="168812"/>
              </a:xfrm>
              <a:prstGeom prst="ellipse">
                <a:avLst/>
              </a:prstGeom>
              <a:grpFill/>
              <a:ln>
                <a:solidFill>
                  <a:srgbClr val="0070C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CDFF2F11-6B96-F5A7-73A5-D480585EE3A5}"/>
                  </a:ext>
                </a:extLst>
              </p:cNvPr>
              <p:cNvSpPr/>
              <p:nvPr/>
            </p:nvSpPr>
            <p:spPr>
              <a:xfrm>
                <a:off x="6575300" y="2602322"/>
                <a:ext cx="154744" cy="168812"/>
              </a:xfrm>
              <a:prstGeom prst="ellipse">
                <a:avLst/>
              </a:prstGeom>
              <a:grpFill/>
              <a:ln>
                <a:solidFill>
                  <a:srgbClr val="0070C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D0D2A06-2112-CF71-7391-4A40822AD878}"/>
                  </a:ext>
                </a:extLst>
              </p:cNvPr>
              <p:cNvSpPr/>
              <p:nvPr/>
            </p:nvSpPr>
            <p:spPr>
              <a:xfrm>
                <a:off x="6854270" y="2602323"/>
                <a:ext cx="154744" cy="168812"/>
              </a:xfrm>
              <a:prstGeom prst="ellipse">
                <a:avLst/>
              </a:prstGeom>
              <a:grpFill/>
              <a:ln>
                <a:solidFill>
                  <a:srgbClr val="0070C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8B4F0C05-F4A6-1771-D7C6-08C728F7368B}"/>
                  </a:ext>
                </a:extLst>
              </p:cNvPr>
              <p:cNvSpPr/>
              <p:nvPr/>
            </p:nvSpPr>
            <p:spPr>
              <a:xfrm>
                <a:off x="7117741" y="2602321"/>
                <a:ext cx="154744" cy="168812"/>
              </a:xfrm>
              <a:prstGeom prst="ellipse">
                <a:avLst/>
              </a:prstGeom>
              <a:grpFill/>
              <a:ln>
                <a:solidFill>
                  <a:srgbClr val="0070C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2C96B676-E00C-F8A6-0FBC-D85A9A11C20B}"/>
                  </a:ext>
                </a:extLst>
              </p:cNvPr>
              <p:cNvSpPr/>
              <p:nvPr/>
            </p:nvSpPr>
            <p:spPr>
              <a:xfrm>
                <a:off x="6032860" y="2602320"/>
                <a:ext cx="154744" cy="168812"/>
              </a:xfrm>
              <a:prstGeom prst="ellipse">
                <a:avLst/>
              </a:prstGeom>
              <a:grpFill/>
              <a:ln>
                <a:solidFill>
                  <a:srgbClr val="0070C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grpSp>
        <p:grpSp>
          <p:nvGrpSpPr>
            <p:cNvPr id="24" name="Group 77">
              <a:extLst>
                <a:ext uri="{FF2B5EF4-FFF2-40B4-BE49-F238E27FC236}">
                  <a16:creationId xmlns:a16="http://schemas.microsoft.com/office/drawing/2014/main" id="{66EEA689-3F86-B27B-7FFC-9CE847A87489}"/>
                </a:ext>
              </a:extLst>
            </p:cNvPr>
            <p:cNvGrpSpPr/>
            <p:nvPr/>
          </p:nvGrpSpPr>
          <p:grpSpPr>
            <a:xfrm>
              <a:off x="5970866" y="2757306"/>
              <a:ext cx="1239625" cy="168815"/>
              <a:chOff x="6032860" y="2602320"/>
              <a:chExt cx="1239625" cy="168815"/>
            </a:xfrm>
            <a:grpFill/>
          </p:grpSpPr>
          <p:sp>
            <p:nvSpPr>
              <p:cNvPr id="25" name="Oval 24">
                <a:extLst>
                  <a:ext uri="{FF2B5EF4-FFF2-40B4-BE49-F238E27FC236}">
                    <a16:creationId xmlns:a16="http://schemas.microsoft.com/office/drawing/2014/main" id="{9DB8C0C4-2C40-D8CD-89FE-19032361C132}"/>
                  </a:ext>
                </a:extLst>
              </p:cNvPr>
              <p:cNvSpPr/>
              <p:nvPr/>
            </p:nvSpPr>
            <p:spPr>
              <a:xfrm>
                <a:off x="6311829" y="2602322"/>
                <a:ext cx="154744" cy="168812"/>
              </a:xfrm>
              <a:prstGeom prst="ellipse">
                <a:avLst/>
              </a:prstGeom>
              <a:grpFill/>
              <a:ln>
                <a:solidFill>
                  <a:srgbClr val="0070C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07C5AFA-FD9C-4B3B-6DC4-63A9536571FF}"/>
                  </a:ext>
                </a:extLst>
              </p:cNvPr>
              <p:cNvSpPr/>
              <p:nvPr/>
            </p:nvSpPr>
            <p:spPr>
              <a:xfrm>
                <a:off x="6575300" y="2602322"/>
                <a:ext cx="154744" cy="168812"/>
              </a:xfrm>
              <a:prstGeom prst="ellipse">
                <a:avLst/>
              </a:prstGeom>
              <a:grpFill/>
              <a:ln>
                <a:solidFill>
                  <a:srgbClr val="0070C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8333325-6F3C-80BB-7657-E1EBF22671F7}"/>
                  </a:ext>
                </a:extLst>
              </p:cNvPr>
              <p:cNvSpPr/>
              <p:nvPr/>
            </p:nvSpPr>
            <p:spPr>
              <a:xfrm>
                <a:off x="6854270" y="2602323"/>
                <a:ext cx="154744" cy="168812"/>
              </a:xfrm>
              <a:prstGeom prst="ellipse">
                <a:avLst/>
              </a:prstGeom>
              <a:grpFill/>
              <a:ln>
                <a:solidFill>
                  <a:srgbClr val="0070C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E170A8E-7A83-A90D-6EC3-62FFF92BD320}"/>
                  </a:ext>
                </a:extLst>
              </p:cNvPr>
              <p:cNvSpPr/>
              <p:nvPr/>
            </p:nvSpPr>
            <p:spPr>
              <a:xfrm>
                <a:off x="7117741" y="2602321"/>
                <a:ext cx="154744" cy="168812"/>
              </a:xfrm>
              <a:prstGeom prst="ellipse">
                <a:avLst/>
              </a:prstGeom>
              <a:grpFill/>
              <a:ln>
                <a:solidFill>
                  <a:srgbClr val="0070C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12710F68-0171-BB0C-3E91-E6B85AD83AB5}"/>
                  </a:ext>
                </a:extLst>
              </p:cNvPr>
              <p:cNvSpPr/>
              <p:nvPr/>
            </p:nvSpPr>
            <p:spPr>
              <a:xfrm>
                <a:off x="6032860" y="2602320"/>
                <a:ext cx="154744" cy="168812"/>
              </a:xfrm>
              <a:prstGeom prst="ellipse">
                <a:avLst/>
              </a:prstGeom>
              <a:grpFill/>
              <a:ln>
                <a:solidFill>
                  <a:srgbClr val="0070C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grpSp>
      </p:grpSp>
      <p:grpSp>
        <p:nvGrpSpPr>
          <p:cNvPr id="35" name="Group 86">
            <a:extLst>
              <a:ext uri="{FF2B5EF4-FFF2-40B4-BE49-F238E27FC236}">
                <a16:creationId xmlns:a16="http://schemas.microsoft.com/office/drawing/2014/main" id="{8504EB74-7B55-0FF0-A5E4-F46024559D0E}"/>
              </a:ext>
            </a:extLst>
          </p:cNvPr>
          <p:cNvGrpSpPr/>
          <p:nvPr/>
        </p:nvGrpSpPr>
        <p:grpSpPr>
          <a:xfrm>
            <a:off x="5283408" y="5935854"/>
            <a:ext cx="1613339" cy="658680"/>
            <a:chOff x="5128421" y="6044340"/>
            <a:chExt cx="1613339" cy="658680"/>
          </a:xfrm>
        </p:grpSpPr>
        <p:sp>
          <p:nvSpPr>
            <p:cNvPr id="36" name="Text Box 2">
              <a:extLst>
                <a:ext uri="{FF2B5EF4-FFF2-40B4-BE49-F238E27FC236}">
                  <a16:creationId xmlns:a16="http://schemas.microsoft.com/office/drawing/2014/main" id="{4BBC214A-F23C-8FB9-AAF4-4D74CACA41AF}"/>
                </a:ext>
              </a:extLst>
            </p:cNvPr>
            <p:cNvSpPr txBox="1">
              <a:spLocks noChangeArrowheads="1"/>
            </p:cNvSpPr>
            <p:nvPr/>
          </p:nvSpPr>
          <p:spPr bwMode="auto">
            <a:xfrm>
              <a:off x="5128421" y="6241355"/>
              <a:ext cx="1613339" cy="461665"/>
            </a:xfrm>
            <a:prstGeom prst="rect">
              <a:avLst/>
            </a:prstGeom>
            <a:noFill/>
            <a:ln w="9525">
              <a:noFill/>
              <a:miter lim="800000"/>
              <a:headEnd/>
              <a:tailEnd/>
            </a:ln>
          </p:spPr>
          <p:txBody>
            <a:bodyPr wrap="square">
              <a:spAutoFit/>
            </a:bodyPr>
            <a:lstStyle/>
            <a:p>
              <a:pPr algn="ctr">
                <a:defRPr/>
              </a:pPr>
              <a:r>
                <a:rPr lang="en-US" sz="2400" b="1" dirty="0">
                  <a:solidFill>
                    <a:srgbClr val="0000FF"/>
                  </a:solidFill>
                  <a:latin typeface="+mj-lt"/>
                </a:rPr>
                <a:t>pumping</a:t>
              </a:r>
            </a:p>
          </p:txBody>
        </p:sp>
        <p:sp>
          <p:nvSpPr>
            <p:cNvPr id="37" name="Up Arrow 85">
              <a:extLst>
                <a:ext uri="{FF2B5EF4-FFF2-40B4-BE49-F238E27FC236}">
                  <a16:creationId xmlns:a16="http://schemas.microsoft.com/office/drawing/2014/main" id="{2C537D13-78AB-925B-CF26-9605DD0873F2}"/>
                </a:ext>
              </a:extLst>
            </p:cNvPr>
            <p:cNvSpPr/>
            <p:nvPr/>
          </p:nvSpPr>
          <p:spPr>
            <a:xfrm>
              <a:off x="5827364" y="6044340"/>
              <a:ext cx="201477" cy="278970"/>
            </a:xfrm>
            <a:prstGeom prst="up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182">
            <a:extLst>
              <a:ext uri="{FF2B5EF4-FFF2-40B4-BE49-F238E27FC236}">
                <a16:creationId xmlns:a16="http://schemas.microsoft.com/office/drawing/2014/main" id="{6020CF99-01E7-BA5B-1079-31865A32972D}"/>
              </a:ext>
            </a:extLst>
          </p:cNvPr>
          <p:cNvGrpSpPr/>
          <p:nvPr/>
        </p:nvGrpSpPr>
        <p:grpSpPr>
          <a:xfrm>
            <a:off x="1239858" y="3502618"/>
            <a:ext cx="9701939" cy="2394515"/>
            <a:chOff x="263473" y="2260170"/>
            <a:chExt cx="11590147" cy="2495227"/>
          </a:xfrm>
        </p:grpSpPr>
        <p:grpSp>
          <p:nvGrpSpPr>
            <p:cNvPr id="39" name="Group 181">
              <a:extLst>
                <a:ext uri="{FF2B5EF4-FFF2-40B4-BE49-F238E27FC236}">
                  <a16:creationId xmlns:a16="http://schemas.microsoft.com/office/drawing/2014/main" id="{4C06D4B3-8CBF-9973-5A75-7C6212BA5731}"/>
                </a:ext>
              </a:extLst>
            </p:cNvPr>
            <p:cNvGrpSpPr/>
            <p:nvPr/>
          </p:nvGrpSpPr>
          <p:grpSpPr>
            <a:xfrm>
              <a:off x="263473" y="2260170"/>
              <a:ext cx="11590147" cy="2495227"/>
              <a:chOff x="263473" y="2260170"/>
              <a:chExt cx="11590147" cy="2495227"/>
            </a:xfrm>
          </p:grpSpPr>
          <p:grpSp>
            <p:nvGrpSpPr>
              <p:cNvPr id="41" name="Group 177">
                <a:extLst>
                  <a:ext uri="{FF2B5EF4-FFF2-40B4-BE49-F238E27FC236}">
                    <a16:creationId xmlns:a16="http://schemas.microsoft.com/office/drawing/2014/main" id="{5B5E7915-B9B6-3351-714E-7CAC31E65FCE}"/>
                  </a:ext>
                </a:extLst>
              </p:cNvPr>
              <p:cNvGrpSpPr/>
              <p:nvPr/>
            </p:nvGrpSpPr>
            <p:grpSpPr>
              <a:xfrm>
                <a:off x="263473" y="2278253"/>
                <a:ext cx="11561736" cy="2464234"/>
                <a:chOff x="609834" y="2293751"/>
                <a:chExt cx="10889911" cy="2464234"/>
              </a:xfrm>
            </p:grpSpPr>
            <p:sp>
              <p:nvSpPr>
                <p:cNvPr id="44" name="Can 94">
                  <a:extLst>
                    <a:ext uri="{FF2B5EF4-FFF2-40B4-BE49-F238E27FC236}">
                      <a16:creationId xmlns:a16="http://schemas.microsoft.com/office/drawing/2014/main" id="{0DCE91F7-4AAD-97C3-4171-8A35A57CC416}"/>
                    </a:ext>
                  </a:extLst>
                </p:cNvPr>
                <p:cNvSpPr/>
                <p:nvPr/>
              </p:nvSpPr>
              <p:spPr>
                <a:xfrm rot="5400000">
                  <a:off x="4866468" y="-1875291"/>
                  <a:ext cx="2464231" cy="10802322"/>
                </a:xfrm>
                <a:prstGeom prst="can">
                  <a:avLst>
                    <a:gd name="adj" fmla="val 14937"/>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FEE3EBFD-1124-0CEC-6566-D3C227481BC3}"/>
                    </a:ext>
                  </a:extLst>
                </p:cNvPr>
                <p:cNvSpPr/>
                <p:nvPr/>
              </p:nvSpPr>
              <p:spPr>
                <a:xfrm flipH="1">
                  <a:off x="609834" y="2293751"/>
                  <a:ext cx="467128" cy="2448732"/>
                </a:xfrm>
                <a:prstGeom prst="ellipse">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2" name="Oval 41">
                <a:extLst>
                  <a:ext uri="{FF2B5EF4-FFF2-40B4-BE49-F238E27FC236}">
                    <a16:creationId xmlns:a16="http://schemas.microsoft.com/office/drawing/2014/main" id="{D9CD4AAA-2DFD-7193-35C4-9F72193FB575}"/>
                  </a:ext>
                </a:extLst>
              </p:cNvPr>
              <p:cNvSpPr/>
              <p:nvPr/>
            </p:nvSpPr>
            <p:spPr>
              <a:xfrm flipH="1">
                <a:off x="11344760" y="2260170"/>
                <a:ext cx="508860" cy="2495227"/>
              </a:xfrm>
              <a:prstGeom prst="ellipse">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1B2CBE53-7585-D8F2-C60D-18DE5D9ADB3F}"/>
                  </a:ext>
                </a:extLst>
              </p:cNvPr>
              <p:cNvSpPr txBox="1"/>
              <p:nvPr/>
            </p:nvSpPr>
            <p:spPr>
              <a:xfrm>
                <a:off x="11437746" y="3293391"/>
                <a:ext cx="309969" cy="256577"/>
              </a:xfrm>
              <a:prstGeom prst="rect">
                <a:avLst/>
              </a:prstGeom>
              <a:solidFill>
                <a:schemeClr val="accent2">
                  <a:lumMod val="20000"/>
                  <a:lumOff val="80000"/>
                </a:schemeClr>
              </a:solidFill>
              <a:ln>
                <a:solidFill>
                  <a:schemeClr val="accent2">
                    <a:lumMod val="20000"/>
                    <a:lumOff val="80000"/>
                  </a:schemeClr>
                </a:solidFill>
              </a:ln>
            </p:spPr>
            <p:txBody>
              <a:bodyPr wrap="square" lIns="0" tIns="0" rIns="0" bIns="0" rtlCol="0">
                <a:spAutoFit/>
              </a:bodyPr>
              <a:lstStyle/>
              <a:p>
                <a:r>
                  <a:rPr lang="en-US" sz="1600" b="1" dirty="0"/>
                  <a:t>M</a:t>
                </a:r>
                <a:r>
                  <a:rPr lang="en-US" sz="1600" b="1" baseline="-25000" dirty="0"/>
                  <a:t>2</a:t>
                </a:r>
                <a:endParaRPr lang="en-US" b="1" baseline="-25000" dirty="0"/>
              </a:p>
            </p:txBody>
          </p:sp>
        </p:grpSp>
        <p:sp>
          <p:nvSpPr>
            <p:cNvPr id="40" name="TextBox 39">
              <a:extLst>
                <a:ext uri="{FF2B5EF4-FFF2-40B4-BE49-F238E27FC236}">
                  <a16:creationId xmlns:a16="http://schemas.microsoft.com/office/drawing/2014/main" id="{2B5483C2-99AD-66D1-6FE3-A10D7B4FAD5D}"/>
                </a:ext>
              </a:extLst>
            </p:cNvPr>
            <p:cNvSpPr txBox="1"/>
            <p:nvPr/>
          </p:nvSpPr>
          <p:spPr>
            <a:xfrm>
              <a:off x="356459" y="3324387"/>
              <a:ext cx="325467" cy="256577"/>
            </a:xfrm>
            <a:prstGeom prst="rect">
              <a:avLst/>
            </a:prstGeom>
            <a:solidFill>
              <a:schemeClr val="accent1">
                <a:lumMod val="20000"/>
                <a:lumOff val="80000"/>
              </a:schemeClr>
            </a:solidFill>
            <a:ln>
              <a:noFill/>
            </a:ln>
          </p:spPr>
          <p:txBody>
            <a:bodyPr wrap="square" lIns="0" tIns="0" rIns="0" bIns="0" rtlCol="0">
              <a:spAutoFit/>
            </a:bodyPr>
            <a:lstStyle/>
            <a:p>
              <a:r>
                <a:rPr lang="en-US" sz="1600" b="1" dirty="0"/>
                <a:t>M</a:t>
              </a:r>
              <a:r>
                <a:rPr lang="en-US" sz="1600" b="1" baseline="-25000" dirty="0"/>
                <a:t>1</a:t>
              </a:r>
              <a:endParaRPr lang="en-US" sz="1400" b="1" baseline="-25000" dirty="0"/>
            </a:p>
          </p:txBody>
        </p:sp>
      </p:grpSp>
      <p:grpSp>
        <p:nvGrpSpPr>
          <p:cNvPr id="46" name="Group 102">
            <a:extLst>
              <a:ext uri="{FF2B5EF4-FFF2-40B4-BE49-F238E27FC236}">
                <a16:creationId xmlns:a16="http://schemas.microsoft.com/office/drawing/2014/main" id="{7A35230F-DF63-143B-0351-9F75DFA01BC9}"/>
              </a:ext>
            </a:extLst>
          </p:cNvPr>
          <p:cNvGrpSpPr/>
          <p:nvPr/>
        </p:nvGrpSpPr>
        <p:grpSpPr>
          <a:xfrm>
            <a:off x="7439160" y="4091698"/>
            <a:ext cx="859887" cy="1365248"/>
            <a:chOff x="7671635" y="4076200"/>
            <a:chExt cx="859887" cy="1365248"/>
          </a:xfrm>
        </p:grpSpPr>
        <p:grpSp>
          <p:nvGrpSpPr>
            <p:cNvPr id="47" name="Group 68">
              <a:extLst>
                <a:ext uri="{FF2B5EF4-FFF2-40B4-BE49-F238E27FC236}">
                  <a16:creationId xmlns:a16="http://schemas.microsoft.com/office/drawing/2014/main" id="{AE06245B-5EC5-2BC7-215C-C9C141D44F97}"/>
                </a:ext>
              </a:extLst>
            </p:cNvPr>
            <p:cNvGrpSpPr/>
            <p:nvPr/>
          </p:nvGrpSpPr>
          <p:grpSpPr>
            <a:xfrm>
              <a:off x="7687133" y="4076200"/>
              <a:ext cx="844389" cy="683323"/>
              <a:chOff x="7839187" y="2771215"/>
              <a:chExt cx="844389" cy="683323"/>
            </a:xfrm>
          </p:grpSpPr>
          <p:pic>
            <p:nvPicPr>
              <p:cNvPr id="51" name="Picture 50">
                <a:extLst>
                  <a:ext uri="{FF2B5EF4-FFF2-40B4-BE49-F238E27FC236}">
                    <a16:creationId xmlns:a16="http://schemas.microsoft.com/office/drawing/2014/main" id="{ECCC7879-0848-14A3-DB8E-BCDBBBEC16B7}"/>
                  </a:ext>
                </a:extLst>
              </p:cNvPr>
              <p:cNvPicPr/>
              <p:nvPr/>
            </p:nvPicPr>
            <p:blipFill>
              <a:blip r:embed="rId3">
                <a:clrChange>
                  <a:clrFrom>
                    <a:srgbClr val="FFE4C8"/>
                  </a:clrFrom>
                  <a:clrTo>
                    <a:srgbClr val="FFE4C8">
                      <a:alpha val="0"/>
                    </a:srgbClr>
                  </a:clrTo>
                </a:clrChange>
              </a:blip>
              <a:srcRect/>
              <a:stretch>
                <a:fillRect/>
              </a:stretch>
            </p:blipFill>
            <p:spPr bwMode="auto">
              <a:xfrm>
                <a:off x="7839187" y="2771215"/>
                <a:ext cx="830322" cy="373834"/>
              </a:xfrm>
              <a:prstGeom prst="rect">
                <a:avLst/>
              </a:prstGeom>
              <a:noFill/>
              <a:ln w="9525">
                <a:noFill/>
                <a:miter lim="800000"/>
                <a:headEnd/>
                <a:tailEnd/>
              </a:ln>
            </p:spPr>
          </p:pic>
          <p:pic>
            <p:nvPicPr>
              <p:cNvPr id="52" name="Picture 51">
                <a:extLst>
                  <a:ext uri="{FF2B5EF4-FFF2-40B4-BE49-F238E27FC236}">
                    <a16:creationId xmlns:a16="http://schemas.microsoft.com/office/drawing/2014/main" id="{D322B5E9-3BB3-93A2-DE1C-0A62A62DAE38}"/>
                  </a:ext>
                </a:extLst>
              </p:cNvPr>
              <p:cNvPicPr/>
              <p:nvPr/>
            </p:nvPicPr>
            <p:blipFill>
              <a:blip r:embed="rId3">
                <a:clrChange>
                  <a:clrFrom>
                    <a:srgbClr val="FFE4C8"/>
                  </a:clrFrom>
                  <a:clrTo>
                    <a:srgbClr val="FFE4C8">
                      <a:alpha val="0"/>
                    </a:srgbClr>
                  </a:clrTo>
                </a:clrChange>
              </a:blip>
              <a:srcRect/>
              <a:stretch>
                <a:fillRect/>
              </a:stretch>
            </p:blipFill>
            <p:spPr bwMode="auto">
              <a:xfrm>
                <a:off x="7853254" y="3080704"/>
                <a:ext cx="830322" cy="373834"/>
              </a:xfrm>
              <a:prstGeom prst="rect">
                <a:avLst/>
              </a:prstGeom>
              <a:noFill/>
              <a:ln w="9525">
                <a:noFill/>
                <a:miter lim="800000"/>
                <a:headEnd/>
                <a:tailEnd/>
              </a:ln>
            </p:spPr>
          </p:pic>
        </p:grpSp>
        <p:grpSp>
          <p:nvGrpSpPr>
            <p:cNvPr id="48" name="Group 68">
              <a:extLst>
                <a:ext uri="{FF2B5EF4-FFF2-40B4-BE49-F238E27FC236}">
                  <a16:creationId xmlns:a16="http://schemas.microsoft.com/office/drawing/2014/main" id="{95E0F969-7AE2-83E2-7791-28158C4D46FF}"/>
                </a:ext>
              </a:extLst>
            </p:cNvPr>
            <p:cNvGrpSpPr/>
            <p:nvPr/>
          </p:nvGrpSpPr>
          <p:grpSpPr>
            <a:xfrm>
              <a:off x="7671635" y="4758125"/>
              <a:ext cx="844389" cy="683323"/>
              <a:chOff x="7839187" y="2771215"/>
              <a:chExt cx="844389" cy="683323"/>
            </a:xfrm>
          </p:grpSpPr>
          <p:pic>
            <p:nvPicPr>
              <p:cNvPr id="49" name="Picture 48">
                <a:extLst>
                  <a:ext uri="{FF2B5EF4-FFF2-40B4-BE49-F238E27FC236}">
                    <a16:creationId xmlns:a16="http://schemas.microsoft.com/office/drawing/2014/main" id="{D2F13421-6AFD-5741-AD84-98D5AE2976A7}"/>
                  </a:ext>
                </a:extLst>
              </p:cNvPr>
              <p:cNvPicPr/>
              <p:nvPr/>
            </p:nvPicPr>
            <p:blipFill>
              <a:blip r:embed="rId3">
                <a:clrChange>
                  <a:clrFrom>
                    <a:srgbClr val="FFE4C8"/>
                  </a:clrFrom>
                  <a:clrTo>
                    <a:srgbClr val="FFE4C8">
                      <a:alpha val="0"/>
                    </a:srgbClr>
                  </a:clrTo>
                </a:clrChange>
              </a:blip>
              <a:srcRect/>
              <a:stretch>
                <a:fillRect/>
              </a:stretch>
            </p:blipFill>
            <p:spPr bwMode="auto">
              <a:xfrm>
                <a:off x="7839187" y="2771215"/>
                <a:ext cx="830322" cy="373834"/>
              </a:xfrm>
              <a:prstGeom prst="rect">
                <a:avLst/>
              </a:prstGeom>
              <a:noFill/>
              <a:ln w="9525">
                <a:noFill/>
                <a:miter lim="800000"/>
                <a:headEnd/>
                <a:tailEnd/>
              </a:ln>
            </p:spPr>
          </p:pic>
          <p:pic>
            <p:nvPicPr>
              <p:cNvPr id="50" name="Picture 49">
                <a:extLst>
                  <a:ext uri="{FF2B5EF4-FFF2-40B4-BE49-F238E27FC236}">
                    <a16:creationId xmlns:a16="http://schemas.microsoft.com/office/drawing/2014/main" id="{F4853F6A-08C8-4780-A228-2C26EC49357A}"/>
                  </a:ext>
                </a:extLst>
              </p:cNvPr>
              <p:cNvPicPr/>
              <p:nvPr/>
            </p:nvPicPr>
            <p:blipFill>
              <a:blip r:embed="rId3">
                <a:clrChange>
                  <a:clrFrom>
                    <a:srgbClr val="FFE4C8"/>
                  </a:clrFrom>
                  <a:clrTo>
                    <a:srgbClr val="FFE4C8">
                      <a:alpha val="0"/>
                    </a:srgbClr>
                  </a:clrTo>
                </a:clrChange>
              </a:blip>
              <a:srcRect/>
              <a:stretch>
                <a:fillRect/>
              </a:stretch>
            </p:blipFill>
            <p:spPr bwMode="auto">
              <a:xfrm>
                <a:off x="7853254" y="3080704"/>
                <a:ext cx="830322" cy="373834"/>
              </a:xfrm>
              <a:prstGeom prst="rect">
                <a:avLst/>
              </a:prstGeom>
              <a:noFill/>
              <a:ln w="9525">
                <a:noFill/>
                <a:miter lim="800000"/>
                <a:headEnd/>
                <a:tailEnd/>
              </a:ln>
            </p:spPr>
          </p:pic>
        </p:grpSp>
      </p:grpSp>
      <p:pic>
        <p:nvPicPr>
          <p:cNvPr id="53" name="Picture 1">
            <a:extLst>
              <a:ext uri="{FF2B5EF4-FFF2-40B4-BE49-F238E27FC236}">
                <a16:creationId xmlns:a16="http://schemas.microsoft.com/office/drawing/2014/main" id="{0E39744A-279B-AC33-31AC-55DF6258014F}"/>
              </a:ext>
            </a:extLst>
          </p:cNvPr>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2820686" y="3825638"/>
            <a:ext cx="2036395" cy="365760"/>
          </a:xfrm>
          <a:prstGeom prst="rect">
            <a:avLst/>
          </a:prstGeom>
          <a:noFill/>
        </p:spPr>
      </p:pic>
      <p:pic>
        <p:nvPicPr>
          <p:cNvPr id="54" name="Picture 9" descr="C:\Users\ACER\Downloads\NicePng_laser-beam-png_112513.png">
            <a:extLst>
              <a:ext uri="{FF2B5EF4-FFF2-40B4-BE49-F238E27FC236}">
                <a16:creationId xmlns:a16="http://schemas.microsoft.com/office/drawing/2014/main" id="{A2F6FBA6-A82F-538F-04DA-C424EC648B38}"/>
              </a:ext>
            </a:extLst>
          </p:cNvPr>
          <p:cNvPicPr>
            <a:picLocks noChangeAspect="1" noChangeArrowheads="1"/>
          </p:cNvPicPr>
          <p:nvPr/>
        </p:nvPicPr>
        <p:blipFill>
          <a:blip r:embed="rId5"/>
          <a:srcRect/>
          <a:stretch>
            <a:fillRect/>
          </a:stretch>
        </p:blipFill>
        <p:spPr bwMode="auto">
          <a:xfrm>
            <a:off x="10944014" y="4542864"/>
            <a:ext cx="1232488" cy="181338"/>
          </a:xfrm>
          <a:prstGeom prst="rect">
            <a:avLst/>
          </a:prstGeom>
          <a:noFill/>
        </p:spPr>
      </p:pic>
    </p:spTree>
    <p:extLst>
      <p:ext uri="{BB962C8B-B14F-4D97-AF65-F5344CB8AC3E}">
        <p14:creationId xmlns:p14="http://schemas.microsoft.com/office/powerpoint/2010/main" val="1473973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xit" presetSubtype="10" fill="hold" nodeType="clickEffect">
                                  <p:stCondLst>
                                    <p:cond delay="0"/>
                                  </p:stCondLst>
                                  <p:childTnLst>
                                    <p:animEffect transition="out" filter="blinds(horizontal)">
                                      <p:cBhvr>
                                        <p:cTn id="22" dur="1000"/>
                                        <p:tgtEl>
                                          <p:spTgt spid="22"/>
                                        </p:tgtEl>
                                      </p:cBhvr>
                                    </p:animEffect>
                                    <p:set>
                                      <p:cBhvr>
                                        <p:cTn id="23" dur="1" fill="hold">
                                          <p:stCondLst>
                                            <p:cond delay="999"/>
                                          </p:stCondLst>
                                        </p:cTn>
                                        <p:tgtEl>
                                          <p:spTgt spid="22"/>
                                        </p:tgtEl>
                                        <p:attrNameLst>
                                          <p:attrName>style.visibility</p:attrName>
                                        </p:attrNameLst>
                                      </p:cBhvr>
                                      <p:to>
                                        <p:strVal val="hidden"/>
                                      </p:to>
                                    </p:set>
                                  </p:childTnLst>
                                </p:cTn>
                              </p:par>
                              <p:par>
                                <p:cTn id="24" presetID="3" presetClass="entr" presetSubtype="1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10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blinds(horizontal)">
                                      <p:cBhvr>
                                        <p:cTn id="31" dur="1000"/>
                                        <p:tgtEl>
                                          <p:spTgt spid="46"/>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5">
                                            <p:txEl>
                                              <p:pRg st="3" end="3"/>
                                            </p:txEl>
                                          </p:spTgt>
                                        </p:tgtEl>
                                        <p:attrNameLst>
                                          <p:attrName>style.visibility</p:attrName>
                                        </p:attrNameLst>
                                      </p:cBhvr>
                                      <p:to>
                                        <p:strVal val="visible"/>
                                      </p:to>
                                    </p:set>
                                  </p:childTnLst>
                                </p:cTn>
                              </p:par>
                              <p:par>
                                <p:cTn id="36" presetID="3" presetClass="entr" presetSubtype="10" fill="hold"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blinds(horizontal)">
                                      <p:cBhvr>
                                        <p:cTn id="38" dur="500"/>
                                        <p:tgtEl>
                                          <p:spTgt spid="38"/>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18E17-92B0-A299-FB13-6508138375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F7DB40-E5EC-35CF-96B4-CFFBDA860F67}"/>
              </a:ext>
            </a:extLst>
          </p:cNvPr>
          <p:cNvSpPr>
            <a:spLocks noGrp="1"/>
          </p:cNvSpPr>
          <p:nvPr>
            <p:ph type="title"/>
          </p:nvPr>
        </p:nvSpPr>
        <p:spPr>
          <a:xfrm>
            <a:off x="838201" y="-92075"/>
            <a:ext cx="9044708" cy="1135903"/>
          </a:xfrm>
        </p:spPr>
        <p:txBody>
          <a:bodyPr>
            <a:noAutofit/>
          </a:bodyPr>
          <a:lstStyle/>
          <a:p>
            <a:r>
              <a:rPr lang="en-US" sz="3200" b="1" i="0" u="none" strike="noStrike" baseline="0" dirty="0">
                <a:solidFill>
                  <a:srgbClr val="0000FF"/>
                </a:solidFill>
                <a:latin typeface="Calibri" panose="020F0502020204030204" pitchFamily="34" charset="0"/>
              </a:rPr>
              <a:t>Requisite conditions for production of a laser beam</a:t>
            </a:r>
            <a:endParaRPr lang="en-IN" sz="3200" b="1" dirty="0">
              <a:latin typeface="+mn-lt"/>
            </a:endParaRPr>
          </a:p>
        </p:txBody>
      </p:sp>
      <p:pic>
        <p:nvPicPr>
          <p:cNvPr id="3" name="Recording 2024-02-24 151004">
            <a:hlinkClick r:id="" action="ppaction://media"/>
            <a:extLst>
              <a:ext uri="{FF2B5EF4-FFF2-40B4-BE49-F238E27FC236}">
                <a16:creationId xmlns:a16="http://schemas.microsoft.com/office/drawing/2014/main" id="{0143BCAF-B421-9431-BC14-20FD46FDE33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8201" y="1043828"/>
            <a:ext cx="10926272" cy="3380102"/>
          </a:xfrm>
          <a:prstGeom prst="rect">
            <a:avLst/>
          </a:prstGeom>
        </p:spPr>
      </p:pic>
    </p:spTree>
    <p:extLst>
      <p:ext uri="{BB962C8B-B14F-4D97-AF65-F5344CB8AC3E}">
        <p14:creationId xmlns:p14="http://schemas.microsoft.com/office/powerpoint/2010/main" val="1726742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38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D:\priyesh\laserimages\ndyag-ss-laser.png"/>
          <p:cNvPicPr>
            <a:picLocks noChangeAspect="1" noChangeArrowheads="1"/>
          </p:cNvPicPr>
          <p:nvPr/>
        </p:nvPicPr>
        <p:blipFill>
          <a:blip r:embed="rId2" cstate="print"/>
          <a:srcRect l="4470" t="18659" r="5542" b="4435"/>
          <a:stretch>
            <a:fillRect/>
          </a:stretch>
        </p:blipFill>
        <p:spPr bwMode="auto">
          <a:xfrm>
            <a:off x="6363030" y="4359549"/>
            <a:ext cx="5486834" cy="2072247"/>
          </a:xfrm>
          <a:prstGeom prst="rect">
            <a:avLst/>
          </a:prstGeom>
          <a:noFill/>
          <a:ln w="9525">
            <a:noFill/>
            <a:miter lim="800000"/>
            <a:headEnd/>
            <a:tailEnd/>
          </a:ln>
        </p:spPr>
      </p:pic>
      <p:sp>
        <p:nvSpPr>
          <p:cNvPr id="3" name="Content Placeholder 2"/>
          <p:cNvSpPr>
            <a:spLocks noGrp="1"/>
          </p:cNvSpPr>
          <p:nvPr>
            <p:ph idx="1"/>
          </p:nvPr>
        </p:nvSpPr>
        <p:spPr>
          <a:xfrm>
            <a:off x="62925" y="1451677"/>
            <a:ext cx="4924711" cy="3895239"/>
          </a:xfrm>
        </p:spPr>
        <p:txBody>
          <a:bodyPr/>
          <a:lstStyle/>
          <a:p>
            <a:pPr marL="457200" indent="-457200" algn="just">
              <a:lnSpc>
                <a:spcPct val="150000"/>
              </a:lnSpc>
              <a:spcBef>
                <a:spcPts val="0"/>
              </a:spcBef>
            </a:pPr>
            <a:r>
              <a:rPr lang="en-US" sz="2400" b="1" dirty="0">
                <a:solidFill>
                  <a:srgbClr val="5C0AFF"/>
                </a:solidFill>
              </a:rPr>
              <a:t>Solid state lasers</a:t>
            </a:r>
            <a:endParaRPr lang="en-US" sz="2400" dirty="0">
              <a:solidFill>
                <a:srgbClr val="5C0AFF"/>
              </a:solidFill>
            </a:endParaRPr>
          </a:p>
          <a:p>
            <a:pPr marL="746125" lvl="1" indent="-457200" algn="just">
              <a:lnSpc>
                <a:spcPct val="150000"/>
              </a:lnSpc>
              <a:spcBef>
                <a:spcPts val="0"/>
              </a:spcBef>
            </a:pPr>
            <a:r>
              <a:rPr lang="en-US" sz="2400" dirty="0"/>
              <a:t>Ex. </a:t>
            </a:r>
            <a:r>
              <a:rPr lang="en-US" sz="2400" b="1" dirty="0"/>
              <a:t>Ruby</a:t>
            </a:r>
            <a:r>
              <a:rPr lang="en-US" sz="2400" dirty="0"/>
              <a:t> (Al</a:t>
            </a:r>
            <a:r>
              <a:rPr lang="en-US" sz="2400" baseline="-25000" dirty="0"/>
              <a:t>2</a:t>
            </a:r>
            <a:r>
              <a:rPr lang="en-US" sz="2400" dirty="0"/>
              <a:t>O</a:t>
            </a:r>
            <a:r>
              <a:rPr lang="en-US" sz="2400" baseline="-25000" dirty="0"/>
              <a:t>3</a:t>
            </a:r>
            <a:r>
              <a:rPr lang="en-US" sz="2400" dirty="0"/>
              <a:t> doped with 5% Cr</a:t>
            </a:r>
            <a:r>
              <a:rPr lang="en-US" sz="2400" baseline="30000" dirty="0"/>
              <a:t>3+</a:t>
            </a:r>
            <a:r>
              <a:rPr lang="en-US" sz="2400" dirty="0"/>
              <a:t> ions)</a:t>
            </a:r>
          </a:p>
          <a:p>
            <a:pPr marL="746125" lvl="1" indent="-457200" algn="just">
              <a:lnSpc>
                <a:spcPct val="150000"/>
              </a:lnSpc>
              <a:spcBef>
                <a:spcPts val="0"/>
              </a:spcBef>
              <a:buNone/>
            </a:pPr>
            <a:r>
              <a:rPr lang="en-US" sz="2400" b="1" dirty="0"/>
              <a:t>	Nd-YAG </a:t>
            </a:r>
            <a:r>
              <a:rPr lang="en-US" sz="2400" dirty="0"/>
              <a:t>(neodymium-doped yttrium aluminum garnet)</a:t>
            </a:r>
          </a:p>
          <a:p>
            <a:pPr marL="746125" lvl="1" indent="-457200" algn="just">
              <a:lnSpc>
                <a:spcPct val="150000"/>
              </a:lnSpc>
              <a:spcBef>
                <a:spcPts val="0"/>
              </a:spcBef>
              <a:buFont typeface="Calibri" pitchFamily="34" charset="0"/>
              <a:buChar char="—"/>
            </a:pPr>
            <a:r>
              <a:rPr lang="en-US" sz="2400" b="1" dirty="0"/>
              <a:t>Pump</a:t>
            </a:r>
            <a:r>
              <a:rPr lang="en-US" sz="2400" dirty="0"/>
              <a:t> using optical flash tube</a:t>
            </a:r>
            <a:endParaRPr lang="en-US" sz="2400" b="1" dirty="0"/>
          </a:p>
          <a:p>
            <a:pPr marL="857250" lvl="1" indent="-457200" algn="just">
              <a:lnSpc>
                <a:spcPct val="125000"/>
              </a:lnSpc>
              <a:spcBef>
                <a:spcPts val="0"/>
              </a:spcBef>
            </a:pPr>
            <a:endParaRPr lang="en-US" sz="2000" b="1" dirty="0">
              <a:solidFill>
                <a:srgbClr val="0070C0"/>
              </a:solidFill>
            </a:endParaRPr>
          </a:p>
        </p:txBody>
      </p:sp>
      <p:pic>
        <p:nvPicPr>
          <p:cNvPr id="3075" name="Picture 3"/>
          <p:cNvPicPr>
            <a:picLocks noChangeAspect="1" noChangeArrowheads="1"/>
          </p:cNvPicPr>
          <p:nvPr/>
        </p:nvPicPr>
        <p:blipFill>
          <a:blip r:embed="rId3"/>
          <a:srcRect/>
          <a:stretch>
            <a:fillRect/>
          </a:stretch>
        </p:blipFill>
        <p:spPr bwMode="auto">
          <a:xfrm>
            <a:off x="6071180" y="1305576"/>
            <a:ext cx="4695664" cy="2789091"/>
          </a:xfrm>
          <a:prstGeom prst="rect">
            <a:avLst/>
          </a:prstGeom>
          <a:noFill/>
          <a:ln w="9525">
            <a:noFill/>
            <a:miter lim="800000"/>
            <a:headEnd/>
            <a:tailEnd/>
          </a:ln>
          <a:effectLst/>
        </p:spPr>
      </p:pic>
      <p:sp>
        <p:nvSpPr>
          <p:cNvPr id="8" name="Content Placeholder 2"/>
          <p:cNvSpPr txBox="1">
            <a:spLocks/>
          </p:cNvSpPr>
          <p:nvPr/>
        </p:nvSpPr>
        <p:spPr>
          <a:xfrm>
            <a:off x="5201089" y="2611467"/>
            <a:ext cx="885990" cy="581183"/>
          </a:xfrm>
          <a:prstGeom prst="rect">
            <a:avLst/>
          </a:prstGeom>
        </p:spPr>
        <p:txBody>
          <a:bodyPr lIns="0" tIns="0" rIns="0" bIns="0"/>
          <a:lstStyle/>
          <a:p>
            <a:pPr marL="457200" marR="0" lvl="0" indent="-457200" algn="ctr" defTabSz="914400" rtl="0" eaLnBrk="0" fontAlgn="base" latinLnBrk="0" hangingPunct="0">
              <a:lnSpc>
                <a:spcPct val="150000"/>
              </a:lnSpc>
              <a:spcBef>
                <a:spcPts val="0"/>
              </a:spcBef>
              <a:spcAft>
                <a:spcPct val="0"/>
              </a:spcAft>
              <a:buClrTx/>
              <a:buSzTx/>
              <a:tabLst/>
              <a:defRPr/>
            </a:pPr>
            <a:r>
              <a:rPr lang="en-US" sz="2400" b="1" dirty="0">
                <a:solidFill>
                  <a:srgbClr val="0070C0"/>
                </a:solidFill>
              </a:rPr>
              <a:t>Ruby</a:t>
            </a:r>
            <a:endParaRPr kumimoji="0" lang="en-US" sz="2000" b="1" i="0" u="none" strike="noStrike" kern="1200" cap="none" spc="0" normalizeH="0" baseline="0" noProof="0" dirty="0">
              <a:ln>
                <a:noFill/>
              </a:ln>
              <a:solidFill>
                <a:srgbClr val="0070C0"/>
              </a:solidFill>
              <a:effectLst/>
              <a:uLnTx/>
              <a:uFillTx/>
              <a:latin typeface="+mn-lt"/>
              <a:ea typeface="+mn-ea"/>
              <a:cs typeface="+mn-cs"/>
            </a:endParaRPr>
          </a:p>
        </p:txBody>
      </p:sp>
      <p:sp>
        <p:nvSpPr>
          <p:cNvPr id="10" name="Content Placeholder 2"/>
          <p:cNvSpPr txBox="1">
            <a:spLocks/>
          </p:cNvSpPr>
          <p:nvPr/>
        </p:nvSpPr>
        <p:spPr>
          <a:xfrm>
            <a:off x="5036949" y="5075697"/>
            <a:ext cx="1456842" cy="581183"/>
          </a:xfrm>
          <a:prstGeom prst="rect">
            <a:avLst/>
          </a:prstGeom>
        </p:spPr>
        <p:txBody>
          <a:bodyPr lIns="0" tIns="0" rIns="0" bIns="0"/>
          <a:lstStyle/>
          <a:p>
            <a:pPr marL="457200" lvl="0" indent="-457200" algn="ctr" eaLnBrk="0" fontAlgn="base" hangingPunct="0">
              <a:lnSpc>
                <a:spcPct val="150000"/>
              </a:lnSpc>
              <a:spcAft>
                <a:spcPct val="0"/>
              </a:spcAft>
            </a:pPr>
            <a:r>
              <a:rPr lang="en-US" sz="2400" b="1" dirty="0" err="1">
                <a:solidFill>
                  <a:srgbClr val="0070C0"/>
                </a:solidFill>
              </a:rPr>
              <a:t>Nd</a:t>
            </a:r>
            <a:r>
              <a:rPr lang="en-US" sz="2400" b="1" dirty="0">
                <a:solidFill>
                  <a:srgbClr val="0070C0"/>
                </a:solidFill>
              </a:rPr>
              <a:t>-YAG</a:t>
            </a:r>
            <a:endParaRPr kumimoji="0" lang="en-US" sz="2000" b="1" i="0" u="none" strike="noStrike" kern="1200" cap="none" spc="0" normalizeH="0" baseline="0" noProof="0" dirty="0">
              <a:ln>
                <a:noFill/>
              </a:ln>
              <a:solidFill>
                <a:srgbClr val="0070C0"/>
              </a:solidFill>
              <a:effectLst/>
              <a:uLnTx/>
              <a:uFillTx/>
              <a:latin typeface="+mn-lt"/>
              <a:ea typeface="+mn-ea"/>
              <a:cs typeface="+mn-cs"/>
            </a:endParaRPr>
          </a:p>
        </p:txBody>
      </p:sp>
      <p:sp>
        <p:nvSpPr>
          <p:cNvPr id="5" name="Title 1">
            <a:extLst>
              <a:ext uri="{FF2B5EF4-FFF2-40B4-BE49-F238E27FC236}">
                <a16:creationId xmlns:a16="http://schemas.microsoft.com/office/drawing/2014/main" id="{F147DE84-C82C-990B-357F-2CD97997D785}"/>
              </a:ext>
            </a:extLst>
          </p:cNvPr>
          <p:cNvSpPr>
            <a:spLocks noGrp="1"/>
          </p:cNvSpPr>
          <p:nvPr>
            <p:ph type="title"/>
          </p:nvPr>
        </p:nvSpPr>
        <p:spPr>
          <a:xfrm>
            <a:off x="838201" y="-92075"/>
            <a:ext cx="8264703" cy="1135903"/>
          </a:xfrm>
        </p:spPr>
        <p:txBody>
          <a:bodyPr>
            <a:noAutofit/>
          </a:bodyPr>
          <a:lstStyle/>
          <a:p>
            <a:r>
              <a:rPr lang="en-IN" sz="3200" b="1" i="0" u="none" strike="noStrike" baseline="0" dirty="0">
                <a:solidFill>
                  <a:srgbClr val="0000FF"/>
                </a:solidFill>
                <a:latin typeface="Calibri" panose="020F0502020204030204" pitchFamily="34" charset="0"/>
              </a:rPr>
              <a:t>Types of laser</a:t>
            </a:r>
          </a:p>
        </p:txBody>
      </p:sp>
    </p:spTree>
    <p:extLst>
      <p:ext uri="{BB962C8B-B14F-4D97-AF65-F5344CB8AC3E}">
        <p14:creationId xmlns:p14="http://schemas.microsoft.com/office/powerpoint/2010/main" val="4053651359"/>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srcRect l="4491"/>
          <a:stretch>
            <a:fillRect/>
          </a:stretch>
        </p:blipFill>
        <p:spPr bwMode="auto">
          <a:xfrm>
            <a:off x="5734373" y="1253828"/>
            <a:ext cx="6380137" cy="3395662"/>
          </a:xfrm>
          <a:prstGeom prst="rect">
            <a:avLst/>
          </a:prstGeom>
          <a:noFill/>
          <a:ln w="9525">
            <a:noFill/>
            <a:miter lim="800000"/>
            <a:headEnd/>
            <a:tailEnd/>
          </a:ln>
          <a:effectLst/>
        </p:spPr>
      </p:pic>
      <p:sp>
        <p:nvSpPr>
          <p:cNvPr id="3" name="Content Placeholder 2"/>
          <p:cNvSpPr>
            <a:spLocks noGrp="1"/>
          </p:cNvSpPr>
          <p:nvPr>
            <p:ph idx="1"/>
          </p:nvPr>
        </p:nvSpPr>
        <p:spPr>
          <a:xfrm>
            <a:off x="201475" y="1451677"/>
            <a:ext cx="5532897" cy="3895239"/>
          </a:xfrm>
        </p:spPr>
        <p:txBody>
          <a:bodyPr/>
          <a:lstStyle/>
          <a:p>
            <a:pPr marL="457200" indent="-457200" algn="just">
              <a:lnSpc>
                <a:spcPct val="150000"/>
              </a:lnSpc>
              <a:spcBef>
                <a:spcPts val="0"/>
              </a:spcBef>
            </a:pPr>
            <a:r>
              <a:rPr lang="en-US" sz="2400" b="1" dirty="0">
                <a:solidFill>
                  <a:srgbClr val="5C0AFF"/>
                </a:solidFill>
              </a:rPr>
              <a:t>Gas lasers</a:t>
            </a:r>
          </a:p>
          <a:p>
            <a:pPr marL="857250" lvl="1" indent="-457200" algn="just">
              <a:lnSpc>
                <a:spcPct val="150000"/>
              </a:lnSpc>
              <a:spcBef>
                <a:spcPts val="0"/>
              </a:spcBef>
            </a:pPr>
            <a:r>
              <a:rPr lang="en-US" sz="2400" dirty="0"/>
              <a:t>Ex. </a:t>
            </a:r>
            <a:r>
              <a:rPr lang="en-US" sz="2400" b="1" dirty="0"/>
              <a:t>He-Ne, </a:t>
            </a:r>
            <a:r>
              <a:rPr lang="en-US" sz="2400" b="1" dirty="0" err="1"/>
              <a:t>Ar</a:t>
            </a:r>
            <a:r>
              <a:rPr lang="en-US" sz="2400" b="1" dirty="0"/>
              <a:t>,</a:t>
            </a:r>
            <a:r>
              <a:rPr lang="en-US" sz="2400" dirty="0"/>
              <a:t> </a:t>
            </a:r>
            <a:r>
              <a:rPr lang="en-US" sz="2400" b="1" dirty="0"/>
              <a:t>N</a:t>
            </a:r>
            <a:r>
              <a:rPr lang="en-US" sz="2400" dirty="0"/>
              <a:t>, </a:t>
            </a:r>
            <a:r>
              <a:rPr lang="en-US" sz="2400" b="1" dirty="0"/>
              <a:t>CO</a:t>
            </a:r>
            <a:r>
              <a:rPr lang="en-US" sz="2400" b="1" baseline="-25000" dirty="0"/>
              <a:t>2</a:t>
            </a:r>
          </a:p>
          <a:p>
            <a:pPr marL="857250" lvl="1" indent="-457200" algn="just">
              <a:lnSpc>
                <a:spcPct val="150000"/>
              </a:lnSpc>
              <a:spcBef>
                <a:spcPts val="0"/>
              </a:spcBef>
            </a:pPr>
            <a:r>
              <a:rPr lang="en-US" sz="2400" dirty="0"/>
              <a:t>Pump using electric discharge and/or atom-atom collision</a:t>
            </a:r>
          </a:p>
          <a:p>
            <a:pPr marL="857250" lvl="1" indent="-457200" algn="just">
              <a:lnSpc>
                <a:spcPct val="150000"/>
              </a:lnSpc>
              <a:spcBef>
                <a:spcPts val="0"/>
              </a:spcBef>
            </a:pPr>
            <a:endParaRPr lang="en-US" sz="2400" b="1" baseline="-25000" dirty="0"/>
          </a:p>
          <a:p>
            <a:pPr marL="857250" lvl="1" indent="-457200" algn="just">
              <a:lnSpc>
                <a:spcPct val="125000"/>
              </a:lnSpc>
              <a:spcBef>
                <a:spcPts val="0"/>
              </a:spcBef>
            </a:pPr>
            <a:endParaRPr lang="en-US" sz="2000" b="1" dirty="0">
              <a:solidFill>
                <a:srgbClr val="0070C0"/>
              </a:solidFill>
            </a:endParaRPr>
          </a:p>
        </p:txBody>
      </p:sp>
      <p:sp>
        <p:nvSpPr>
          <p:cNvPr id="2" name="Title 1">
            <a:extLst>
              <a:ext uri="{FF2B5EF4-FFF2-40B4-BE49-F238E27FC236}">
                <a16:creationId xmlns:a16="http://schemas.microsoft.com/office/drawing/2014/main" id="{F758A45C-7BCB-7F86-75FA-15B91C78F16F}"/>
              </a:ext>
            </a:extLst>
          </p:cNvPr>
          <p:cNvSpPr>
            <a:spLocks noGrp="1"/>
          </p:cNvSpPr>
          <p:nvPr>
            <p:ph type="title"/>
          </p:nvPr>
        </p:nvSpPr>
        <p:spPr>
          <a:xfrm>
            <a:off x="838201" y="-92075"/>
            <a:ext cx="8264703" cy="1135903"/>
          </a:xfrm>
        </p:spPr>
        <p:txBody>
          <a:bodyPr>
            <a:noAutofit/>
          </a:bodyPr>
          <a:lstStyle/>
          <a:p>
            <a:r>
              <a:rPr lang="en-IN" sz="3200" b="1" i="0" u="none" strike="noStrike" baseline="0" dirty="0">
                <a:solidFill>
                  <a:srgbClr val="0000FF"/>
                </a:solidFill>
                <a:latin typeface="Calibri" panose="020F0502020204030204" pitchFamily="34" charset="0"/>
              </a:rPr>
              <a:t>Types of laser</a:t>
            </a:r>
          </a:p>
        </p:txBody>
      </p:sp>
    </p:spTree>
    <p:extLst>
      <p:ext uri="{BB962C8B-B14F-4D97-AF65-F5344CB8AC3E}">
        <p14:creationId xmlns:p14="http://schemas.microsoft.com/office/powerpoint/2010/main" val="634630041"/>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1475" y="1451677"/>
            <a:ext cx="5532897" cy="3895239"/>
          </a:xfrm>
        </p:spPr>
        <p:txBody>
          <a:bodyPr/>
          <a:lstStyle/>
          <a:p>
            <a:pPr marL="457200" indent="-457200" algn="just">
              <a:lnSpc>
                <a:spcPct val="150000"/>
              </a:lnSpc>
              <a:spcBef>
                <a:spcPts val="0"/>
              </a:spcBef>
            </a:pPr>
            <a:r>
              <a:rPr lang="en-US" sz="2400" b="1" dirty="0">
                <a:solidFill>
                  <a:srgbClr val="5C0AFF"/>
                </a:solidFill>
              </a:rPr>
              <a:t>Semiconductor lasers</a:t>
            </a:r>
          </a:p>
          <a:p>
            <a:pPr marL="857250" lvl="1" indent="-457200" algn="just">
              <a:lnSpc>
                <a:spcPct val="150000"/>
              </a:lnSpc>
              <a:spcBef>
                <a:spcPts val="0"/>
              </a:spcBef>
            </a:pPr>
            <a:r>
              <a:rPr lang="en-US" sz="2400" dirty="0"/>
              <a:t>Ex. </a:t>
            </a:r>
            <a:r>
              <a:rPr lang="en-US" sz="2400" b="1" dirty="0" err="1"/>
              <a:t>GaAs</a:t>
            </a:r>
            <a:r>
              <a:rPr lang="en-US" sz="2400" b="1" dirty="0"/>
              <a:t>, </a:t>
            </a:r>
            <a:r>
              <a:rPr lang="en-US" sz="2400" b="1" dirty="0" err="1"/>
              <a:t>InAs</a:t>
            </a:r>
            <a:endParaRPr lang="en-US" sz="2400" b="1" dirty="0"/>
          </a:p>
          <a:p>
            <a:pPr marL="857250" lvl="1" indent="-457200" algn="just">
              <a:lnSpc>
                <a:spcPct val="150000"/>
              </a:lnSpc>
              <a:spcBef>
                <a:spcPts val="0"/>
              </a:spcBef>
            </a:pPr>
            <a:r>
              <a:rPr lang="en-US" sz="2400" dirty="0"/>
              <a:t>Pump using electric current</a:t>
            </a:r>
          </a:p>
          <a:p>
            <a:pPr marL="857250" lvl="1" indent="-457200" algn="just">
              <a:lnSpc>
                <a:spcPct val="150000"/>
              </a:lnSpc>
              <a:spcBef>
                <a:spcPts val="0"/>
              </a:spcBef>
            </a:pPr>
            <a:endParaRPr lang="en-US" sz="2400" b="1" baseline="-25000" dirty="0"/>
          </a:p>
          <a:p>
            <a:pPr marL="857250" lvl="1" indent="-457200" algn="just">
              <a:lnSpc>
                <a:spcPct val="125000"/>
              </a:lnSpc>
              <a:spcBef>
                <a:spcPts val="0"/>
              </a:spcBef>
            </a:pPr>
            <a:endParaRPr lang="en-US" sz="2000" b="1" dirty="0">
              <a:solidFill>
                <a:srgbClr val="0070C0"/>
              </a:solidFill>
            </a:endParaRPr>
          </a:p>
        </p:txBody>
      </p:sp>
      <p:pic>
        <p:nvPicPr>
          <p:cNvPr id="34818" name="Picture 2" descr="Distinguish between homo Junction and hetero Junction ..."/>
          <p:cNvPicPr>
            <a:picLocks noChangeAspect="1" noChangeArrowheads="1"/>
          </p:cNvPicPr>
          <p:nvPr/>
        </p:nvPicPr>
        <p:blipFill>
          <a:blip r:embed="rId2"/>
          <a:srcRect l="13099" t="3869" r="21591"/>
          <a:stretch>
            <a:fillRect/>
          </a:stretch>
        </p:blipFill>
        <p:spPr bwMode="auto">
          <a:xfrm>
            <a:off x="5811863" y="1193371"/>
            <a:ext cx="4866469" cy="3790410"/>
          </a:xfrm>
          <a:prstGeom prst="rect">
            <a:avLst/>
          </a:prstGeom>
          <a:noFill/>
        </p:spPr>
      </p:pic>
      <p:sp>
        <p:nvSpPr>
          <p:cNvPr id="2" name="Title 1">
            <a:extLst>
              <a:ext uri="{FF2B5EF4-FFF2-40B4-BE49-F238E27FC236}">
                <a16:creationId xmlns:a16="http://schemas.microsoft.com/office/drawing/2014/main" id="{36EBA4A1-7CE0-926B-6446-A8014F3DC92B}"/>
              </a:ext>
            </a:extLst>
          </p:cNvPr>
          <p:cNvSpPr>
            <a:spLocks noGrp="1"/>
          </p:cNvSpPr>
          <p:nvPr>
            <p:ph type="title"/>
          </p:nvPr>
        </p:nvSpPr>
        <p:spPr>
          <a:xfrm>
            <a:off x="838201" y="-92075"/>
            <a:ext cx="8264703" cy="1135903"/>
          </a:xfrm>
        </p:spPr>
        <p:txBody>
          <a:bodyPr>
            <a:noAutofit/>
          </a:bodyPr>
          <a:lstStyle/>
          <a:p>
            <a:r>
              <a:rPr lang="en-IN" sz="3200" b="1" i="0" u="none" strike="noStrike" baseline="0" dirty="0">
                <a:solidFill>
                  <a:srgbClr val="0000FF"/>
                </a:solidFill>
                <a:latin typeface="Calibri" panose="020F0502020204030204" pitchFamily="34" charset="0"/>
              </a:rPr>
              <a:t>Types of laser</a:t>
            </a:r>
          </a:p>
        </p:txBody>
      </p:sp>
    </p:spTree>
    <p:extLst>
      <p:ext uri="{BB962C8B-B14F-4D97-AF65-F5344CB8AC3E}">
        <p14:creationId xmlns:p14="http://schemas.microsoft.com/office/powerpoint/2010/main" val="2694588614"/>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1476" y="1451677"/>
            <a:ext cx="6190088" cy="4856759"/>
          </a:xfrm>
        </p:spPr>
        <p:txBody>
          <a:bodyPr>
            <a:normAutofit fontScale="77500" lnSpcReduction="20000"/>
          </a:bodyPr>
          <a:lstStyle/>
          <a:p>
            <a:pPr marL="457200" indent="-457200" algn="just">
              <a:lnSpc>
                <a:spcPct val="150000"/>
              </a:lnSpc>
              <a:spcBef>
                <a:spcPts val="0"/>
              </a:spcBef>
            </a:pPr>
            <a:r>
              <a:rPr lang="en-US" sz="3100" b="1" dirty="0">
                <a:solidFill>
                  <a:srgbClr val="5C0AFF"/>
                </a:solidFill>
              </a:rPr>
              <a:t>Chemical lasers</a:t>
            </a:r>
          </a:p>
          <a:p>
            <a:pPr marL="857250" lvl="1" indent="-457200" algn="just">
              <a:lnSpc>
                <a:spcPct val="150000"/>
              </a:lnSpc>
              <a:spcBef>
                <a:spcPts val="0"/>
              </a:spcBef>
              <a:buFont typeface="Calibri" pitchFamily="34" charset="0"/>
              <a:buChar char="—"/>
            </a:pPr>
            <a:r>
              <a:rPr lang="en-US" sz="3100" b="1" dirty="0">
                <a:solidFill>
                  <a:srgbClr val="5C0AFF"/>
                </a:solidFill>
              </a:rPr>
              <a:t>Ex.    </a:t>
            </a:r>
          </a:p>
          <a:p>
            <a:pPr marL="1077913" lvl="3" indent="-287338" algn="just">
              <a:lnSpc>
                <a:spcPct val="150000"/>
              </a:lnSpc>
              <a:spcBef>
                <a:spcPts val="0"/>
              </a:spcBef>
              <a:buFont typeface="Arial" pitchFamily="34" charset="0"/>
              <a:buChar char="•"/>
            </a:pPr>
            <a:r>
              <a:rPr lang="en-US" sz="3400" dirty="0"/>
              <a:t>Hydrogen fluoride (HF)/deuterium fluoride (DF) laser</a:t>
            </a:r>
          </a:p>
          <a:p>
            <a:pPr marL="1077913" lvl="3" indent="-287338" algn="just">
              <a:lnSpc>
                <a:spcPct val="150000"/>
              </a:lnSpc>
              <a:spcBef>
                <a:spcPts val="0"/>
              </a:spcBef>
              <a:buFont typeface="Arial" pitchFamily="34" charset="0"/>
              <a:buChar char="•"/>
            </a:pPr>
            <a:r>
              <a:rPr lang="en-US" sz="3400" dirty="0"/>
              <a:t>Chemical oxygen iodine laser (COIL)</a:t>
            </a:r>
          </a:p>
          <a:p>
            <a:pPr marL="1077913" lvl="3" indent="-287338" algn="just">
              <a:lnSpc>
                <a:spcPct val="150000"/>
              </a:lnSpc>
              <a:spcBef>
                <a:spcPts val="0"/>
              </a:spcBef>
              <a:buFont typeface="Arial" pitchFamily="34" charset="0"/>
              <a:buChar char="•"/>
            </a:pPr>
            <a:r>
              <a:rPr lang="en-US" sz="3400" dirty="0"/>
              <a:t>All gas-phase iodine laser (AGIL)</a:t>
            </a:r>
          </a:p>
          <a:p>
            <a:pPr marL="857250" lvl="2" indent="-457200" algn="just">
              <a:lnSpc>
                <a:spcPct val="150000"/>
              </a:lnSpc>
              <a:spcBef>
                <a:spcPts val="0"/>
              </a:spcBef>
              <a:buFont typeface="Calibri" pitchFamily="34" charset="0"/>
              <a:buChar char="—"/>
            </a:pPr>
            <a:r>
              <a:rPr lang="en-US" sz="3400" dirty="0"/>
              <a:t>Laser levels are rotational and vibrational levels of the molecule</a:t>
            </a:r>
          </a:p>
        </p:txBody>
      </p:sp>
      <p:pic>
        <p:nvPicPr>
          <p:cNvPr id="7" name="Picture 3" descr="D:\priyesh\laserimages\chem-laser.gif"/>
          <p:cNvPicPr>
            <a:picLocks noChangeAspect="1" noChangeArrowheads="1"/>
          </p:cNvPicPr>
          <p:nvPr/>
        </p:nvPicPr>
        <p:blipFill>
          <a:blip r:embed="rId2" cstate="print"/>
          <a:srcRect/>
          <a:stretch>
            <a:fillRect/>
          </a:stretch>
        </p:blipFill>
        <p:spPr bwMode="auto">
          <a:xfrm>
            <a:off x="6459566" y="1965272"/>
            <a:ext cx="5437966" cy="3141935"/>
          </a:xfrm>
          <a:prstGeom prst="rect">
            <a:avLst/>
          </a:prstGeom>
          <a:noFill/>
          <a:ln w="9525">
            <a:noFill/>
            <a:miter lim="800000"/>
            <a:headEnd/>
            <a:tailEnd/>
          </a:ln>
        </p:spPr>
      </p:pic>
      <p:sp>
        <p:nvSpPr>
          <p:cNvPr id="2" name="Title 1">
            <a:extLst>
              <a:ext uri="{FF2B5EF4-FFF2-40B4-BE49-F238E27FC236}">
                <a16:creationId xmlns:a16="http://schemas.microsoft.com/office/drawing/2014/main" id="{D1B68E56-B120-1F7E-26CA-08BC0C8EA990}"/>
              </a:ext>
            </a:extLst>
          </p:cNvPr>
          <p:cNvSpPr>
            <a:spLocks noGrp="1"/>
          </p:cNvSpPr>
          <p:nvPr>
            <p:ph type="title"/>
          </p:nvPr>
        </p:nvSpPr>
        <p:spPr>
          <a:xfrm>
            <a:off x="838201" y="-92075"/>
            <a:ext cx="8264703" cy="1135903"/>
          </a:xfrm>
        </p:spPr>
        <p:txBody>
          <a:bodyPr>
            <a:noAutofit/>
          </a:bodyPr>
          <a:lstStyle/>
          <a:p>
            <a:r>
              <a:rPr lang="en-IN" sz="3200" b="1" i="0" u="none" strike="noStrike" baseline="0" dirty="0">
                <a:solidFill>
                  <a:srgbClr val="0000FF"/>
                </a:solidFill>
                <a:latin typeface="Calibri" panose="020F0502020204030204" pitchFamily="34" charset="0"/>
              </a:rPr>
              <a:t>Types of laser</a:t>
            </a:r>
          </a:p>
        </p:txBody>
      </p:sp>
    </p:spTree>
    <p:extLst>
      <p:ext uri="{BB962C8B-B14F-4D97-AF65-F5344CB8AC3E}">
        <p14:creationId xmlns:p14="http://schemas.microsoft.com/office/powerpoint/2010/main" val="2083917133"/>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185982" y="1459426"/>
            <a:ext cx="6323305" cy="4391522"/>
          </a:xfrm>
          <a:prstGeom prst="rect">
            <a:avLst/>
          </a:prstGeom>
        </p:spPr>
        <p:txBody>
          <a:bodyPr/>
          <a:lstStyle/>
          <a:p>
            <a:pPr marL="457200" marR="0" lvl="0" indent="-457200" algn="just" defTabSz="914400" rtl="0" eaLnBrk="0" fontAlgn="base" latinLnBrk="0" hangingPunct="0">
              <a:lnSpc>
                <a:spcPct val="150000"/>
              </a:lnSpc>
              <a:spcBef>
                <a:spcPts val="0"/>
              </a:spcBef>
              <a:spcAft>
                <a:spcPct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5C0AFF"/>
                </a:solidFill>
                <a:effectLst/>
                <a:uLnTx/>
                <a:uFillTx/>
                <a:latin typeface="+mn-lt"/>
                <a:ea typeface="+mn-ea"/>
                <a:cs typeface="+mn-cs"/>
              </a:rPr>
              <a:t>Dye lasers</a:t>
            </a:r>
          </a:p>
          <a:p>
            <a:pPr marL="857250" lvl="1" indent="-457200" algn="just" eaLnBrk="0" fontAlgn="base" hangingPunct="0">
              <a:lnSpc>
                <a:spcPct val="150000"/>
              </a:lnSpc>
              <a:spcAft>
                <a:spcPct val="0"/>
              </a:spcAft>
              <a:buFont typeface="Arial" panose="020B0604020202020204" pitchFamily="34" charset="0"/>
              <a:buChar char="–"/>
            </a:pPr>
            <a:r>
              <a:rPr lang="en-US" sz="2400" dirty="0"/>
              <a:t>Uses organic dye as the lasing medium, usually as a liquid solution</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a:p>
            <a:pPr marL="857250" marR="0" lvl="1" indent="-457200" algn="just" defTabSz="914400" rtl="0" eaLnBrk="0" fontAlgn="base" latinLnBrk="0" hangingPunct="0">
              <a:lnSpc>
                <a:spcPct val="150000"/>
              </a:lnSpc>
              <a:spcBef>
                <a:spcPts val="0"/>
              </a:spcBef>
              <a:spcAft>
                <a:spcPct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Florescent dyes dissolved, in suitable solvents, absorbs</a:t>
            </a:r>
            <a:r>
              <a:rPr lang="en-US" sz="2400" dirty="0"/>
              <a:t> light at one wavelength and emit at another wavelength</a:t>
            </a:r>
            <a:r>
              <a:rPr kumimoji="0" lang="en-US" sz="2400" b="0" i="0" u="none" strike="noStrike" kern="1200" cap="none" spc="0" normalizeH="0" noProof="0" dirty="0">
                <a:ln>
                  <a:noFill/>
                </a:ln>
                <a:solidFill>
                  <a:schemeClr val="tx1"/>
                </a:solidFill>
                <a:effectLst/>
                <a:uLnTx/>
                <a:uFillTx/>
                <a:latin typeface="+mn-lt"/>
                <a:ea typeface="+mn-ea"/>
                <a:cs typeface="+mn-cs"/>
              </a:rPr>
              <a:t> </a:t>
            </a:r>
            <a:endParaRPr kumimoji="0" lang="en-US" sz="2000" b="1" i="0" u="none" strike="noStrike" kern="1200" cap="none" spc="0" normalizeH="0" baseline="0" noProof="0" dirty="0">
              <a:ln>
                <a:noFill/>
              </a:ln>
              <a:solidFill>
                <a:srgbClr val="0070C0"/>
              </a:solidFill>
              <a:effectLst/>
              <a:uLnTx/>
              <a:uFillTx/>
              <a:latin typeface="+mn-lt"/>
              <a:ea typeface="+mn-ea"/>
              <a:cs typeface="+mn-cs"/>
            </a:endParaRPr>
          </a:p>
        </p:txBody>
      </p:sp>
      <p:pic>
        <p:nvPicPr>
          <p:cNvPr id="36866" name="Picture 2" descr="Jon Grimm on Twitter: &quot;A 405 nm laser pointer blazing through ..."/>
          <p:cNvPicPr>
            <a:picLocks noChangeAspect="1" noChangeArrowheads="1"/>
          </p:cNvPicPr>
          <p:nvPr/>
        </p:nvPicPr>
        <p:blipFill>
          <a:blip r:embed="rId2"/>
          <a:srcRect l="10029" t="22328" r="40073" b="18373"/>
          <a:stretch>
            <a:fillRect/>
          </a:stretch>
        </p:blipFill>
        <p:spPr bwMode="auto">
          <a:xfrm>
            <a:off x="6896744" y="1596326"/>
            <a:ext cx="4773480" cy="4254622"/>
          </a:xfrm>
          <a:prstGeom prst="rect">
            <a:avLst/>
          </a:prstGeom>
          <a:noFill/>
        </p:spPr>
      </p:pic>
      <p:sp>
        <p:nvSpPr>
          <p:cNvPr id="2" name="Title 1">
            <a:extLst>
              <a:ext uri="{FF2B5EF4-FFF2-40B4-BE49-F238E27FC236}">
                <a16:creationId xmlns:a16="http://schemas.microsoft.com/office/drawing/2014/main" id="{A75E65FC-D42E-2D67-B8D7-93C9589D3F01}"/>
              </a:ext>
            </a:extLst>
          </p:cNvPr>
          <p:cNvSpPr>
            <a:spLocks noGrp="1"/>
          </p:cNvSpPr>
          <p:nvPr>
            <p:ph type="title"/>
          </p:nvPr>
        </p:nvSpPr>
        <p:spPr>
          <a:xfrm>
            <a:off x="838201" y="-92075"/>
            <a:ext cx="8264703" cy="1135903"/>
          </a:xfrm>
        </p:spPr>
        <p:txBody>
          <a:bodyPr>
            <a:noAutofit/>
          </a:bodyPr>
          <a:lstStyle/>
          <a:p>
            <a:r>
              <a:rPr lang="en-IN" sz="3200" b="1" i="0" u="none" strike="noStrike" baseline="0" dirty="0">
                <a:solidFill>
                  <a:srgbClr val="0000FF"/>
                </a:solidFill>
                <a:latin typeface="Calibri" panose="020F0502020204030204" pitchFamily="34" charset="0"/>
              </a:rPr>
              <a:t>Types of laser</a:t>
            </a:r>
          </a:p>
        </p:txBody>
      </p:sp>
    </p:spTree>
    <p:extLst>
      <p:ext uri="{BB962C8B-B14F-4D97-AF65-F5344CB8AC3E}">
        <p14:creationId xmlns:p14="http://schemas.microsoft.com/office/powerpoint/2010/main" val="47373096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CCE12-E353-49C4-AD44-FDE96450B69D}"/>
              </a:ext>
            </a:extLst>
          </p:cNvPr>
          <p:cNvSpPr>
            <a:spLocks noGrp="1"/>
          </p:cNvSpPr>
          <p:nvPr>
            <p:ph type="title"/>
          </p:nvPr>
        </p:nvSpPr>
        <p:spPr>
          <a:xfrm>
            <a:off x="838201" y="-92075"/>
            <a:ext cx="8264703" cy="1135903"/>
          </a:xfrm>
        </p:spPr>
        <p:txBody>
          <a:bodyPr>
            <a:noAutofit/>
          </a:bodyPr>
          <a:lstStyle/>
          <a:p>
            <a:r>
              <a:rPr lang="en-IN" sz="3200" b="1" i="0" u="none" strike="noStrike" baseline="0" dirty="0">
                <a:solidFill>
                  <a:srgbClr val="0000FF"/>
                </a:solidFill>
                <a:latin typeface="Calibri" panose="020F0502020204030204" pitchFamily="34" charset="0"/>
              </a:rPr>
              <a:t>Light</a:t>
            </a:r>
            <a:endParaRPr lang="en-IN" sz="3200" b="1" dirty="0">
              <a:latin typeface="+mn-lt"/>
            </a:endParaRPr>
          </a:p>
        </p:txBody>
      </p:sp>
      <p:sp>
        <p:nvSpPr>
          <p:cNvPr id="4" name="Content Placeholder 2">
            <a:extLst>
              <a:ext uri="{FF2B5EF4-FFF2-40B4-BE49-F238E27FC236}">
                <a16:creationId xmlns:a16="http://schemas.microsoft.com/office/drawing/2014/main" id="{65AA2363-FBED-4756-BEC4-8463545C66EF}"/>
              </a:ext>
            </a:extLst>
          </p:cNvPr>
          <p:cNvSpPr txBox="1">
            <a:spLocks/>
          </p:cNvSpPr>
          <p:nvPr/>
        </p:nvSpPr>
        <p:spPr>
          <a:xfrm>
            <a:off x="838201" y="1249680"/>
            <a:ext cx="5531427" cy="5262880"/>
          </a:xfrm>
          <a:prstGeom prst="rect">
            <a:avLst/>
          </a:prstGeom>
        </p:spPr>
        <p:txBody>
          <a:bodyPr anchor="ct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2400" b="1" i="0" u="none" strike="noStrike" baseline="0" dirty="0">
                <a:solidFill>
                  <a:srgbClr val="000000"/>
                </a:solidFill>
              </a:rPr>
              <a:t>- Form of Electromagnetic Radiation</a:t>
            </a:r>
          </a:p>
          <a:p>
            <a:pPr marL="342900" indent="-342900" algn="l">
              <a:buFont typeface="Arial" panose="020B0604020202020204" pitchFamily="34" charset="0"/>
              <a:buChar char="•"/>
            </a:pPr>
            <a:r>
              <a:rPr lang="en-US" sz="2400" b="0" i="0" u="none" strike="noStrike" baseline="0" dirty="0">
                <a:solidFill>
                  <a:srgbClr val="000000"/>
                </a:solidFill>
              </a:rPr>
              <a:t>  Visible to the Human Eye</a:t>
            </a:r>
          </a:p>
          <a:p>
            <a:pPr marL="342900" indent="-342900" algn="l">
              <a:buFont typeface="Arial" panose="020B0604020202020204" pitchFamily="34" charset="0"/>
              <a:buChar char="•"/>
            </a:pPr>
            <a:r>
              <a:rPr lang="en-US" sz="2400" b="0" i="0" u="none" strike="noStrike" baseline="0" dirty="0">
                <a:solidFill>
                  <a:srgbClr val="000000"/>
                </a:solidFill>
              </a:rPr>
              <a:t>  Spectrum of Wavelengths</a:t>
            </a:r>
          </a:p>
          <a:p>
            <a:pPr algn="l"/>
            <a:endParaRPr lang="en-US" sz="2400" b="0" i="0" u="none" strike="noStrike" baseline="0" dirty="0">
              <a:solidFill>
                <a:srgbClr val="000000"/>
              </a:solidFill>
            </a:endParaRPr>
          </a:p>
          <a:p>
            <a:pPr algn="l"/>
            <a:r>
              <a:rPr lang="en-US" sz="2400" b="1" i="0" u="none" strike="noStrike" baseline="0" dirty="0">
                <a:solidFill>
                  <a:srgbClr val="000000"/>
                </a:solidFill>
              </a:rPr>
              <a:t>- Composed of Photons</a:t>
            </a:r>
          </a:p>
          <a:p>
            <a:pPr marL="342900" indent="-342900" algn="l">
              <a:buFont typeface="Arial" panose="020B0604020202020204" pitchFamily="34" charset="0"/>
              <a:buChar char="•"/>
            </a:pPr>
            <a:r>
              <a:rPr lang="en-US" sz="2400" b="0" i="0" u="none" strike="noStrike" baseline="0" dirty="0">
                <a:solidFill>
                  <a:srgbClr val="000000"/>
                </a:solidFill>
              </a:rPr>
              <a:t>  Elementary Particles</a:t>
            </a:r>
          </a:p>
          <a:p>
            <a:pPr marL="342900" indent="-342900" algn="l">
              <a:buFont typeface="Arial" panose="020B0604020202020204" pitchFamily="34" charset="0"/>
              <a:buChar char="•"/>
            </a:pPr>
            <a:r>
              <a:rPr lang="en-US" sz="2400" b="0" i="0" u="none" strike="noStrike" baseline="0" dirty="0">
                <a:solidFill>
                  <a:srgbClr val="000000"/>
                </a:solidFill>
              </a:rPr>
              <a:t>  Exhibit Wave-Particle Duality</a:t>
            </a:r>
          </a:p>
          <a:p>
            <a:pPr algn="l"/>
            <a:endParaRPr lang="en-US" sz="2400" b="0" i="0" u="none" strike="noStrike" baseline="0" dirty="0">
              <a:solidFill>
                <a:srgbClr val="000000"/>
              </a:solidFill>
            </a:endParaRPr>
          </a:p>
          <a:p>
            <a:pPr algn="l"/>
            <a:r>
              <a:rPr lang="en-US" sz="2400" b="1" i="0" u="none" strike="noStrike" baseline="0" dirty="0">
                <a:solidFill>
                  <a:srgbClr val="000000"/>
                </a:solidFill>
              </a:rPr>
              <a:t>- Characteristics of Light</a:t>
            </a:r>
          </a:p>
          <a:p>
            <a:pPr marL="342900" indent="-342900" algn="l">
              <a:buFont typeface="Arial" panose="020B0604020202020204" pitchFamily="34" charset="0"/>
              <a:buChar char="•"/>
            </a:pPr>
            <a:r>
              <a:rPr lang="en-US" sz="2400" b="0" i="0" u="none" strike="noStrike" baseline="0" dirty="0">
                <a:solidFill>
                  <a:srgbClr val="000000"/>
                </a:solidFill>
              </a:rPr>
              <a:t>  Travels in Straight Lines</a:t>
            </a:r>
          </a:p>
          <a:p>
            <a:pPr marL="342900" indent="-342900" algn="l">
              <a:buFont typeface="Arial" panose="020B0604020202020204" pitchFamily="34" charset="0"/>
              <a:buChar char="•"/>
            </a:pPr>
            <a:r>
              <a:rPr lang="en-US" sz="2400" b="0" i="0" u="none" strike="noStrike" baseline="0" dirty="0">
                <a:solidFill>
                  <a:srgbClr val="000000"/>
                </a:solidFill>
              </a:rPr>
              <a:t>  Constant Speed in Vacuum</a:t>
            </a:r>
          </a:p>
        </p:txBody>
      </p:sp>
      <p:sp>
        <p:nvSpPr>
          <p:cNvPr id="3" name="Content Placeholder 2">
            <a:extLst>
              <a:ext uri="{FF2B5EF4-FFF2-40B4-BE49-F238E27FC236}">
                <a16:creationId xmlns:a16="http://schemas.microsoft.com/office/drawing/2014/main" id="{151C2A6F-2A06-6ED9-2193-023F257E768E}"/>
              </a:ext>
            </a:extLst>
          </p:cNvPr>
          <p:cNvSpPr txBox="1">
            <a:spLocks/>
          </p:cNvSpPr>
          <p:nvPr/>
        </p:nvSpPr>
        <p:spPr>
          <a:xfrm>
            <a:off x="6096000" y="1814859"/>
            <a:ext cx="5781964" cy="3459104"/>
          </a:xfrm>
          <a:prstGeom prst="rect">
            <a:avLst/>
          </a:prstGeom>
        </p:spPr>
        <p:txBody>
          <a:bodyPr anchor="ct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2400" b="1" i="0" u="none" strike="noStrike" baseline="0" dirty="0">
                <a:solidFill>
                  <a:srgbClr val="000000"/>
                </a:solidFill>
              </a:rPr>
              <a:t>- Electromagnetic Spectrum</a:t>
            </a:r>
          </a:p>
          <a:p>
            <a:pPr marL="342900" indent="-342900" algn="l">
              <a:buFont typeface="Arial" panose="020B0604020202020204" pitchFamily="34" charset="0"/>
              <a:buChar char="•"/>
            </a:pPr>
            <a:r>
              <a:rPr lang="en-US" sz="2400" b="0" i="0" u="none" strike="noStrike" baseline="0" dirty="0">
                <a:solidFill>
                  <a:srgbClr val="000000"/>
                </a:solidFill>
              </a:rPr>
              <a:t>Range of Wavelengths</a:t>
            </a:r>
          </a:p>
          <a:p>
            <a:pPr marL="342900" indent="-342900" algn="l">
              <a:buFont typeface="Arial" panose="020B0604020202020204" pitchFamily="34" charset="0"/>
              <a:buChar char="•"/>
            </a:pPr>
            <a:r>
              <a:rPr lang="en-US" sz="2400" b="0" i="0" u="none" strike="noStrike" baseline="0" dirty="0">
                <a:solidFill>
                  <a:srgbClr val="000000"/>
                </a:solidFill>
              </a:rPr>
              <a:t>Includes Infrared, Visible, and Ultraviolet Light</a:t>
            </a:r>
          </a:p>
          <a:p>
            <a:pPr algn="l"/>
            <a:endParaRPr lang="en-US" sz="2400" b="0" i="0" u="none" strike="noStrike" baseline="0" dirty="0">
              <a:solidFill>
                <a:srgbClr val="000000"/>
              </a:solidFill>
            </a:endParaRPr>
          </a:p>
          <a:p>
            <a:pPr algn="l"/>
            <a:r>
              <a:rPr lang="en-US" sz="2400" b="1" i="0" u="none" strike="noStrike" baseline="0" dirty="0">
                <a:solidFill>
                  <a:srgbClr val="000000"/>
                </a:solidFill>
              </a:rPr>
              <a:t>- Role of Light</a:t>
            </a:r>
          </a:p>
          <a:p>
            <a:pPr marL="342900" indent="-342900" algn="l">
              <a:buFont typeface="Arial" panose="020B0604020202020204" pitchFamily="34" charset="0"/>
              <a:buChar char="•"/>
            </a:pPr>
            <a:r>
              <a:rPr lang="en-US" sz="2400" b="0" i="0" u="none" strike="noStrike" baseline="0" dirty="0">
                <a:solidFill>
                  <a:srgbClr val="000000"/>
                </a:solidFill>
              </a:rPr>
              <a:t>Illuminates Surroundings</a:t>
            </a:r>
          </a:p>
          <a:p>
            <a:pPr marL="342900" indent="-342900" algn="l">
              <a:buFont typeface="Arial" panose="020B0604020202020204" pitchFamily="34" charset="0"/>
              <a:buChar char="•"/>
            </a:pPr>
            <a:r>
              <a:rPr lang="en-US" sz="2400" b="0" i="0" u="none" strike="noStrike" baseline="0" dirty="0">
                <a:solidFill>
                  <a:srgbClr val="000000"/>
                </a:solidFill>
              </a:rPr>
              <a:t>Enables Vision</a:t>
            </a:r>
          </a:p>
          <a:p>
            <a:pPr marL="342900" indent="-342900" algn="l">
              <a:buFont typeface="Arial" panose="020B0604020202020204" pitchFamily="34" charset="0"/>
              <a:buChar char="•"/>
            </a:pPr>
            <a:r>
              <a:rPr lang="en-US" sz="2400" b="0" i="0" u="none" strike="noStrike" baseline="0" dirty="0">
                <a:solidFill>
                  <a:srgbClr val="000000"/>
                </a:solidFill>
              </a:rPr>
              <a:t>Crucial in Science, Technology, Medicine, and Art</a:t>
            </a:r>
          </a:p>
        </p:txBody>
      </p:sp>
    </p:spTree>
    <p:extLst>
      <p:ext uri="{BB962C8B-B14F-4D97-AF65-F5344CB8AC3E}">
        <p14:creationId xmlns:p14="http://schemas.microsoft.com/office/powerpoint/2010/main" val="29758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B8D71D-37A7-F693-DE08-E95521EF79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1AB456-05BE-8E4B-E234-2299306BE4B6}"/>
              </a:ext>
            </a:extLst>
          </p:cNvPr>
          <p:cNvSpPr>
            <a:spLocks noGrp="1"/>
          </p:cNvSpPr>
          <p:nvPr>
            <p:ph type="title"/>
          </p:nvPr>
        </p:nvSpPr>
        <p:spPr>
          <a:xfrm>
            <a:off x="838201" y="-92075"/>
            <a:ext cx="8264703" cy="1135903"/>
          </a:xfrm>
        </p:spPr>
        <p:txBody>
          <a:bodyPr>
            <a:noAutofit/>
          </a:bodyPr>
          <a:lstStyle/>
          <a:p>
            <a:r>
              <a:rPr lang="en-IN" sz="3200" b="1" dirty="0">
                <a:solidFill>
                  <a:srgbClr val="0000FF"/>
                </a:solidFill>
                <a:latin typeface="Calibri" panose="020F0502020204030204" pitchFamily="34" charset="0"/>
              </a:rPr>
              <a:t>N</a:t>
            </a:r>
            <a:r>
              <a:rPr lang="en-IN" sz="3200" b="1" i="0" u="none" strike="noStrike" baseline="0" dirty="0">
                <a:solidFill>
                  <a:srgbClr val="0000FF"/>
                </a:solidFill>
                <a:latin typeface="Calibri" panose="020F0502020204030204" pitchFamily="34" charset="0"/>
              </a:rPr>
              <a:t>umerical Problems</a:t>
            </a:r>
            <a:endParaRPr lang="en-IN" sz="3200" b="1" dirty="0">
              <a:latin typeface="+mn-lt"/>
            </a:endParaRPr>
          </a:p>
        </p:txBody>
      </p:sp>
      <p:sp>
        <p:nvSpPr>
          <p:cNvPr id="4" name="Rectangle 3">
            <a:extLst>
              <a:ext uri="{FF2B5EF4-FFF2-40B4-BE49-F238E27FC236}">
                <a16:creationId xmlns:a16="http://schemas.microsoft.com/office/drawing/2014/main" id="{37F143F1-FE60-03E5-A6A0-0C0148D7BECE}"/>
              </a:ext>
            </a:extLst>
          </p:cNvPr>
          <p:cNvSpPr/>
          <p:nvPr/>
        </p:nvSpPr>
        <p:spPr>
          <a:xfrm>
            <a:off x="670560" y="935541"/>
            <a:ext cx="11244349" cy="830997"/>
          </a:xfrm>
          <a:prstGeom prst="rect">
            <a:avLst/>
          </a:prstGeom>
        </p:spPr>
        <p:txBody>
          <a:bodyPr wrap="square">
            <a:spAutoFit/>
          </a:bodyPr>
          <a:lstStyle/>
          <a:p>
            <a:r>
              <a:rPr lang="en-US" sz="2400" dirty="0">
                <a:solidFill>
                  <a:srgbClr val="FF0000"/>
                </a:solidFill>
              </a:rPr>
              <a:t>If the coherence length of a laser source is 500 m and the wavelength used in it is 6328 Å. Calculate the band width and frequency spread.</a:t>
            </a:r>
          </a:p>
        </p:txBody>
      </p:sp>
      <p:sp>
        <p:nvSpPr>
          <p:cNvPr id="3" name="object 3">
            <a:extLst>
              <a:ext uri="{FF2B5EF4-FFF2-40B4-BE49-F238E27FC236}">
                <a16:creationId xmlns:a16="http://schemas.microsoft.com/office/drawing/2014/main" id="{61EC5CA6-A852-50C3-30EF-06CE99EB2D8F}"/>
              </a:ext>
            </a:extLst>
          </p:cNvPr>
          <p:cNvSpPr txBox="1"/>
          <p:nvPr/>
        </p:nvSpPr>
        <p:spPr>
          <a:xfrm>
            <a:off x="1448160" y="1670839"/>
            <a:ext cx="6205220" cy="1123315"/>
          </a:xfrm>
          <a:prstGeom prst="rect">
            <a:avLst/>
          </a:prstGeom>
        </p:spPr>
        <p:txBody>
          <a:bodyPr vert="horz" wrap="square" lIns="0" tIns="195580" rIns="0" bIns="0" rtlCol="0">
            <a:spAutoFit/>
          </a:bodyPr>
          <a:lstStyle/>
          <a:p>
            <a:pPr marL="38100">
              <a:lnSpc>
                <a:spcPct val="100000"/>
              </a:lnSpc>
              <a:spcBef>
                <a:spcPts val="1540"/>
              </a:spcBef>
            </a:pPr>
            <a:r>
              <a:rPr sz="2400" dirty="0">
                <a:latin typeface="Cambria Math"/>
                <a:cs typeface="Cambria Math"/>
              </a:rPr>
              <a:t>𝑙</a:t>
            </a:r>
            <a:r>
              <a:rPr sz="2625" baseline="-15873" dirty="0">
                <a:latin typeface="Cambria Math"/>
                <a:cs typeface="Cambria Math"/>
              </a:rPr>
              <a:t>𝑐</a:t>
            </a:r>
            <a:r>
              <a:rPr sz="2625" spc="419" baseline="-15873" dirty="0">
                <a:latin typeface="Cambria Math"/>
                <a:cs typeface="Cambria Math"/>
              </a:rPr>
              <a:t> </a:t>
            </a:r>
            <a:r>
              <a:rPr sz="2400" dirty="0">
                <a:latin typeface="Calibri"/>
                <a:cs typeface="Calibri"/>
              </a:rPr>
              <a:t>is</a:t>
            </a:r>
            <a:r>
              <a:rPr sz="2400" spc="-30" dirty="0">
                <a:latin typeface="Calibri"/>
                <a:cs typeface="Calibri"/>
              </a:rPr>
              <a:t> </a:t>
            </a:r>
            <a:r>
              <a:rPr sz="2400" spc="-10" dirty="0">
                <a:latin typeface="Calibri"/>
                <a:cs typeface="Calibri"/>
              </a:rPr>
              <a:t>coherence</a:t>
            </a:r>
            <a:r>
              <a:rPr sz="2400" spc="-30" dirty="0">
                <a:latin typeface="Calibri"/>
                <a:cs typeface="Calibri"/>
              </a:rPr>
              <a:t> </a:t>
            </a:r>
            <a:r>
              <a:rPr sz="2400" dirty="0">
                <a:latin typeface="Calibri"/>
                <a:cs typeface="Calibri"/>
              </a:rPr>
              <a:t>length</a:t>
            </a:r>
            <a:r>
              <a:rPr sz="2400" spc="-25" dirty="0">
                <a:latin typeface="Calibri"/>
                <a:cs typeface="Calibri"/>
              </a:rPr>
              <a:t> </a:t>
            </a:r>
            <a:r>
              <a:rPr sz="2400" dirty="0">
                <a:latin typeface="Calibri"/>
                <a:cs typeface="Calibri"/>
              </a:rPr>
              <a:t>and</a:t>
            </a:r>
            <a:r>
              <a:rPr sz="2400" spc="-30" dirty="0">
                <a:latin typeface="Calibri"/>
                <a:cs typeface="Calibri"/>
              </a:rPr>
              <a:t> </a:t>
            </a:r>
            <a:r>
              <a:rPr sz="2400" dirty="0">
                <a:latin typeface="Calibri"/>
                <a:cs typeface="Calibri"/>
              </a:rPr>
              <a:t>c</a:t>
            </a:r>
            <a:r>
              <a:rPr sz="2400" spc="-35" dirty="0">
                <a:latin typeface="Calibri"/>
                <a:cs typeface="Calibri"/>
              </a:rPr>
              <a:t> </a:t>
            </a:r>
            <a:r>
              <a:rPr sz="2400" dirty="0">
                <a:latin typeface="Calibri"/>
                <a:cs typeface="Calibri"/>
              </a:rPr>
              <a:t>is</a:t>
            </a:r>
            <a:r>
              <a:rPr sz="2400" spc="-30" dirty="0">
                <a:latin typeface="Calibri"/>
                <a:cs typeface="Calibri"/>
              </a:rPr>
              <a:t> </a:t>
            </a:r>
            <a:r>
              <a:rPr sz="2400" dirty="0">
                <a:latin typeface="Calibri"/>
                <a:cs typeface="Calibri"/>
              </a:rPr>
              <a:t>the</a:t>
            </a:r>
            <a:r>
              <a:rPr sz="2400" spc="-35" dirty="0">
                <a:latin typeface="Calibri"/>
                <a:cs typeface="Calibri"/>
              </a:rPr>
              <a:t> </a:t>
            </a:r>
            <a:r>
              <a:rPr sz="2400" dirty="0">
                <a:latin typeface="Calibri"/>
                <a:cs typeface="Calibri"/>
              </a:rPr>
              <a:t>velocity</a:t>
            </a:r>
            <a:r>
              <a:rPr sz="2400" spc="-30" dirty="0">
                <a:latin typeface="Calibri"/>
                <a:cs typeface="Calibri"/>
              </a:rPr>
              <a:t> </a:t>
            </a:r>
            <a:r>
              <a:rPr sz="2400" dirty="0">
                <a:latin typeface="Calibri"/>
                <a:cs typeface="Calibri"/>
              </a:rPr>
              <a:t>of</a:t>
            </a:r>
            <a:r>
              <a:rPr sz="2400" spc="-30" dirty="0">
                <a:latin typeface="Calibri"/>
                <a:cs typeface="Calibri"/>
              </a:rPr>
              <a:t> </a:t>
            </a:r>
            <a:r>
              <a:rPr sz="2400" spc="-10" dirty="0">
                <a:latin typeface="Calibri"/>
                <a:cs typeface="Calibri"/>
              </a:rPr>
              <a:t>light</a:t>
            </a:r>
            <a:endParaRPr sz="2400" dirty="0">
              <a:latin typeface="Calibri"/>
              <a:cs typeface="Calibri"/>
            </a:endParaRPr>
          </a:p>
          <a:p>
            <a:pPr marL="38100">
              <a:lnSpc>
                <a:spcPct val="100000"/>
              </a:lnSpc>
              <a:spcBef>
                <a:spcPts val="1445"/>
              </a:spcBef>
              <a:tabLst>
                <a:tab pos="520700" algn="l"/>
              </a:tabLst>
            </a:pPr>
            <a:r>
              <a:rPr sz="2400" spc="-25" dirty="0">
                <a:latin typeface="Cambria Math"/>
                <a:cs typeface="Cambria Math"/>
              </a:rPr>
              <a:t>∆υ</a:t>
            </a:r>
            <a:r>
              <a:rPr sz="2400" dirty="0">
                <a:latin typeface="Cambria Math"/>
                <a:cs typeface="Cambria Math"/>
              </a:rPr>
              <a:t>	</a:t>
            </a:r>
            <a:r>
              <a:rPr sz="2400" dirty="0">
                <a:latin typeface="Calibri"/>
                <a:cs typeface="Calibri"/>
              </a:rPr>
              <a:t>=</a:t>
            </a:r>
            <a:r>
              <a:rPr sz="2400" spc="-80" dirty="0">
                <a:latin typeface="Calibri"/>
                <a:cs typeface="Calibri"/>
              </a:rPr>
              <a:t> </a:t>
            </a:r>
            <a:r>
              <a:rPr sz="2400" dirty="0">
                <a:latin typeface="Calibri"/>
                <a:cs typeface="Calibri"/>
              </a:rPr>
              <a:t>frequency</a:t>
            </a:r>
            <a:r>
              <a:rPr sz="2400" spc="-70" dirty="0">
                <a:latin typeface="Calibri"/>
                <a:cs typeface="Calibri"/>
              </a:rPr>
              <a:t> </a:t>
            </a:r>
            <a:r>
              <a:rPr sz="2400" spc="-10" dirty="0">
                <a:latin typeface="Calibri"/>
                <a:cs typeface="Calibri"/>
              </a:rPr>
              <a:t>spread</a:t>
            </a:r>
            <a:endParaRPr sz="2400" dirty="0">
              <a:latin typeface="Calibri"/>
              <a:cs typeface="Calibri"/>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5812CB2-BEEC-4B56-04EC-FDCF7BE2AB4F}"/>
                  </a:ext>
                </a:extLst>
              </p:cNvPr>
              <p:cNvSpPr txBox="1"/>
              <p:nvPr/>
            </p:nvSpPr>
            <p:spPr>
              <a:xfrm>
                <a:off x="1323295" y="2926640"/>
                <a:ext cx="9127755" cy="6949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IN" sz="2400" b="0" i="0" smtClean="0">
                          <a:latin typeface="Cambria Math" panose="02040503050406030204" pitchFamily="18" charset="0"/>
                        </a:rPr>
                        <m:t>Coherence</m:t>
                      </m:r>
                      <m:r>
                        <a:rPr lang="en-IN" sz="2400" b="0" i="0" smtClean="0">
                          <a:latin typeface="Cambria Math" panose="02040503050406030204" pitchFamily="18" charset="0"/>
                        </a:rPr>
                        <m:t> </m:t>
                      </m:r>
                      <m:r>
                        <m:rPr>
                          <m:sty m:val="p"/>
                        </m:rPr>
                        <a:rPr lang="en-IN" sz="2400" b="0" i="0" smtClean="0">
                          <a:latin typeface="Cambria Math" panose="02040503050406030204" pitchFamily="18" charset="0"/>
                        </a:rPr>
                        <m:t>Length</m:t>
                      </m:r>
                      <m:r>
                        <a:rPr lang="en-IN" sz="2400" b="0" i="0" smtClean="0">
                          <a:latin typeface="Cambria Math" panose="02040503050406030204" pitchFamily="18" charset="0"/>
                        </a:rPr>
                        <m:t> </m:t>
                      </m:r>
                      <m:sSub>
                        <m:sSubPr>
                          <m:ctrlPr>
                            <a:rPr lang="en-IN" sz="2400" b="0" i="1" smtClean="0">
                              <a:latin typeface="Cambria Math" panose="02040503050406030204" pitchFamily="18" charset="0"/>
                            </a:rPr>
                          </m:ctrlPr>
                        </m:sSubPr>
                        <m:e>
                          <m:r>
                            <m:rPr>
                              <m:sty m:val="p"/>
                            </m:rPr>
                            <a:rPr lang="en-IN" sz="2400" b="0" i="0" smtClean="0">
                              <a:latin typeface="Cambria Math" panose="02040503050406030204" pitchFamily="18" charset="0"/>
                            </a:rPr>
                            <m:t>l</m:t>
                          </m:r>
                        </m:e>
                        <m:sub>
                          <m:r>
                            <m:rPr>
                              <m:sty m:val="p"/>
                            </m:rPr>
                            <a:rPr lang="en-IN" sz="2400" b="0" i="0" smtClean="0">
                              <a:latin typeface="Cambria Math" panose="02040503050406030204" pitchFamily="18" charset="0"/>
                            </a:rPr>
                            <m:t>c</m:t>
                          </m:r>
                        </m:sub>
                      </m:sSub>
                      <m:r>
                        <a:rPr lang="en-IN" sz="2400" b="0" i="0" smtClean="0">
                          <a:latin typeface="Cambria Math" panose="02040503050406030204" pitchFamily="18" charset="0"/>
                        </a:rPr>
                        <m:t>=</m:t>
                      </m:r>
                      <m:f>
                        <m:fPr>
                          <m:ctrlPr>
                            <a:rPr lang="en-IN" sz="2400" b="0" i="1" smtClean="0">
                              <a:latin typeface="Cambria Math" panose="02040503050406030204" pitchFamily="18" charset="0"/>
                            </a:rPr>
                          </m:ctrlPr>
                        </m:fPr>
                        <m:num>
                          <m:r>
                            <m:rPr>
                              <m:sty m:val="p"/>
                            </m:rPr>
                            <a:rPr lang="en-IN" sz="2400" b="0" i="0" smtClean="0">
                              <a:latin typeface="Cambria Math" panose="02040503050406030204" pitchFamily="18" charset="0"/>
                            </a:rPr>
                            <m:t>c</m:t>
                          </m:r>
                        </m:num>
                        <m:den>
                          <m:r>
                            <m:rPr>
                              <m:sty m:val="p"/>
                            </m:rPr>
                            <a:rPr lang="el-GR" sz="2400" b="0" i="0" smtClean="0">
                              <a:latin typeface="Cambria Math" panose="02040503050406030204" pitchFamily="18" charset="0"/>
                              <a:ea typeface="Cambria Math" panose="02040503050406030204" pitchFamily="18" charset="0"/>
                            </a:rPr>
                            <m:t>Δν</m:t>
                          </m:r>
                        </m:den>
                      </m:f>
                      <m:r>
                        <a:rPr lang="en-IN" sz="2400" b="0" i="0" smtClean="0">
                          <a:latin typeface="Cambria Math" panose="02040503050406030204" pitchFamily="18" charset="0"/>
                        </a:rPr>
                        <m:t>;</m:t>
                      </m:r>
                      <m:r>
                        <m:rPr>
                          <m:sty m:val="p"/>
                        </m:rPr>
                        <a:rPr lang="en-IN" sz="2400" b="0" i="0" smtClean="0">
                          <a:latin typeface="Cambria Math" panose="02040503050406030204" pitchFamily="18" charset="0"/>
                        </a:rPr>
                        <m:t>so</m:t>
                      </m:r>
                      <m:r>
                        <a:rPr lang="en-IN" sz="2400" b="0" i="0" smtClean="0">
                          <a:latin typeface="Cambria Math" panose="02040503050406030204" pitchFamily="18" charset="0"/>
                        </a:rPr>
                        <m:t> </m:t>
                      </m:r>
                      <m:r>
                        <m:rPr>
                          <m:sty m:val="p"/>
                        </m:rPr>
                        <a:rPr lang="en-IN" sz="2400" b="0" i="0" smtClean="0">
                          <a:latin typeface="Cambria Math" panose="02040503050406030204" pitchFamily="18" charset="0"/>
                        </a:rPr>
                        <m:t>frequency</m:t>
                      </m:r>
                      <m:r>
                        <a:rPr lang="en-IN" sz="2400" b="0" i="0" smtClean="0">
                          <a:latin typeface="Cambria Math" panose="02040503050406030204" pitchFamily="18" charset="0"/>
                        </a:rPr>
                        <m:t> </m:t>
                      </m:r>
                      <m:r>
                        <m:rPr>
                          <m:sty m:val="p"/>
                        </m:rPr>
                        <a:rPr lang="en-IN" sz="2400" b="0" i="0" smtClean="0">
                          <a:latin typeface="Cambria Math" panose="02040503050406030204" pitchFamily="18" charset="0"/>
                        </a:rPr>
                        <m:t>spread</m:t>
                      </m:r>
                      <m:r>
                        <a:rPr lang="en-IN" sz="2400" b="0" i="0" smtClean="0">
                          <a:latin typeface="Cambria Math" panose="02040503050406030204" pitchFamily="18" charset="0"/>
                        </a:rPr>
                        <m:t> </m:t>
                      </m:r>
                      <m:r>
                        <m:rPr>
                          <m:sty m:val="p"/>
                        </m:rPr>
                        <a:rPr lang="el-GR" sz="2400" i="0">
                          <a:latin typeface="Cambria Math" panose="02040503050406030204" pitchFamily="18" charset="0"/>
                          <a:ea typeface="Cambria Math" panose="02040503050406030204" pitchFamily="18" charset="0"/>
                        </a:rPr>
                        <m:t>Δν</m:t>
                      </m:r>
                      <m:r>
                        <a:rPr lang="en-IN" sz="2400" b="0" i="0" smtClean="0">
                          <a:latin typeface="Cambria Math" panose="02040503050406030204" pitchFamily="18" charset="0"/>
                          <a:ea typeface="Cambria Math" panose="02040503050406030204" pitchFamily="18" charset="0"/>
                        </a:rPr>
                        <m:t>=</m:t>
                      </m:r>
                      <m:f>
                        <m:fPr>
                          <m:ctrlPr>
                            <a:rPr lang="en-IN" sz="2400" b="0" i="1" smtClean="0">
                              <a:latin typeface="Cambria Math" panose="02040503050406030204" pitchFamily="18" charset="0"/>
                              <a:ea typeface="Cambria Math" panose="02040503050406030204" pitchFamily="18" charset="0"/>
                            </a:rPr>
                          </m:ctrlPr>
                        </m:fPr>
                        <m:num>
                          <m:r>
                            <m:rPr>
                              <m:sty m:val="p"/>
                            </m:rPr>
                            <a:rPr lang="en-IN" sz="2400" b="0" i="0" smtClean="0">
                              <a:latin typeface="Cambria Math" panose="02040503050406030204" pitchFamily="18" charset="0"/>
                              <a:ea typeface="Cambria Math" panose="02040503050406030204" pitchFamily="18" charset="0"/>
                            </a:rPr>
                            <m:t>c</m:t>
                          </m:r>
                        </m:num>
                        <m:den>
                          <m:sSub>
                            <m:sSubPr>
                              <m:ctrlPr>
                                <a:rPr lang="en-IN" sz="2400" b="0" i="1" smtClean="0">
                                  <a:latin typeface="Cambria Math" panose="02040503050406030204" pitchFamily="18" charset="0"/>
                                  <a:ea typeface="Cambria Math" panose="02040503050406030204" pitchFamily="18" charset="0"/>
                                </a:rPr>
                              </m:ctrlPr>
                            </m:sSubPr>
                            <m:e>
                              <m:r>
                                <m:rPr>
                                  <m:sty m:val="p"/>
                                </m:rPr>
                                <a:rPr lang="en-IN" sz="2400" b="0" i="0" smtClean="0">
                                  <a:latin typeface="Cambria Math" panose="02040503050406030204" pitchFamily="18" charset="0"/>
                                  <a:ea typeface="Cambria Math" panose="02040503050406030204" pitchFamily="18" charset="0"/>
                                </a:rPr>
                                <m:t>l</m:t>
                              </m:r>
                            </m:e>
                            <m:sub>
                              <m:r>
                                <m:rPr>
                                  <m:sty m:val="p"/>
                                </m:rPr>
                                <a:rPr lang="en-IN" sz="2400" b="0" i="0" smtClean="0">
                                  <a:latin typeface="Cambria Math" panose="02040503050406030204" pitchFamily="18" charset="0"/>
                                  <a:ea typeface="Cambria Math" panose="02040503050406030204" pitchFamily="18" charset="0"/>
                                </a:rPr>
                                <m:t>c</m:t>
                              </m:r>
                            </m:sub>
                          </m:sSub>
                        </m:den>
                      </m:f>
                      <m:r>
                        <a:rPr lang="en-IN" sz="2400" b="0" i="0" smtClean="0">
                          <a:latin typeface="Cambria Math" panose="02040503050406030204" pitchFamily="18" charset="0"/>
                          <a:ea typeface="Cambria Math" panose="02040503050406030204" pitchFamily="18" charset="0"/>
                        </a:rPr>
                        <m:t>=6×</m:t>
                      </m:r>
                      <m:sSup>
                        <m:sSupPr>
                          <m:ctrlPr>
                            <a:rPr lang="en-IN" sz="2400" b="0" i="1" smtClean="0">
                              <a:latin typeface="Cambria Math" panose="02040503050406030204" pitchFamily="18" charset="0"/>
                              <a:ea typeface="Cambria Math" panose="02040503050406030204" pitchFamily="18" charset="0"/>
                            </a:rPr>
                          </m:ctrlPr>
                        </m:sSupPr>
                        <m:e>
                          <m:r>
                            <a:rPr lang="en-IN" sz="2400" b="0" i="0" smtClean="0">
                              <a:latin typeface="Cambria Math" panose="02040503050406030204" pitchFamily="18" charset="0"/>
                              <a:ea typeface="Cambria Math" panose="02040503050406030204" pitchFamily="18" charset="0"/>
                            </a:rPr>
                            <m:t>10</m:t>
                          </m:r>
                        </m:e>
                        <m:sup>
                          <m:r>
                            <a:rPr lang="en-IN" sz="2400" b="0" i="0" smtClean="0">
                              <a:latin typeface="Cambria Math" panose="02040503050406030204" pitchFamily="18" charset="0"/>
                              <a:ea typeface="Cambria Math" panose="02040503050406030204" pitchFamily="18" charset="0"/>
                            </a:rPr>
                            <m:t>5</m:t>
                          </m:r>
                        </m:sup>
                      </m:sSup>
                      <m:r>
                        <a:rPr lang="en-IN" sz="2400" b="0" i="0" smtClean="0">
                          <a:latin typeface="Cambria Math" panose="02040503050406030204" pitchFamily="18" charset="0"/>
                          <a:ea typeface="Cambria Math" panose="02040503050406030204" pitchFamily="18" charset="0"/>
                        </a:rPr>
                        <m:t> </m:t>
                      </m:r>
                      <m:r>
                        <m:rPr>
                          <m:sty m:val="p"/>
                        </m:rPr>
                        <a:rPr lang="en-IN" sz="2400" b="0" i="0" smtClean="0">
                          <a:latin typeface="Cambria Math" panose="02040503050406030204" pitchFamily="18" charset="0"/>
                          <a:ea typeface="Cambria Math" panose="02040503050406030204" pitchFamily="18" charset="0"/>
                        </a:rPr>
                        <m:t>Hz</m:t>
                      </m:r>
                    </m:oMath>
                  </m:oMathPara>
                </a14:m>
                <a:endParaRPr lang="en-IN" sz="2400" dirty="0"/>
              </a:p>
            </p:txBody>
          </p:sp>
        </mc:Choice>
        <mc:Fallback xmlns="">
          <p:sp>
            <p:nvSpPr>
              <p:cNvPr id="41" name="TextBox 40">
                <a:extLst>
                  <a:ext uri="{FF2B5EF4-FFF2-40B4-BE49-F238E27FC236}">
                    <a16:creationId xmlns:a16="http://schemas.microsoft.com/office/drawing/2014/main" id="{35AFA461-6657-F1AF-ABC0-199359E51509}"/>
                  </a:ext>
                </a:extLst>
              </p:cNvPr>
              <p:cNvSpPr txBox="1">
                <a:spLocks noRot="1" noChangeAspect="1" noMove="1" noResize="1" noEditPoints="1" noAdjustHandles="1" noChangeArrowheads="1" noChangeShapeType="1" noTextEdit="1"/>
              </p:cNvSpPr>
              <p:nvPr/>
            </p:nvSpPr>
            <p:spPr>
              <a:xfrm>
                <a:off x="1323295" y="2926640"/>
                <a:ext cx="9127755" cy="694934"/>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A569268E-77E9-58F2-341D-29F8BB47BA63}"/>
                  </a:ext>
                </a:extLst>
              </p:cNvPr>
              <p:cNvSpPr txBox="1"/>
              <p:nvPr/>
            </p:nvSpPr>
            <p:spPr>
              <a:xfrm>
                <a:off x="1323295" y="3859894"/>
                <a:ext cx="4883709" cy="6323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𝐹𝑟𝑒𝑞𝑢𝑒𝑛𝑐𝑦</m:t>
                      </m:r>
                      <m:r>
                        <a:rPr lang="en-IN" sz="2400" b="0" i="1" smtClean="0">
                          <a:latin typeface="Cambria Math" panose="02040503050406030204" pitchFamily="18" charset="0"/>
                        </a:rPr>
                        <m:t>=</m:t>
                      </m:r>
                      <m:r>
                        <a:rPr lang="el-GR" sz="2400" i="1">
                          <a:latin typeface="Cambria Math" panose="02040503050406030204" pitchFamily="18" charset="0"/>
                          <a:ea typeface="Cambria Math" panose="02040503050406030204" pitchFamily="18" charset="0"/>
                        </a:rPr>
                        <m:t>𝜈</m:t>
                      </m:r>
                      <m:r>
                        <a:rPr lang="en-IN" sz="2400" b="0" i="1" smtClean="0">
                          <a:latin typeface="Cambria Math" panose="02040503050406030204" pitchFamily="18" charset="0"/>
                          <a:ea typeface="Cambria Math" panose="02040503050406030204" pitchFamily="18" charset="0"/>
                        </a:rPr>
                        <m:t>=</m:t>
                      </m:r>
                      <m:f>
                        <m:fPr>
                          <m:ctrlPr>
                            <a:rPr lang="en-IN" sz="2400" b="0" i="1" smtClean="0">
                              <a:latin typeface="Cambria Math" panose="02040503050406030204" pitchFamily="18" charset="0"/>
                              <a:ea typeface="Cambria Math" panose="02040503050406030204" pitchFamily="18" charset="0"/>
                            </a:rPr>
                          </m:ctrlPr>
                        </m:fPr>
                        <m:num>
                          <m:r>
                            <a:rPr lang="en-IN" sz="2400" b="0" i="1" smtClean="0">
                              <a:latin typeface="Cambria Math" panose="02040503050406030204" pitchFamily="18" charset="0"/>
                              <a:ea typeface="Cambria Math" panose="02040503050406030204" pitchFamily="18" charset="0"/>
                            </a:rPr>
                            <m:t>𝑐</m:t>
                          </m:r>
                        </m:num>
                        <m:den>
                          <m:r>
                            <a:rPr lang="en-IN" sz="2400" b="0" i="1" smtClean="0">
                              <a:latin typeface="Cambria Math" panose="02040503050406030204" pitchFamily="18" charset="0"/>
                              <a:ea typeface="Cambria Math" panose="02040503050406030204" pitchFamily="18" charset="0"/>
                            </a:rPr>
                            <m:t>𝜆</m:t>
                          </m:r>
                        </m:den>
                      </m:f>
                      <m:r>
                        <a:rPr lang="en-IN" sz="2400" b="0" i="1" smtClean="0">
                          <a:latin typeface="Cambria Math" panose="02040503050406030204" pitchFamily="18" charset="0"/>
                          <a:ea typeface="Cambria Math" panose="02040503050406030204" pitchFamily="18" charset="0"/>
                        </a:rPr>
                        <m:t>=4.7×</m:t>
                      </m:r>
                      <m:sSup>
                        <m:sSupPr>
                          <m:ctrlPr>
                            <a:rPr lang="en-IN" sz="2400" b="0" i="1" smtClean="0">
                              <a:latin typeface="Cambria Math" panose="02040503050406030204" pitchFamily="18" charset="0"/>
                              <a:ea typeface="Cambria Math" panose="02040503050406030204" pitchFamily="18" charset="0"/>
                            </a:rPr>
                          </m:ctrlPr>
                        </m:sSupPr>
                        <m:e>
                          <m:r>
                            <a:rPr lang="en-IN" sz="2400" b="0" i="1" smtClean="0">
                              <a:latin typeface="Cambria Math" panose="02040503050406030204" pitchFamily="18" charset="0"/>
                              <a:ea typeface="Cambria Math" panose="02040503050406030204" pitchFamily="18" charset="0"/>
                            </a:rPr>
                            <m:t>10</m:t>
                          </m:r>
                        </m:e>
                        <m:sup>
                          <m:r>
                            <a:rPr lang="en-IN" sz="2400" b="0" i="1" smtClean="0">
                              <a:latin typeface="Cambria Math" panose="02040503050406030204" pitchFamily="18" charset="0"/>
                              <a:ea typeface="Cambria Math" panose="02040503050406030204" pitchFamily="18" charset="0"/>
                            </a:rPr>
                            <m:t>14</m:t>
                          </m:r>
                        </m:sup>
                      </m:sSup>
                      <m:r>
                        <a:rPr lang="en-IN" sz="2400" b="0" i="1" smtClean="0">
                          <a:latin typeface="Cambria Math" panose="02040503050406030204" pitchFamily="18" charset="0"/>
                          <a:ea typeface="Cambria Math" panose="02040503050406030204" pitchFamily="18" charset="0"/>
                        </a:rPr>
                        <m:t> </m:t>
                      </m:r>
                      <m:r>
                        <a:rPr lang="en-IN" sz="2400" b="0" i="1" smtClean="0">
                          <a:latin typeface="Cambria Math" panose="02040503050406030204" pitchFamily="18" charset="0"/>
                          <a:ea typeface="Cambria Math" panose="02040503050406030204" pitchFamily="18" charset="0"/>
                        </a:rPr>
                        <m:t>𝐻𝑧</m:t>
                      </m:r>
                    </m:oMath>
                  </m:oMathPara>
                </a14:m>
                <a:endParaRPr lang="en-IN" sz="2400" dirty="0"/>
              </a:p>
            </p:txBody>
          </p:sp>
        </mc:Choice>
        <mc:Fallback xmlns="">
          <p:sp>
            <p:nvSpPr>
              <p:cNvPr id="42" name="TextBox 41">
                <a:extLst>
                  <a:ext uri="{FF2B5EF4-FFF2-40B4-BE49-F238E27FC236}">
                    <a16:creationId xmlns:a16="http://schemas.microsoft.com/office/drawing/2014/main" id="{172A3710-7A2D-DFEB-9002-050731F5546E}"/>
                  </a:ext>
                </a:extLst>
              </p:cNvPr>
              <p:cNvSpPr txBox="1">
                <a:spLocks noRot="1" noChangeAspect="1" noMove="1" noResize="1" noEditPoints="1" noAdjustHandles="1" noChangeArrowheads="1" noChangeShapeType="1" noTextEdit="1"/>
              </p:cNvSpPr>
              <p:nvPr/>
            </p:nvSpPr>
            <p:spPr>
              <a:xfrm>
                <a:off x="1323295" y="3859894"/>
                <a:ext cx="4883709" cy="632353"/>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30F01680-1FE4-0047-E66E-09172C515985}"/>
                  </a:ext>
                </a:extLst>
              </p:cNvPr>
              <p:cNvSpPr txBox="1"/>
              <p:nvPr/>
            </p:nvSpPr>
            <p:spPr>
              <a:xfrm>
                <a:off x="3024721" y="4744853"/>
                <a:ext cx="1480855" cy="6324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2400" smtClean="0">
                          <a:latin typeface="Cambria Math" panose="02040503050406030204" pitchFamily="18" charset="0"/>
                          <a:ea typeface="Cambria Math" panose="02040503050406030204" pitchFamily="18" charset="0"/>
                        </a:rPr>
                        <m:t>Δν</m:t>
                      </m:r>
                      <m:r>
                        <a:rPr lang="en-IN" sz="2400" b="0" i="0" smtClean="0">
                          <a:latin typeface="Cambria Math" panose="02040503050406030204" pitchFamily="18" charset="0"/>
                          <a:ea typeface="Cambria Math" panose="02040503050406030204" pitchFamily="18" charset="0"/>
                        </a:rPr>
                        <m:t>=</m:t>
                      </m:r>
                      <m:f>
                        <m:fPr>
                          <m:ctrlPr>
                            <a:rPr lang="en-IN" sz="2400" b="0" i="1" smtClean="0">
                              <a:latin typeface="Cambria Math" panose="02040503050406030204" pitchFamily="18" charset="0"/>
                              <a:ea typeface="Cambria Math" panose="02040503050406030204" pitchFamily="18" charset="0"/>
                            </a:rPr>
                          </m:ctrlPr>
                        </m:fPr>
                        <m:num>
                          <m:r>
                            <m:rPr>
                              <m:sty m:val="p"/>
                            </m:rPr>
                            <a:rPr lang="en-IN" sz="2400" b="0" i="0" smtClean="0">
                              <a:latin typeface="Cambria Math" panose="02040503050406030204" pitchFamily="18" charset="0"/>
                              <a:ea typeface="Cambria Math" panose="02040503050406030204" pitchFamily="18" charset="0"/>
                            </a:rPr>
                            <m:t>c</m:t>
                          </m:r>
                        </m:num>
                        <m:den>
                          <m:sSup>
                            <m:sSupPr>
                              <m:ctrlPr>
                                <a:rPr lang="en-IN" sz="2400" b="0" i="1" smtClean="0">
                                  <a:latin typeface="Cambria Math" panose="02040503050406030204" pitchFamily="18" charset="0"/>
                                  <a:ea typeface="Cambria Math" panose="02040503050406030204" pitchFamily="18" charset="0"/>
                                </a:rPr>
                              </m:ctrlPr>
                            </m:sSupPr>
                            <m:e>
                              <m:r>
                                <a:rPr lang="en-IN" sz="2400" i="1">
                                  <a:latin typeface="Cambria Math" panose="02040503050406030204" pitchFamily="18" charset="0"/>
                                  <a:ea typeface="Cambria Math" panose="02040503050406030204" pitchFamily="18" charset="0"/>
                                </a:rPr>
                                <m:t>𝜆</m:t>
                              </m:r>
                            </m:e>
                            <m:sup>
                              <m:r>
                                <a:rPr lang="en-IN" sz="2400" b="0" i="1" smtClean="0">
                                  <a:latin typeface="Cambria Math" panose="02040503050406030204" pitchFamily="18" charset="0"/>
                                  <a:ea typeface="Cambria Math" panose="02040503050406030204" pitchFamily="18" charset="0"/>
                                </a:rPr>
                                <m:t>2</m:t>
                              </m:r>
                            </m:sup>
                          </m:sSup>
                        </m:den>
                      </m:f>
                      <m:r>
                        <m:rPr>
                          <m:sty m:val="p"/>
                        </m:rPr>
                        <a:rPr lang="el-GR" sz="2400">
                          <a:latin typeface="Cambria Math" panose="02040503050406030204" pitchFamily="18" charset="0"/>
                          <a:ea typeface="Cambria Math" panose="02040503050406030204" pitchFamily="18" charset="0"/>
                        </a:rPr>
                        <m:t>Δ</m:t>
                      </m:r>
                      <m:r>
                        <m:rPr>
                          <m:sty m:val="p"/>
                        </m:rPr>
                        <a:rPr lang="el-GR" sz="2400" i="1" smtClean="0">
                          <a:latin typeface="Cambria Math" panose="02040503050406030204" pitchFamily="18" charset="0"/>
                          <a:ea typeface="Cambria Math" panose="02040503050406030204" pitchFamily="18" charset="0"/>
                        </a:rPr>
                        <m:t>λ</m:t>
                      </m:r>
                    </m:oMath>
                  </m:oMathPara>
                </a14:m>
                <a:endParaRPr lang="en-IN" sz="2400" dirty="0"/>
              </a:p>
            </p:txBody>
          </p:sp>
        </mc:Choice>
        <mc:Fallback xmlns="">
          <p:sp>
            <p:nvSpPr>
              <p:cNvPr id="43" name="TextBox 42">
                <a:extLst>
                  <a:ext uri="{FF2B5EF4-FFF2-40B4-BE49-F238E27FC236}">
                    <a16:creationId xmlns:a16="http://schemas.microsoft.com/office/drawing/2014/main" id="{AC517EEB-3152-F003-BCBF-01BF4A918EF9}"/>
                  </a:ext>
                </a:extLst>
              </p:cNvPr>
              <p:cNvSpPr txBox="1">
                <a:spLocks noRot="1" noChangeAspect="1" noMove="1" noResize="1" noEditPoints="1" noAdjustHandles="1" noChangeArrowheads="1" noChangeShapeType="1" noTextEdit="1"/>
              </p:cNvSpPr>
              <p:nvPr/>
            </p:nvSpPr>
            <p:spPr>
              <a:xfrm>
                <a:off x="3024721" y="4744853"/>
                <a:ext cx="1480855" cy="632481"/>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1352EDE6-0B1B-4383-D580-202E358CE05D}"/>
                  </a:ext>
                </a:extLst>
              </p:cNvPr>
              <p:cNvSpPr txBox="1"/>
              <p:nvPr/>
            </p:nvSpPr>
            <p:spPr>
              <a:xfrm>
                <a:off x="5380329" y="4598592"/>
                <a:ext cx="1831720" cy="7013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IN" sz="2400" b="0" i="1" smtClean="0">
                              <a:latin typeface="Cambria Math" panose="02040503050406030204" pitchFamily="18" charset="0"/>
                              <a:ea typeface="Cambria Math" panose="02040503050406030204" pitchFamily="18" charset="0"/>
                            </a:rPr>
                          </m:ctrlPr>
                        </m:fPr>
                        <m:num>
                          <m:r>
                            <a:rPr lang="en-IN" sz="2400" i="1" smtClean="0">
                              <a:latin typeface="Cambria Math" panose="02040503050406030204" pitchFamily="18" charset="0"/>
                              <a:ea typeface="Cambria Math" panose="02040503050406030204" pitchFamily="18" charset="0"/>
                            </a:rPr>
                            <m:t>𝑐</m:t>
                          </m:r>
                        </m:num>
                        <m:den>
                          <m:r>
                            <m:rPr>
                              <m:sty m:val="p"/>
                            </m:rPr>
                            <a:rPr lang="el-GR" sz="2400">
                              <a:latin typeface="Cambria Math" panose="02040503050406030204" pitchFamily="18" charset="0"/>
                              <a:ea typeface="Cambria Math" panose="02040503050406030204" pitchFamily="18" charset="0"/>
                            </a:rPr>
                            <m:t>Δν</m:t>
                          </m:r>
                        </m:den>
                      </m:f>
                      <m:r>
                        <a:rPr lang="en-IN" sz="2400" b="0" i="1" smtClean="0">
                          <a:latin typeface="Cambria Math" panose="02040503050406030204" pitchFamily="18" charset="0"/>
                          <a:ea typeface="Cambria Math" panose="02040503050406030204" pitchFamily="18" charset="0"/>
                        </a:rPr>
                        <m:t>=</m:t>
                      </m:r>
                      <m:f>
                        <m:fPr>
                          <m:ctrlPr>
                            <a:rPr lang="en-IN" sz="2400" i="1">
                              <a:latin typeface="Cambria Math" panose="02040503050406030204" pitchFamily="18" charset="0"/>
                              <a:ea typeface="Cambria Math" panose="02040503050406030204" pitchFamily="18" charset="0"/>
                            </a:rPr>
                          </m:ctrlPr>
                        </m:fPr>
                        <m:num>
                          <m:r>
                            <m:rPr>
                              <m:sty m:val="p"/>
                            </m:rPr>
                            <a:rPr lang="el-GR" sz="2400">
                              <a:latin typeface="Cambria Math" panose="02040503050406030204" pitchFamily="18" charset="0"/>
                              <a:ea typeface="Cambria Math" panose="02040503050406030204" pitchFamily="18" charset="0"/>
                            </a:rPr>
                            <m:t>Δ</m:t>
                          </m:r>
                          <m:r>
                            <m:rPr>
                              <m:sty m:val="p"/>
                            </m:rPr>
                            <a:rPr lang="el-GR" sz="2400" i="1">
                              <a:latin typeface="Cambria Math" panose="02040503050406030204" pitchFamily="18" charset="0"/>
                              <a:ea typeface="Cambria Math" panose="02040503050406030204" pitchFamily="18" charset="0"/>
                            </a:rPr>
                            <m:t>λ</m:t>
                          </m:r>
                        </m:num>
                        <m:den>
                          <m:sSup>
                            <m:sSupPr>
                              <m:ctrlPr>
                                <a:rPr lang="en-IN" sz="2400" i="1">
                                  <a:latin typeface="Cambria Math" panose="02040503050406030204" pitchFamily="18" charset="0"/>
                                  <a:ea typeface="Cambria Math" panose="02040503050406030204" pitchFamily="18" charset="0"/>
                                </a:rPr>
                              </m:ctrlPr>
                            </m:sSupPr>
                            <m:e>
                              <m:r>
                                <a:rPr lang="en-IN" sz="2400" i="1">
                                  <a:latin typeface="Cambria Math" panose="02040503050406030204" pitchFamily="18" charset="0"/>
                                  <a:ea typeface="Cambria Math" panose="02040503050406030204" pitchFamily="18" charset="0"/>
                                </a:rPr>
                                <m:t>𝜆</m:t>
                              </m:r>
                            </m:e>
                            <m:sup>
                              <m:r>
                                <a:rPr lang="en-IN" sz="2400" i="1">
                                  <a:latin typeface="Cambria Math" panose="02040503050406030204" pitchFamily="18" charset="0"/>
                                  <a:ea typeface="Cambria Math" panose="02040503050406030204" pitchFamily="18" charset="0"/>
                                </a:rPr>
                                <m:t>2</m:t>
                              </m:r>
                            </m:sup>
                          </m:sSup>
                        </m:den>
                      </m:f>
                      <m:r>
                        <a:rPr lang="en-IN" sz="2400" b="0" i="1" smtClean="0">
                          <a:latin typeface="Cambria Math" panose="02040503050406030204" pitchFamily="18" charset="0"/>
                          <a:ea typeface="Cambria Math" panose="02040503050406030204" pitchFamily="18" charset="0"/>
                        </a:rPr>
                        <m:t>=</m:t>
                      </m:r>
                      <m:sSub>
                        <m:sSubPr>
                          <m:ctrlPr>
                            <a:rPr lang="en-IN" sz="2400" b="0" i="1" smtClean="0">
                              <a:latin typeface="Cambria Math" panose="02040503050406030204" pitchFamily="18" charset="0"/>
                              <a:ea typeface="Cambria Math" panose="02040503050406030204" pitchFamily="18" charset="0"/>
                            </a:rPr>
                          </m:ctrlPr>
                        </m:sSubPr>
                        <m:e>
                          <m:r>
                            <a:rPr lang="en-IN" sz="2400" b="0" i="1" smtClean="0">
                              <a:latin typeface="Cambria Math" panose="02040503050406030204" pitchFamily="18" charset="0"/>
                              <a:ea typeface="Cambria Math" panose="02040503050406030204" pitchFamily="18" charset="0"/>
                            </a:rPr>
                            <m:t>𝑙</m:t>
                          </m:r>
                        </m:e>
                        <m:sub>
                          <m:r>
                            <a:rPr lang="en-IN" sz="2400" b="0" i="1" smtClean="0">
                              <a:latin typeface="Cambria Math" panose="02040503050406030204" pitchFamily="18" charset="0"/>
                              <a:ea typeface="Cambria Math" panose="02040503050406030204" pitchFamily="18" charset="0"/>
                            </a:rPr>
                            <m:t>𝑐</m:t>
                          </m:r>
                        </m:sub>
                      </m:sSub>
                    </m:oMath>
                  </m:oMathPara>
                </a14:m>
                <a:endParaRPr lang="en-IN" sz="2400" dirty="0"/>
              </a:p>
            </p:txBody>
          </p:sp>
        </mc:Choice>
        <mc:Fallback xmlns="">
          <p:sp>
            <p:nvSpPr>
              <p:cNvPr id="44" name="TextBox 43">
                <a:extLst>
                  <a:ext uri="{FF2B5EF4-FFF2-40B4-BE49-F238E27FC236}">
                    <a16:creationId xmlns:a16="http://schemas.microsoft.com/office/drawing/2014/main" id="{211143A0-BBF3-9E0E-E2CF-B2E20761968D}"/>
                  </a:ext>
                </a:extLst>
              </p:cNvPr>
              <p:cNvSpPr txBox="1">
                <a:spLocks noRot="1" noChangeAspect="1" noMove="1" noResize="1" noEditPoints="1" noAdjustHandles="1" noChangeArrowheads="1" noChangeShapeType="1" noTextEdit="1"/>
              </p:cNvSpPr>
              <p:nvPr/>
            </p:nvSpPr>
            <p:spPr>
              <a:xfrm>
                <a:off x="5380329" y="4598592"/>
                <a:ext cx="1831720" cy="701346"/>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B0BC35E-E9EA-22CA-FA9F-CC890715AF9C}"/>
                  </a:ext>
                </a:extLst>
              </p:cNvPr>
              <p:cNvSpPr txBox="1"/>
              <p:nvPr/>
            </p:nvSpPr>
            <p:spPr>
              <a:xfrm>
                <a:off x="3853187" y="5729809"/>
                <a:ext cx="3058658" cy="621773"/>
              </a:xfrm>
              <a:prstGeom prst="rect">
                <a:avLst/>
              </a:prstGeom>
              <a:noFill/>
            </p:spPr>
            <p:txBody>
              <a:bodyPr wrap="none" lIns="0" tIns="0" rIns="0" bIns="0" rtlCol="0">
                <a:spAutoFit/>
              </a:bodyPr>
              <a:lstStyle/>
              <a:p>
                <a14:m>
                  <m:oMath xmlns:m="http://schemas.openxmlformats.org/officeDocument/2006/math">
                    <m:r>
                      <m:rPr>
                        <m:sty m:val="p"/>
                      </m:rPr>
                      <a:rPr lang="el-GR" sz="2400" smtClean="0">
                        <a:latin typeface="Cambria Math" panose="02040503050406030204" pitchFamily="18" charset="0"/>
                        <a:ea typeface="Cambria Math" panose="02040503050406030204" pitchFamily="18" charset="0"/>
                      </a:rPr>
                      <m:t>Δ</m:t>
                    </m:r>
                    <m:r>
                      <m:rPr>
                        <m:sty m:val="p"/>
                      </m:rPr>
                      <a:rPr lang="el-GR" sz="2400" i="1">
                        <a:latin typeface="Cambria Math" panose="02040503050406030204" pitchFamily="18" charset="0"/>
                        <a:ea typeface="Cambria Math" panose="02040503050406030204" pitchFamily="18" charset="0"/>
                      </a:rPr>
                      <m:t>λ</m:t>
                    </m:r>
                    <m:r>
                      <a:rPr lang="en-IN" sz="2400" b="0" i="1" smtClean="0">
                        <a:latin typeface="Cambria Math" panose="02040503050406030204" pitchFamily="18" charset="0"/>
                        <a:ea typeface="Cambria Math" panose="02040503050406030204" pitchFamily="18" charset="0"/>
                      </a:rPr>
                      <m:t>=</m:t>
                    </m:r>
                    <m:f>
                      <m:fPr>
                        <m:ctrlPr>
                          <a:rPr lang="en-IN" sz="2400" b="0" i="1" smtClean="0">
                            <a:latin typeface="Cambria Math" panose="02040503050406030204" pitchFamily="18" charset="0"/>
                            <a:ea typeface="Cambria Math" panose="02040503050406030204" pitchFamily="18" charset="0"/>
                          </a:rPr>
                        </m:ctrlPr>
                      </m:fPr>
                      <m:num>
                        <m:sSup>
                          <m:sSupPr>
                            <m:ctrlPr>
                              <a:rPr lang="en-IN" sz="2400" b="0" i="1" smtClean="0">
                                <a:latin typeface="Cambria Math" panose="02040503050406030204" pitchFamily="18" charset="0"/>
                                <a:ea typeface="Cambria Math" panose="02040503050406030204" pitchFamily="18" charset="0"/>
                              </a:rPr>
                            </m:ctrlPr>
                          </m:sSupPr>
                          <m:e>
                            <m:r>
                              <a:rPr lang="en-IN" sz="2400" b="0" i="1" smtClean="0">
                                <a:latin typeface="Cambria Math" panose="02040503050406030204" pitchFamily="18" charset="0"/>
                                <a:ea typeface="Cambria Math" panose="02040503050406030204" pitchFamily="18" charset="0"/>
                              </a:rPr>
                              <m:t>𝜆</m:t>
                            </m:r>
                          </m:e>
                          <m:sup>
                            <m:r>
                              <a:rPr lang="en-IN" sz="2400" b="0" i="1" smtClean="0">
                                <a:latin typeface="Cambria Math" panose="02040503050406030204" pitchFamily="18" charset="0"/>
                                <a:ea typeface="Cambria Math" panose="02040503050406030204" pitchFamily="18" charset="0"/>
                              </a:rPr>
                              <m:t>2</m:t>
                            </m:r>
                          </m:sup>
                        </m:sSup>
                      </m:num>
                      <m:den>
                        <m:sSub>
                          <m:sSubPr>
                            <m:ctrlPr>
                              <a:rPr lang="en-IN" sz="2400" b="0" i="1" smtClean="0">
                                <a:latin typeface="Cambria Math" panose="02040503050406030204" pitchFamily="18" charset="0"/>
                                <a:ea typeface="Cambria Math" panose="02040503050406030204" pitchFamily="18" charset="0"/>
                              </a:rPr>
                            </m:ctrlPr>
                          </m:sSubPr>
                          <m:e>
                            <m:r>
                              <a:rPr lang="en-IN" sz="2400" b="0" i="1" smtClean="0">
                                <a:latin typeface="Cambria Math" panose="02040503050406030204" pitchFamily="18" charset="0"/>
                                <a:ea typeface="Cambria Math" panose="02040503050406030204" pitchFamily="18" charset="0"/>
                              </a:rPr>
                              <m:t>𝑙</m:t>
                            </m:r>
                          </m:e>
                          <m:sub>
                            <m:r>
                              <a:rPr lang="en-IN" sz="2400" b="0" i="1" smtClean="0">
                                <a:latin typeface="Cambria Math" panose="02040503050406030204" pitchFamily="18" charset="0"/>
                                <a:ea typeface="Cambria Math" panose="02040503050406030204" pitchFamily="18" charset="0"/>
                              </a:rPr>
                              <m:t>𝑐</m:t>
                            </m:r>
                          </m:sub>
                        </m:sSub>
                      </m:den>
                    </m:f>
                    <m:r>
                      <a:rPr lang="en-IN" sz="2400" b="0" i="1" smtClean="0">
                        <a:latin typeface="Cambria Math" panose="02040503050406030204" pitchFamily="18" charset="0"/>
                        <a:ea typeface="Cambria Math" panose="02040503050406030204" pitchFamily="18" charset="0"/>
                      </a:rPr>
                      <m:t>=</m:t>
                    </m:r>
                    <m:r>
                      <a:rPr lang="en-IN" sz="2400" b="1" i="1" smtClean="0">
                        <a:latin typeface="Cambria Math" panose="02040503050406030204" pitchFamily="18" charset="0"/>
                        <a:ea typeface="Cambria Math" panose="02040503050406030204" pitchFamily="18" charset="0"/>
                      </a:rPr>
                      <m:t>𝟖</m:t>
                    </m:r>
                    <m:r>
                      <a:rPr lang="en-IN" sz="2400" b="1" i="1" smtClean="0">
                        <a:latin typeface="Cambria Math" panose="02040503050406030204" pitchFamily="18" charset="0"/>
                        <a:ea typeface="Cambria Math" panose="02040503050406030204" pitchFamily="18" charset="0"/>
                      </a:rPr>
                      <m:t>×</m:t>
                    </m:r>
                    <m:sSup>
                      <m:sSupPr>
                        <m:ctrlPr>
                          <a:rPr lang="en-IN" sz="2400" b="1" i="1" smtClean="0">
                            <a:latin typeface="Cambria Math" panose="02040503050406030204" pitchFamily="18" charset="0"/>
                            <a:ea typeface="Cambria Math" panose="02040503050406030204" pitchFamily="18" charset="0"/>
                          </a:rPr>
                        </m:ctrlPr>
                      </m:sSupPr>
                      <m:e>
                        <m:r>
                          <a:rPr lang="en-IN" sz="2400" b="1" i="1" smtClean="0">
                            <a:latin typeface="Cambria Math" panose="02040503050406030204" pitchFamily="18" charset="0"/>
                            <a:ea typeface="Cambria Math" panose="02040503050406030204" pitchFamily="18" charset="0"/>
                          </a:rPr>
                          <m:t>𝟏𝟎</m:t>
                        </m:r>
                      </m:e>
                      <m:sup>
                        <m:r>
                          <a:rPr lang="en-IN" sz="2400" b="1" i="1" smtClean="0">
                            <a:latin typeface="Cambria Math" panose="02040503050406030204" pitchFamily="18" charset="0"/>
                            <a:ea typeface="Cambria Math" panose="02040503050406030204" pitchFamily="18" charset="0"/>
                          </a:rPr>
                          <m:t>−</m:t>
                        </m:r>
                        <m:r>
                          <a:rPr lang="en-IN" sz="2400" b="1" i="1" smtClean="0">
                            <a:latin typeface="Cambria Math" panose="02040503050406030204" pitchFamily="18" charset="0"/>
                            <a:ea typeface="Cambria Math" panose="02040503050406030204" pitchFamily="18" charset="0"/>
                          </a:rPr>
                          <m:t>𝟏𝟔</m:t>
                        </m:r>
                      </m:sup>
                    </m:sSup>
                  </m:oMath>
                </a14:m>
                <a:r>
                  <a:rPr lang="en-IN" sz="2400" b="1" dirty="0"/>
                  <a:t> m</a:t>
                </a:r>
              </a:p>
            </p:txBody>
          </p:sp>
        </mc:Choice>
        <mc:Fallback xmlns="">
          <p:sp>
            <p:nvSpPr>
              <p:cNvPr id="45" name="TextBox 44">
                <a:extLst>
                  <a:ext uri="{FF2B5EF4-FFF2-40B4-BE49-F238E27FC236}">
                    <a16:creationId xmlns:a16="http://schemas.microsoft.com/office/drawing/2014/main" id="{905EC533-720F-980C-1867-477DCED15855}"/>
                  </a:ext>
                </a:extLst>
              </p:cNvPr>
              <p:cNvSpPr txBox="1">
                <a:spLocks noRot="1" noChangeAspect="1" noMove="1" noResize="1" noEditPoints="1" noAdjustHandles="1" noChangeArrowheads="1" noChangeShapeType="1" noTextEdit="1"/>
              </p:cNvSpPr>
              <p:nvPr/>
            </p:nvSpPr>
            <p:spPr>
              <a:xfrm>
                <a:off x="3853187" y="5729809"/>
                <a:ext cx="3058658" cy="621773"/>
              </a:xfrm>
              <a:prstGeom prst="rect">
                <a:avLst/>
              </a:prstGeom>
              <a:blipFill>
                <a:blip r:embed="rId7"/>
                <a:stretch>
                  <a:fillRect r="-5179" b="-8824"/>
                </a:stretch>
              </a:blipFill>
            </p:spPr>
            <p:txBody>
              <a:bodyPr/>
              <a:lstStyle/>
              <a:p>
                <a:r>
                  <a:rPr lang="en-IN">
                    <a:noFill/>
                  </a:rPr>
                  <a:t> </a:t>
                </a:r>
              </a:p>
            </p:txBody>
          </p:sp>
        </mc:Fallback>
      </mc:AlternateContent>
      <p:sp>
        <p:nvSpPr>
          <p:cNvPr id="47" name="TextBox 46">
            <a:extLst>
              <a:ext uri="{FF2B5EF4-FFF2-40B4-BE49-F238E27FC236}">
                <a16:creationId xmlns:a16="http://schemas.microsoft.com/office/drawing/2014/main" id="{A759B143-CC51-8DEC-DD72-C4A923B6831C}"/>
              </a:ext>
            </a:extLst>
          </p:cNvPr>
          <p:cNvSpPr txBox="1"/>
          <p:nvPr/>
        </p:nvSpPr>
        <p:spPr>
          <a:xfrm>
            <a:off x="7212049" y="5377334"/>
            <a:ext cx="4918435" cy="1200329"/>
          </a:xfrm>
          <a:prstGeom prst="rect">
            <a:avLst/>
          </a:prstGeom>
          <a:noFill/>
        </p:spPr>
        <p:txBody>
          <a:bodyPr wrap="square">
            <a:spAutoFit/>
          </a:bodyPr>
          <a:lstStyle/>
          <a:p>
            <a:pPr marL="12700" algn="just">
              <a:lnSpc>
                <a:spcPct val="100000"/>
              </a:lnSpc>
              <a:spcBef>
                <a:spcPts val="100"/>
              </a:spcBef>
            </a:pPr>
            <a:r>
              <a:rPr lang="en-US" sz="1800" b="1" spc="-30" dirty="0">
                <a:latin typeface="Calibri"/>
                <a:cs typeface="Calibri"/>
              </a:rPr>
              <a:t>Temporal</a:t>
            </a:r>
            <a:r>
              <a:rPr lang="en-US" sz="1800" b="1" spc="-60" dirty="0">
                <a:latin typeface="Calibri"/>
                <a:cs typeface="Calibri"/>
              </a:rPr>
              <a:t> </a:t>
            </a:r>
            <a:r>
              <a:rPr lang="en-US" sz="1800" b="1" dirty="0">
                <a:latin typeface="Calibri"/>
                <a:cs typeface="Calibri"/>
              </a:rPr>
              <a:t>coherence</a:t>
            </a:r>
            <a:r>
              <a:rPr lang="en-US" sz="1800" b="1" spc="-45" dirty="0">
                <a:latin typeface="Calibri"/>
                <a:cs typeface="Calibri"/>
              </a:rPr>
              <a:t> </a:t>
            </a:r>
            <a:r>
              <a:rPr lang="en-US" sz="1800" dirty="0">
                <a:latin typeface="Calibri"/>
                <a:cs typeface="Calibri"/>
              </a:rPr>
              <a:t>is</a:t>
            </a:r>
            <a:r>
              <a:rPr lang="en-US" sz="1800" spc="-25" dirty="0">
                <a:latin typeface="Calibri"/>
                <a:cs typeface="Calibri"/>
              </a:rPr>
              <a:t> </a:t>
            </a:r>
            <a:r>
              <a:rPr lang="en-US" sz="1800" dirty="0">
                <a:latin typeface="Calibri"/>
                <a:cs typeface="Calibri"/>
              </a:rPr>
              <a:t>a</a:t>
            </a:r>
            <a:r>
              <a:rPr lang="en-US" sz="1800" spc="-55" dirty="0">
                <a:latin typeface="Calibri"/>
                <a:cs typeface="Calibri"/>
              </a:rPr>
              <a:t> </a:t>
            </a:r>
            <a:r>
              <a:rPr lang="en-US" sz="1800" dirty="0">
                <a:latin typeface="Calibri"/>
                <a:cs typeface="Calibri"/>
              </a:rPr>
              <a:t>measure</a:t>
            </a:r>
            <a:r>
              <a:rPr lang="en-US" sz="1800" spc="-30" dirty="0">
                <a:latin typeface="Calibri"/>
                <a:cs typeface="Calibri"/>
              </a:rPr>
              <a:t> </a:t>
            </a:r>
            <a:r>
              <a:rPr lang="en-US" sz="1800" dirty="0">
                <a:latin typeface="Calibri"/>
                <a:cs typeface="Calibri"/>
              </a:rPr>
              <a:t>of</a:t>
            </a:r>
            <a:r>
              <a:rPr lang="en-US" sz="1800" spc="-40" dirty="0">
                <a:latin typeface="Calibri"/>
                <a:cs typeface="Calibri"/>
              </a:rPr>
              <a:t> </a:t>
            </a:r>
            <a:r>
              <a:rPr lang="en-US" sz="1800" dirty="0">
                <a:latin typeface="Calibri"/>
                <a:cs typeface="Calibri"/>
              </a:rPr>
              <a:t>the</a:t>
            </a:r>
            <a:r>
              <a:rPr lang="en-US" sz="1800" spc="-25" dirty="0">
                <a:latin typeface="Calibri"/>
                <a:cs typeface="Calibri"/>
              </a:rPr>
              <a:t> </a:t>
            </a:r>
            <a:r>
              <a:rPr lang="en-US" sz="1800" spc="-10" dirty="0">
                <a:latin typeface="Calibri"/>
                <a:cs typeface="Calibri"/>
              </a:rPr>
              <a:t>correlation</a:t>
            </a:r>
            <a:r>
              <a:rPr lang="en-US" sz="1800" spc="-50" dirty="0">
                <a:latin typeface="Calibri"/>
                <a:cs typeface="Calibri"/>
              </a:rPr>
              <a:t> </a:t>
            </a:r>
            <a:r>
              <a:rPr lang="en-US" sz="1800" dirty="0">
                <a:latin typeface="Calibri"/>
                <a:cs typeface="Calibri"/>
              </a:rPr>
              <a:t>between</a:t>
            </a:r>
            <a:r>
              <a:rPr lang="en-US" sz="1800" spc="-35" dirty="0">
                <a:latin typeface="Calibri"/>
                <a:cs typeface="Calibri"/>
              </a:rPr>
              <a:t> </a:t>
            </a:r>
            <a:r>
              <a:rPr lang="en-US" sz="1800" dirty="0">
                <a:latin typeface="Calibri"/>
                <a:cs typeface="Calibri"/>
              </a:rPr>
              <a:t>the</a:t>
            </a:r>
            <a:r>
              <a:rPr lang="en-US" sz="1800" spc="-30" dirty="0">
                <a:latin typeface="Calibri"/>
                <a:cs typeface="Calibri"/>
              </a:rPr>
              <a:t> </a:t>
            </a:r>
            <a:r>
              <a:rPr lang="en-US" sz="1800" dirty="0">
                <a:latin typeface="Calibri"/>
                <a:cs typeface="Calibri"/>
              </a:rPr>
              <a:t>phases</a:t>
            </a:r>
            <a:r>
              <a:rPr lang="en-US" sz="1800" spc="-25" dirty="0">
                <a:latin typeface="Calibri"/>
                <a:cs typeface="Calibri"/>
              </a:rPr>
              <a:t> </a:t>
            </a:r>
            <a:r>
              <a:rPr lang="en-US" sz="1800" dirty="0">
                <a:latin typeface="Calibri"/>
                <a:cs typeface="Calibri"/>
              </a:rPr>
              <a:t>of</a:t>
            </a:r>
            <a:r>
              <a:rPr lang="en-US" sz="1800" spc="-30" dirty="0">
                <a:latin typeface="Calibri"/>
                <a:cs typeface="Calibri"/>
              </a:rPr>
              <a:t> </a:t>
            </a:r>
            <a:r>
              <a:rPr lang="en-US" sz="1800" dirty="0">
                <a:latin typeface="Calibri"/>
                <a:cs typeface="Calibri"/>
              </a:rPr>
              <a:t>a</a:t>
            </a:r>
            <a:r>
              <a:rPr lang="en-US" sz="1800" spc="-45" dirty="0">
                <a:latin typeface="Calibri"/>
                <a:cs typeface="Calibri"/>
              </a:rPr>
              <a:t> </a:t>
            </a:r>
            <a:r>
              <a:rPr lang="en-US" sz="1800" spc="-10" dirty="0">
                <a:latin typeface="Calibri"/>
                <a:cs typeface="Calibri"/>
              </a:rPr>
              <a:t>light </a:t>
            </a:r>
            <a:r>
              <a:rPr lang="en-US" sz="1800" dirty="0">
                <a:latin typeface="Calibri"/>
                <a:cs typeface="Calibri"/>
              </a:rPr>
              <a:t>wave</a:t>
            </a:r>
            <a:r>
              <a:rPr lang="en-US" sz="1800" spc="-70" dirty="0">
                <a:latin typeface="Calibri"/>
                <a:cs typeface="Calibri"/>
              </a:rPr>
              <a:t> </a:t>
            </a:r>
            <a:r>
              <a:rPr lang="en-US" sz="1800" dirty="0">
                <a:latin typeface="Calibri"/>
                <a:cs typeface="Calibri"/>
              </a:rPr>
              <a:t>at</a:t>
            </a:r>
            <a:r>
              <a:rPr lang="en-US" sz="1800" spc="-60" dirty="0">
                <a:latin typeface="Calibri"/>
                <a:cs typeface="Calibri"/>
              </a:rPr>
              <a:t> </a:t>
            </a:r>
            <a:r>
              <a:rPr lang="en-US" sz="1800" spc="-20" dirty="0">
                <a:latin typeface="Calibri"/>
                <a:cs typeface="Calibri"/>
              </a:rPr>
              <a:t>different</a:t>
            </a:r>
            <a:r>
              <a:rPr lang="en-US" sz="1800" spc="-50" dirty="0">
                <a:latin typeface="Calibri"/>
                <a:cs typeface="Calibri"/>
              </a:rPr>
              <a:t> </a:t>
            </a:r>
            <a:r>
              <a:rPr lang="en-US" sz="1800" dirty="0">
                <a:latin typeface="Calibri"/>
                <a:cs typeface="Calibri"/>
              </a:rPr>
              <a:t>points</a:t>
            </a:r>
            <a:r>
              <a:rPr lang="en-US" sz="1800" spc="-60" dirty="0">
                <a:latin typeface="Calibri"/>
                <a:cs typeface="Calibri"/>
              </a:rPr>
              <a:t> </a:t>
            </a:r>
            <a:r>
              <a:rPr lang="en-US" sz="1800" dirty="0">
                <a:latin typeface="Calibri"/>
                <a:cs typeface="Calibri"/>
              </a:rPr>
              <a:t>along</a:t>
            </a:r>
            <a:r>
              <a:rPr lang="en-US" sz="1800" spc="-55" dirty="0">
                <a:latin typeface="Calibri"/>
                <a:cs typeface="Calibri"/>
              </a:rPr>
              <a:t> </a:t>
            </a:r>
            <a:r>
              <a:rPr lang="en-US" sz="1800" dirty="0">
                <a:latin typeface="Calibri"/>
                <a:cs typeface="Calibri"/>
              </a:rPr>
              <a:t>the</a:t>
            </a:r>
            <a:r>
              <a:rPr lang="en-US" sz="1800" spc="-70" dirty="0">
                <a:latin typeface="Calibri"/>
                <a:cs typeface="Calibri"/>
              </a:rPr>
              <a:t> </a:t>
            </a:r>
            <a:r>
              <a:rPr lang="en-US" sz="1800" dirty="0">
                <a:latin typeface="Calibri"/>
                <a:cs typeface="Calibri"/>
              </a:rPr>
              <a:t>direction</a:t>
            </a:r>
            <a:r>
              <a:rPr lang="en-US" sz="1800" spc="-65" dirty="0">
                <a:latin typeface="Calibri"/>
                <a:cs typeface="Calibri"/>
              </a:rPr>
              <a:t> </a:t>
            </a:r>
            <a:r>
              <a:rPr lang="en-US" sz="1800" dirty="0">
                <a:latin typeface="Calibri"/>
                <a:cs typeface="Calibri"/>
              </a:rPr>
              <a:t>of</a:t>
            </a:r>
            <a:r>
              <a:rPr lang="en-US" sz="1800" spc="-65" dirty="0">
                <a:latin typeface="Calibri"/>
                <a:cs typeface="Calibri"/>
              </a:rPr>
              <a:t> </a:t>
            </a:r>
            <a:r>
              <a:rPr lang="en-US" sz="1800" spc="-10" dirty="0">
                <a:latin typeface="Calibri"/>
                <a:cs typeface="Calibri"/>
              </a:rPr>
              <a:t>propagation</a:t>
            </a:r>
            <a:r>
              <a:rPr lang="en-US" spc="-10" dirty="0">
                <a:latin typeface="Calibri"/>
                <a:cs typeface="Calibri"/>
              </a:rPr>
              <a:t>. </a:t>
            </a:r>
            <a:r>
              <a:rPr lang="en-US" sz="1800" spc="-35" dirty="0">
                <a:latin typeface="Calibri"/>
                <a:cs typeface="Calibri"/>
              </a:rPr>
              <a:t>Temporal</a:t>
            </a:r>
            <a:r>
              <a:rPr lang="en-US" sz="1800" spc="-60" dirty="0">
                <a:latin typeface="Calibri"/>
                <a:cs typeface="Calibri"/>
              </a:rPr>
              <a:t> </a:t>
            </a:r>
            <a:r>
              <a:rPr lang="en-US" sz="1800" spc="-10" dirty="0">
                <a:latin typeface="Calibri"/>
                <a:cs typeface="Calibri"/>
              </a:rPr>
              <a:t>coherence</a:t>
            </a:r>
            <a:r>
              <a:rPr lang="en-US" sz="1800" spc="-70" dirty="0">
                <a:latin typeface="Calibri"/>
                <a:cs typeface="Calibri"/>
              </a:rPr>
              <a:t> </a:t>
            </a:r>
            <a:r>
              <a:rPr lang="en-US" sz="1800" spc="-10" dirty="0">
                <a:latin typeface="Calibri"/>
                <a:cs typeface="Calibri"/>
              </a:rPr>
              <a:t>tells us how monochromatic a source is.</a:t>
            </a:r>
            <a:endParaRPr lang="en-US" sz="1800" dirty="0">
              <a:latin typeface="Calibri"/>
              <a:cs typeface="Calibri"/>
            </a:endParaRPr>
          </a:p>
        </p:txBody>
      </p:sp>
    </p:spTree>
    <p:extLst>
      <p:ext uri="{BB962C8B-B14F-4D97-AF65-F5344CB8AC3E}">
        <p14:creationId xmlns:p14="http://schemas.microsoft.com/office/powerpoint/2010/main" val="1041968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1" grpId="0"/>
      <p:bldP spid="42" grpId="0"/>
      <p:bldP spid="43" grpId="0"/>
      <p:bldP spid="44" grpId="0"/>
      <p:bldP spid="4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51CE3-87BB-AD11-B865-28E307285D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747496-0F40-6127-1D2C-A24588A1750F}"/>
              </a:ext>
            </a:extLst>
          </p:cNvPr>
          <p:cNvSpPr>
            <a:spLocks noGrp="1"/>
          </p:cNvSpPr>
          <p:nvPr>
            <p:ph type="title"/>
          </p:nvPr>
        </p:nvSpPr>
        <p:spPr>
          <a:xfrm>
            <a:off x="838201" y="-92075"/>
            <a:ext cx="8264703" cy="1135903"/>
          </a:xfrm>
        </p:spPr>
        <p:txBody>
          <a:bodyPr>
            <a:noAutofit/>
          </a:bodyPr>
          <a:lstStyle/>
          <a:p>
            <a:r>
              <a:rPr lang="en-IN" sz="3200" b="1" dirty="0">
                <a:solidFill>
                  <a:srgbClr val="0000FF"/>
                </a:solidFill>
                <a:latin typeface="Calibri" panose="020F0502020204030204" pitchFamily="34" charset="0"/>
              </a:rPr>
              <a:t>N</a:t>
            </a:r>
            <a:r>
              <a:rPr lang="en-IN" sz="3200" b="1" i="0" u="none" strike="noStrike" baseline="0" dirty="0">
                <a:solidFill>
                  <a:srgbClr val="0000FF"/>
                </a:solidFill>
                <a:latin typeface="Calibri" panose="020F0502020204030204" pitchFamily="34" charset="0"/>
              </a:rPr>
              <a:t>umerical Problems</a:t>
            </a:r>
            <a:endParaRPr lang="en-IN" sz="3200" b="1" dirty="0">
              <a:latin typeface="+mn-lt"/>
            </a:endParaRP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DA7B5DB-8858-8E17-E57A-FD0DCE873225}"/>
                  </a:ext>
                </a:extLst>
              </p:cNvPr>
              <p:cNvSpPr/>
              <p:nvPr/>
            </p:nvSpPr>
            <p:spPr>
              <a:xfrm>
                <a:off x="670560" y="935541"/>
                <a:ext cx="11244349" cy="1399294"/>
              </a:xfrm>
              <a:prstGeom prst="rect">
                <a:avLst/>
              </a:prstGeom>
            </p:spPr>
            <p:txBody>
              <a:bodyPr wrap="square">
                <a:spAutoFit/>
              </a:bodyPr>
              <a:lstStyle/>
              <a:p>
                <a:pPr algn="just"/>
                <a:r>
                  <a:rPr lang="en-US" sz="2400" dirty="0">
                    <a:solidFill>
                      <a:srgbClr val="FF0000"/>
                    </a:solidFill>
                  </a:rPr>
                  <a:t>The relative population at room temperature (300 K) of a two level system having ground state energy E</a:t>
                </a:r>
                <a:r>
                  <a:rPr lang="en-US" sz="2400" baseline="-25000" dirty="0">
                    <a:solidFill>
                      <a:srgbClr val="FF0000"/>
                    </a:solidFill>
                  </a:rPr>
                  <a:t>1</a:t>
                </a:r>
                <a:r>
                  <a:rPr lang="en-US" sz="2400" dirty="0">
                    <a:solidFill>
                      <a:srgbClr val="FF0000"/>
                    </a:solidFill>
                  </a:rPr>
                  <a:t> and excited state energy E</a:t>
                </a:r>
                <a:r>
                  <a:rPr lang="en-US" sz="2400" baseline="-25000" dirty="0">
                    <a:solidFill>
                      <a:srgbClr val="FF0000"/>
                    </a:solidFill>
                  </a:rPr>
                  <a:t>2</a:t>
                </a:r>
                <a:r>
                  <a:rPr lang="en-US" sz="2400" dirty="0">
                    <a:solidFill>
                      <a:srgbClr val="FF0000"/>
                    </a:solidFill>
                  </a:rPr>
                  <a:t> is </a:t>
                </a:r>
                <a14:m>
                  <m:oMath xmlns:m="http://schemas.openxmlformats.org/officeDocument/2006/math">
                    <m:f>
                      <m:fPr>
                        <m:ctrlPr>
                          <a:rPr lang="en-US" sz="2400" b="0" i="1" dirty="0" smtClean="0">
                            <a:solidFill>
                              <a:srgbClr val="FF0000"/>
                            </a:solidFill>
                            <a:latin typeface="Cambria Math" panose="02040503050406030204" pitchFamily="18" charset="0"/>
                          </a:rPr>
                        </m:ctrlPr>
                      </m:fPr>
                      <m:num>
                        <m:sSub>
                          <m:sSubPr>
                            <m:ctrlPr>
                              <a:rPr lang="en-US" sz="2400" b="0" i="1" dirty="0" smtClean="0">
                                <a:solidFill>
                                  <a:srgbClr val="FF0000"/>
                                </a:solidFill>
                                <a:latin typeface="Cambria Math" panose="02040503050406030204" pitchFamily="18" charset="0"/>
                              </a:rPr>
                            </m:ctrlPr>
                          </m:sSubPr>
                          <m:e>
                            <m:r>
                              <a:rPr lang="en-US" sz="2400" i="1" dirty="0" smtClean="0">
                                <a:solidFill>
                                  <a:srgbClr val="FF0000"/>
                                </a:solidFill>
                                <a:latin typeface="Cambria Math" panose="02040503050406030204" pitchFamily="18" charset="0"/>
                              </a:rPr>
                              <m:t>𝑁</m:t>
                            </m:r>
                          </m:e>
                          <m:sub>
                            <m:r>
                              <a:rPr lang="en-US" sz="2400" i="1" dirty="0" smtClean="0">
                                <a:solidFill>
                                  <a:srgbClr val="FF0000"/>
                                </a:solidFill>
                                <a:latin typeface="Cambria Math" panose="02040503050406030204" pitchFamily="18" charset="0"/>
                              </a:rPr>
                              <m:t>2</m:t>
                            </m:r>
                          </m:sub>
                        </m:sSub>
                      </m:num>
                      <m:den>
                        <m:sSub>
                          <m:sSubPr>
                            <m:ctrlPr>
                              <a:rPr lang="en-US" sz="2400" b="0" i="1" dirty="0" smtClean="0">
                                <a:solidFill>
                                  <a:srgbClr val="FF0000"/>
                                </a:solidFill>
                                <a:latin typeface="Cambria Math" panose="02040503050406030204" pitchFamily="18" charset="0"/>
                              </a:rPr>
                            </m:ctrlPr>
                          </m:sSubPr>
                          <m:e>
                            <m:r>
                              <a:rPr lang="en-US" sz="2400" i="1" dirty="0" smtClean="0">
                                <a:solidFill>
                                  <a:srgbClr val="FF0000"/>
                                </a:solidFill>
                                <a:latin typeface="Cambria Math" panose="02040503050406030204" pitchFamily="18" charset="0"/>
                              </a:rPr>
                              <m:t>𝑁</m:t>
                            </m:r>
                          </m:e>
                          <m:sub>
                            <m:r>
                              <a:rPr lang="en-US" sz="2400" i="1" dirty="0" smtClean="0">
                                <a:solidFill>
                                  <a:srgbClr val="FF0000"/>
                                </a:solidFill>
                                <a:latin typeface="Cambria Math" panose="02040503050406030204" pitchFamily="18" charset="0"/>
                              </a:rPr>
                              <m:t>1</m:t>
                            </m:r>
                          </m:sub>
                        </m:sSub>
                      </m:den>
                    </m:f>
                    <m:r>
                      <a:rPr lang="en-US" sz="2400" i="1" dirty="0" smtClean="0">
                        <a:solidFill>
                          <a:srgbClr val="FF0000"/>
                        </a:solidFill>
                        <a:latin typeface="Cambria Math" panose="02040503050406030204" pitchFamily="18" charset="0"/>
                      </a:rPr>
                      <m:t>=1.2×</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1</m:t>
                        </m:r>
                        <m:r>
                          <a:rPr lang="en-US" sz="2400" b="0" i="1" dirty="0" smtClean="0">
                            <a:solidFill>
                              <a:srgbClr val="FF0000"/>
                            </a:solidFill>
                            <a:latin typeface="Cambria Math" panose="02040503050406030204" pitchFamily="18" charset="0"/>
                          </a:rPr>
                          <m:t>0</m:t>
                        </m:r>
                      </m:e>
                      <m:sup>
                        <m:r>
                          <a:rPr lang="en-US" sz="2400" b="0" i="1" dirty="0" smtClean="0">
                            <a:solidFill>
                              <a:srgbClr val="FF0000"/>
                            </a:solidFill>
                            <a:latin typeface="Cambria Math" panose="02040503050406030204" pitchFamily="18" charset="0"/>
                          </a:rPr>
                          <m:t>−30</m:t>
                        </m:r>
                      </m:sup>
                    </m:sSup>
                  </m:oMath>
                </a14:m>
                <a:r>
                  <a:rPr lang="en-US" sz="2400" dirty="0">
                    <a:solidFill>
                      <a:srgbClr val="FF0000"/>
                    </a:solidFill>
                  </a:rPr>
                  <a:t>. Find the wavelength of light emitted during the transition from E</a:t>
                </a:r>
                <a:r>
                  <a:rPr lang="en-US" sz="2400" baseline="-25000" dirty="0">
                    <a:solidFill>
                      <a:srgbClr val="FF0000"/>
                    </a:solidFill>
                  </a:rPr>
                  <a:t>2</a:t>
                </a:r>
                <a:r>
                  <a:rPr lang="en-US" sz="2400" dirty="0">
                    <a:solidFill>
                      <a:srgbClr val="FF0000"/>
                    </a:solidFill>
                  </a:rPr>
                  <a:t> to E</a:t>
                </a:r>
                <a:r>
                  <a:rPr lang="en-US" sz="2400" baseline="-25000" dirty="0">
                    <a:solidFill>
                      <a:srgbClr val="FF0000"/>
                    </a:solidFill>
                  </a:rPr>
                  <a:t>1</a:t>
                </a:r>
                <a:r>
                  <a:rPr lang="en-US" sz="2400" dirty="0">
                    <a:solidFill>
                      <a:srgbClr val="FF0000"/>
                    </a:solidFill>
                  </a:rPr>
                  <a:t> . (K=1.38×10</a:t>
                </a:r>
                <a:r>
                  <a:rPr lang="en-US" sz="2400" baseline="30000" dirty="0">
                    <a:solidFill>
                      <a:srgbClr val="FF0000"/>
                    </a:solidFill>
                  </a:rPr>
                  <a:t>−23</a:t>
                </a:r>
                <a:r>
                  <a:rPr lang="en-US" sz="2400" dirty="0">
                    <a:solidFill>
                      <a:srgbClr val="FF0000"/>
                    </a:solidFill>
                  </a:rPr>
                  <a:t>J/K)</a:t>
                </a:r>
              </a:p>
            </p:txBody>
          </p:sp>
        </mc:Choice>
        <mc:Fallback xmlns="">
          <p:sp>
            <p:nvSpPr>
              <p:cNvPr id="4" name="Rectangle 3">
                <a:extLst>
                  <a:ext uri="{FF2B5EF4-FFF2-40B4-BE49-F238E27FC236}">
                    <a16:creationId xmlns:a16="http://schemas.microsoft.com/office/drawing/2014/main" id="{5998BED2-694F-3F99-DB1C-B34D06548408}"/>
                  </a:ext>
                </a:extLst>
              </p:cNvPr>
              <p:cNvSpPr>
                <a:spLocks noRot="1" noChangeAspect="1" noMove="1" noResize="1" noEditPoints="1" noAdjustHandles="1" noChangeArrowheads="1" noChangeShapeType="1" noTextEdit="1"/>
              </p:cNvSpPr>
              <p:nvPr/>
            </p:nvSpPr>
            <p:spPr>
              <a:xfrm>
                <a:off x="670560" y="935541"/>
                <a:ext cx="11244349" cy="1399294"/>
              </a:xfrm>
              <a:prstGeom prst="rect">
                <a:avLst/>
              </a:prstGeom>
              <a:blipFill>
                <a:blip r:embed="rId3"/>
                <a:stretch>
                  <a:fillRect l="-813" t="-3478" r="-759" b="-869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4F609AD-62CF-C3F8-7A81-D93321CB66ED}"/>
                  </a:ext>
                </a:extLst>
              </p:cNvPr>
              <p:cNvSpPr txBox="1"/>
              <p:nvPr/>
            </p:nvSpPr>
            <p:spPr>
              <a:xfrm>
                <a:off x="670560" y="2517796"/>
                <a:ext cx="10291694" cy="84465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f>
                        <m:fPr>
                          <m:ctrlPr>
                            <a:rPr lang="en-IN" sz="2400" b="1" i="1" smtClean="0">
                              <a:solidFill>
                                <a:srgbClr val="836967"/>
                              </a:solidFill>
                              <a:latin typeface="Cambria Math" panose="02040503050406030204" pitchFamily="18" charset="0"/>
                            </a:rPr>
                          </m:ctrlPr>
                        </m:fPr>
                        <m:num>
                          <m:sSub>
                            <m:sSubPr>
                              <m:ctrlPr>
                                <a:rPr lang="en-IN" sz="2400" b="1" i="1">
                                  <a:solidFill>
                                    <a:srgbClr val="836967"/>
                                  </a:solidFill>
                                  <a:latin typeface="Cambria Math" panose="02040503050406030204" pitchFamily="18" charset="0"/>
                                </a:rPr>
                              </m:ctrlPr>
                            </m:sSubPr>
                            <m:e>
                              <m:r>
                                <a:rPr lang="en-IN" sz="2400" b="1" i="0">
                                  <a:latin typeface="Cambria Math" panose="02040503050406030204" pitchFamily="18" charset="0"/>
                                </a:rPr>
                                <m:t> </m:t>
                              </m:r>
                              <m:r>
                                <a:rPr lang="en-IN" sz="2400" b="1" i="0">
                                  <a:latin typeface="Cambria Math" panose="02040503050406030204" pitchFamily="18" charset="0"/>
                                </a:rPr>
                                <m:t>𝐍</m:t>
                              </m:r>
                            </m:e>
                            <m:sub>
                              <m:r>
                                <a:rPr lang="en-US" sz="2400" b="1" i="0" smtClean="0">
                                  <a:latin typeface="Cambria Math" panose="02040503050406030204" pitchFamily="18" charset="0"/>
                                </a:rPr>
                                <m:t>𝟐</m:t>
                              </m:r>
                            </m:sub>
                          </m:sSub>
                        </m:num>
                        <m:den>
                          <m:sSub>
                            <m:sSubPr>
                              <m:ctrlPr>
                                <a:rPr lang="en-IN" sz="2400" b="1" i="1">
                                  <a:solidFill>
                                    <a:srgbClr val="836967"/>
                                  </a:solidFill>
                                  <a:latin typeface="Cambria Math" panose="02040503050406030204" pitchFamily="18" charset="0"/>
                                </a:rPr>
                              </m:ctrlPr>
                            </m:sSubPr>
                            <m:e>
                              <m:r>
                                <a:rPr lang="en-IN" sz="2400" b="1" i="0">
                                  <a:latin typeface="Cambria Math" panose="02040503050406030204" pitchFamily="18" charset="0"/>
                                </a:rPr>
                                <m:t> </m:t>
                              </m:r>
                              <m:r>
                                <a:rPr lang="en-IN" sz="2400" b="1" i="0">
                                  <a:latin typeface="Cambria Math" panose="02040503050406030204" pitchFamily="18" charset="0"/>
                                </a:rPr>
                                <m:t>𝐍</m:t>
                              </m:r>
                            </m:e>
                            <m:sub>
                              <m:r>
                                <a:rPr lang="en-US" sz="2400" b="1" i="0" smtClean="0">
                                  <a:latin typeface="Cambria Math" panose="02040503050406030204" pitchFamily="18" charset="0"/>
                                </a:rPr>
                                <m:t>𝟏</m:t>
                              </m:r>
                            </m:sub>
                          </m:sSub>
                        </m:den>
                      </m:f>
                      <m:r>
                        <a:rPr lang="en-IN" sz="2400" b="1" i="0">
                          <a:latin typeface="Cambria Math" panose="02040503050406030204" pitchFamily="18" charset="0"/>
                        </a:rPr>
                        <m:t>=</m:t>
                      </m:r>
                      <m:sSup>
                        <m:sSupPr>
                          <m:ctrlPr>
                            <a:rPr lang="en-IN" sz="2400" b="1" i="1">
                              <a:solidFill>
                                <a:srgbClr val="836967"/>
                              </a:solidFill>
                              <a:latin typeface="Cambria Math" panose="02040503050406030204" pitchFamily="18" charset="0"/>
                            </a:rPr>
                          </m:ctrlPr>
                        </m:sSupPr>
                        <m:e>
                          <m:r>
                            <a:rPr lang="en-IN" sz="2400" b="1" i="0">
                              <a:latin typeface="Cambria Math" panose="02040503050406030204" pitchFamily="18" charset="0"/>
                            </a:rPr>
                            <m:t>𝐞</m:t>
                          </m:r>
                        </m:e>
                        <m:sup>
                          <m:r>
                            <a:rPr lang="en-IN" sz="2400" b="1" i="0" smtClean="0">
                              <a:latin typeface="Cambria Math" panose="02040503050406030204" pitchFamily="18" charset="0"/>
                            </a:rPr>
                            <m:t>−</m:t>
                          </m:r>
                          <m:d>
                            <m:dPr>
                              <m:ctrlPr>
                                <a:rPr lang="en-IN" sz="2400" b="1" i="1" smtClean="0">
                                  <a:latin typeface="Cambria Math" panose="02040503050406030204" pitchFamily="18" charset="0"/>
                                </a:rPr>
                              </m:ctrlPr>
                            </m:dPr>
                            <m:e>
                              <m:f>
                                <m:fPr>
                                  <m:ctrlPr>
                                    <a:rPr lang="en-IN" sz="2400" b="1" i="1">
                                      <a:solidFill>
                                        <a:srgbClr val="836967"/>
                                      </a:solidFill>
                                      <a:latin typeface="Cambria Math" panose="02040503050406030204" pitchFamily="18" charset="0"/>
                                    </a:rPr>
                                  </m:ctrlPr>
                                </m:fPr>
                                <m:num>
                                  <m:sSub>
                                    <m:sSubPr>
                                      <m:ctrlPr>
                                        <a:rPr lang="en-IN" sz="2400" b="1" i="1">
                                          <a:latin typeface="Cambria Math" panose="02040503050406030204" pitchFamily="18" charset="0"/>
                                        </a:rPr>
                                      </m:ctrlPr>
                                    </m:sSubPr>
                                    <m:e>
                                      <m:r>
                                        <a:rPr lang="en-IN" sz="2400" b="1" i="0">
                                          <a:latin typeface="Cambria Math" panose="02040503050406030204" pitchFamily="18" charset="0"/>
                                        </a:rPr>
                                        <m:t>𝐄</m:t>
                                      </m:r>
                                    </m:e>
                                    <m:sub>
                                      <m:r>
                                        <a:rPr lang="en-IN" sz="2400" b="1" i="0">
                                          <a:latin typeface="Cambria Math" panose="02040503050406030204" pitchFamily="18" charset="0"/>
                                        </a:rPr>
                                        <m:t>𝟐</m:t>
                                      </m:r>
                                    </m:sub>
                                  </m:sSub>
                                  <m:r>
                                    <a:rPr lang="en-IN" sz="2400" b="1" i="0">
                                      <a:latin typeface="Cambria Math" panose="02040503050406030204" pitchFamily="18" charset="0"/>
                                    </a:rPr>
                                    <m:t>−</m:t>
                                  </m:r>
                                  <m:sSub>
                                    <m:sSubPr>
                                      <m:ctrlPr>
                                        <a:rPr lang="en-IN" sz="2400" b="1" i="1">
                                          <a:latin typeface="Cambria Math" panose="02040503050406030204" pitchFamily="18" charset="0"/>
                                        </a:rPr>
                                      </m:ctrlPr>
                                    </m:sSubPr>
                                    <m:e>
                                      <m:r>
                                        <a:rPr lang="en-IN" sz="2400" b="1" i="0">
                                          <a:latin typeface="Cambria Math" panose="02040503050406030204" pitchFamily="18" charset="0"/>
                                        </a:rPr>
                                        <m:t>𝐄</m:t>
                                      </m:r>
                                    </m:e>
                                    <m:sub>
                                      <m:r>
                                        <a:rPr lang="en-IN" sz="2400" b="1" i="0">
                                          <a:latin typeface="Cambria Math" panose="02040503050406030204" pitchFamily="18" charset="0"/>
                                        </a:rPr>
                                        <m:t>𝟏</m:t>
                                      </m:r>
                                    </m:sub>
                                  </m:sSub>
                                </m:num>
                                <m:den>
                                  <m:r>
                                    <a:rPr lang="en-IN" sz="2400" b="1" i="0">
                                      <a:latin typeface="Cambria Math" panose="02040503050406030204" pitchFamily="18" charset="0"/>
                                    </a:rPr>
                                    <m:t>𝐊𝐓</m:t>
                                  </m:r>
                                </m:den>
                              </m:f>
                            </m:e>
                          </m:d>
                        </m:sup>
                      </m:sSup>
                    </m:oMath>
                  </m:oMathPara>
                </a14:m>
                <a:endParaRPr lang="en-IN" sz="2400" b="1" dirty="0"/>
              </a:p>
            </p:txBody>
          </p:sp>
        </mc:Choice>
        <mc:Fallback xmlns="">
          <p:sp>
            <p:nvSpPr>
              <p:cNvPr id="3" name="TextBox 2">
                <a:extLst>
                  <a:ext uri="{FF2B5EF4-FFF2-40B4-BE49-F238E27FC236}">
                    <a16:creationId xmlns:a16="http://schemas.microsoft.com/office/drawing/2014/main" id="{7A7CDB29-2069-3C60-5AA7-DF03CC103DA2}"/>
                  </a:ext>
                </a:extLst>
              </p:cNvPr>
              <p:cNvSpPr txBox="1">
                <a:spLocks noRot="1" noChangeAspect="1" noMove="1" noResize="1" noEditPoints="1" noAdjustHandles="1" noChangeArrowheads="1" noChangeShapeType="1" noTextEdit="1"/>
              </p:cNvSpPr>
              <p:nvPr/>
            </p:nvSpPr>
            <p:spPr>
              <a:xfrm>
                <a:off x="670560" y="2517796"/>
                <a:ext cx="10291694" cy="844655"/>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D15BDA2-C64F-A8E6-9DC0-0F046AD3CAAB}"/>
                  </a:ext>
                </a:extLst>
              </p:cNvPr>
              <p:cNvSpPr txBox="1"/>
              <p:nvPr/>
            </p:nvSpPr>
            <p:spPr>
              <a:xfrm>
                <a:off x="670560" y="3545412"/>
                <a:ext cx="10291694" cy="84446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f>
                        <m:fPr>
                          <m:ctrlPr>
                            <a:rPr lang="en-IN" sz="2400" b="1" i="1" smtClean="0">
                              <a:solidFill>
                                <a:srgbClr val="836967"/>
                              </a:solidFill>
                              <a:latin typeface="Cambria Math" panose="02040503050406030204" pitchFamily="18" charset="0"/>
                            </a:rPr>
                          </m:ctrlPr>
                        </m:fPr>
                        <m:num>
                          <m:sSub>
                            <m:sSubPr>
                              <m:ctrlPr>
                                <a:rPr lang="en-IN" sz="2400" b="1" i="1">
                                  <a:solidFill>
                                    <a:srgbClr val="836967"/>
                                  </a:solidFill>
                                  <a:latin typeface="Cambria Math" panose="02040503050406030204" pitchFamily="18" charset="0"/>
                                </a:rPr>
                              </m:ctrlPr>
                            </m:sSubPr>
                            <m:e>
                              <m:r>
                                <a:rPr lang="en-IN" sz="2400" b="1" i="0">
                                  <a:latin typeface="Cambria Math" panose="02040503050406030204" pitchFamily="18" charset="0"/>
                                </a:rPr>
                                <m:t> </m:t>
                              </m:r>
                              <m:r>
                                <a:rPr lang="en-IN" sz="2400" b="1" i="0">
                                  <a:latin typeface="Cambria Math" panose="02040503050406030204" pitchFamily="18" charset="0"/>
                                </a:rPr>
                                <m:t>𝐍</m:t>
                              </m:r>
                            </m:e>
                            <m:sub>
                              <m:r>
                                <a:rPr lang="en-US" sz="2400" b="1" i="0" smtClean="0">
                                  <a:latin typeface="Cambria Math" panose="02040503050406030204" pitchFamily="18" charset="0"/>
                                </a:rPr>
                                <m:t>𝟐</m:t>
                              </m:r>
                            </m:sub>
                          </m:sSub>
                        </m:num>
                        <m:den>
                          <m:sSub>
                            <m:sSubPr>
                              <m:ctrlPr>
                                <a:rPr lang="en-IN" sz="2400" b="1" i="1">
                                  <a:solidFill>
                                    <a:srgbClr val="836967"/>
                                  </a:solidFill>
                                  <a:latin typeface="Cambria Math" panose="02040503050406030204" pitchFamily="18" charset="0"/>
                                </a:rPr>
                              </m:ctrlPr>
                            </m:sSubPr>
                            <m:e>
                              <m:r>
                                <a:rPr lang="en-IN" sz="2400" b="1" i="0">
                                  <a:latin typeface="Cambria Math" panose="02040503050406030204" pitchFamily="18" charset="0"/>
                                </a:rPr>
                                <m:t> </m:t>
                              </m:r>
                              <m:r>
                                <a:rPr lang="en-IN" sz="2400" b="1" i="0">
                                  <a:latin typeface="Cambria Math" panose="02040503050406030204" pitchFamily="18" charset="0"/>
                                </a:rPr>
                                <m:t>𝐍</m:t>
                              </m:r>
                            </m:e>
                            <m:sub>
                              <m:r>
                                <a:rPr lang="en-US" sz="2400" b="1" i="0" smtClean="0">
                                  <a:latin typeface="Cambria Math" panose="02040503050406030204" pitchFamily="18" charset="0"/>
                                </a:rPr>
                                <m:t>𝟏</m:t>
                              </m:r>
                            </m:sub>
                          </m:sSub>
                        </m:den>
                      </m:f>
                      <m:r>
                        <a:rPr lang="en-IN" sz="2400" b="1" i="0">
                          <a:latin typeface="Cambria Math" panose="02040503050406030204" pitchFamily="18" charset="0"/>
                        </a:rPr>
                        <m:t>=</m:t>
                      </m:r>
                      <m:sSup>
                        <m:sSupPr>
                          <m:ctrlPr>
                            <a:rPr lang="en-IN" sz="2400" b="1" i="1">
                              <a:solidFill>
                                <a:srgbClr val="836967"/>
                              </a:solidFill>
                              <a:latin typeface="Cambria Math" panose="02040503050406030204" pitchFamily="18" charset="0"/>
                            </a:rPr>
                          </m:ctrlPr>
                        </m:sSupPr>
                        <m:e>
                          <m:r>
                            <a:rPr lang="en-IN" sz="2400" b="1" i="0">
                              <a:latin typeface="Cambria Math" panose="02040503050406030204" pitchFamily="18" charset="0"/>
                            </a:rPr>
                            <m:t>𝐞</m:t>
                          </m:r>
                        </m:e>
                        <m:sup>
                          <m:r>
                            <a:rPr lang="en-IN" sz="2400" b="1" i="0" smtClean="0">
                              <a:latin typeface="Cambria Math" panose="02040503050406030204" pitchFamily="18" charset="0"/>
                            </a:rPr>
                            <m:t>−</m:t>
                          </m:r>
                          <m:d>
                            <m:dPr>
                              <m:ctrlPr>
                                <a:rPr lang="en-IN" sz="2400" b="1" i="1" smtClean="0">
                                  <a:latin typeface="Cambria Math" panose="02040503050406030204" pitchFamily="18" charset="0"/>
                                </a:rPr>
                              </m:ctrlPr>
                            </m:dPr>
                            <m:e>
                              <m:f>
                                <m:fPr>
                                  <m:ctrlPr>
                                    <a:rPr lang="en-IN" sz="2400" b="1" i="1">
                                      <a:solidFill>
                                        <a:srgbClr val="836967"/>
                                      </a:solidFill>
                                      <a:latin typeface="Cambria Math" panose="02040503050406030204" pitchFamily="18" charset="0"/>
                                    </a:rPr>
                                  </m:ctrlPr>
                                </m:fPr>
                                <m:num>
                                  <m:r>
                                    <a:rPr lang="en-IN" sz="2400" i="1">
                                      <a:latin typeface="Cambria Math" panose="02040503050406030204" pitchFamily="18" charset="0"/>
                                    </a:rPr>
                                    <m:t>h𝑐</m:t>
                                  </m:r>
                                </m:num>
                                <m:den>
                                  <m:r>
                                    <a:rPr lang="en-IN" sz="2400" i="1">
                                      <a:latin typeface="Cambria Math" panose="02040503050406030204" pitchFamily="18" charset="0"/>
                                    </a:rPr>
                                    <m:t>𝜆</m:t>
                                  </m:r>
                                  <m:r>
                                    <a:rPr lang="en-IN" sz="2400" b="1" i="0">
                                      <a:latin typeface="Cambria Math" panose="02040503050406030204" pitchFamily="18" charset="0"/>
                                    </a:rPr>
                                    <m:t>𝐊𝐓</m:t>
                                  </m:r>
                                </m:den>
                              </m:f>
                            </m:e>
                          </m:d>
                        </m:sup>
                      </m:sSup>
                    </m:oMath>
                  </m:oMathPara>
                </a14:m>
                <a:endParaRPr lang="en-IN" sz="2400" b="1" dirty="0"/>
              </a:p>
            </p:txBody>
          </p:sp>
        </mc:Choice>
        <mc:Fallback xmlns="">
          <p:sp>
            <p:nvSpPr>
              <p:cNvPr id="6" name="TextBox 5">
                <a:extLst>
                  <a:ext uri="{FF2B5EF4-FFF2-40B4-BE49-F238E27FC236}">
                    <a16:creationId xmlns:a16="http://schemas.microsoft.com/office/drawing/2014/main" id="{ABC391EE-1F52-C76F-DD26-429B5CC047CF}"/>
                  </a:ext>
                </a:extLst>
              </p:cNvPr>
              <p:cNvSpPr txBox="1">
                <a:spLocks noRot="1" noChangeAspect="1" noMove="1" noResize="1" noEditPoints="1" noAdjustHandles="1" noChangeArrowheads="1" noChangeShapeType="1" noTextEdit="1"/>
              </p:cNvSpPr>
              <p:nvPr/>
            </p:nvSpPr>
            <p:spPr>
              <a:xfrm>
                <a:off x="670560" y="3545412"/>
                <a:ext cx="10291694" cy="844462"/>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4490E5E-008E-1F03-7F29-A4120C85BCDE}"/>
                  </a:ext>
                </a:extLst>
              </p:cNvPr>
              <p:cNvSpPr txBox="1"/>
              <p:nvPr/>
            </p:nvSpPr>
            <p:spPr>
              <a:xfrm>
                <a:off x="670560" y="4572835"/>
                <a:ext cx="10291694" cy="922176"/>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0" smtClean="0">
                          <a:solidFill>
                            <a:schemeClr val="tx1"/>
                          </a:solidFill>
                          <a:latin typeface="Cambria Math" panose="02040503050406030204" pitchFamily="18" charset="0"/>
                        </a:rPr>
                        <m:t>𝐥𝐧</m:t>
                      </m:r>
                      <m:d>
                        <m:dPr>
                          <m:ctrlPr>
                            <a:rPr lang="en-US" sz="2400" b="1" i="1" smtClean="0">
                              <a:solidFill>
                                <a:schemeClr val="tx1"/>
                              </a:solidFill>
                              <a:latin typeface="Cambria Math" panose="02040503050406030204" pitchFamily="18" charset="0"/>
                            </a:rPr>
                          </m:ctrlPr>
                        </m:dPr>
                        <m:e>
                          <m:f>
                            <m:fPr>
                              <m:ctrlPr>
                                <a:rPr lang="en-IN" sz="2400" b="1" i="1">
                                  <a:solidFill>
                                    <a:schemeClr val="tx1"/>
                                  </a:solidFill>
                                  <a:latin typeface="Cambria Math" panose="02040503050406030204" pitchFamily="18" charset="0"/>
                                </a:rPr>
                              </m:ctrlPr>
                            </m:fPr>
                            <m:num>
                              <m:sSub>
                                <m:sSubPr>
                                  <m:ctrlPr>
                                    <a:rPr lang="en-IN" sz="2400" b="1" i="1">
                                      <a:solidFill>
                                        <a:schemeClr val="tx1"/>
                                      </a:solidFill>
                                      <a:latin typeface="Cambria Math" panose="02040503050406030204" pitchFamily="18" charset="0"/>
                                    </a:rPr>
                                  </m:ctrlPr>
                                </m:sSubPr>
                                <m:e>
                                  <m:r>
                                    <a:rPr lang="en-IN" sz="2400" b="1" i="0">
                                      <a:solidFill>
                                        <a:schemeClr val="tx1"/>
                                      </a:solidFill>
                                      <a:latin typeface="Cambria Math" panose="02040503050406030204" pitchFamily="18" charset="0"/>
                                    </a:rPr>
                                    <m:t> </m:t>
                                  </m:r>
                                  <m:r>
                                    <a:rPr lang="en-IN" sz="2400" b="1" i="0">
                                      <a:solidFill>
                                        <a:schemeClr val="tx1"/>
                                      </a:solidFill>
                                      <a:latin typeface="Cambria Math" panose="02040503050406030204" pitchFamily="18" charset="0"/>
                                    </a:rPr>
                                    <m:t>𝐍</m:t>
                                  </m:r>
                                </m:e>
                                <m:sub>
                                  <m:r>
                                    <a:rPr lang="en-US" sz="2400" b="1" i="0">
                                      <a:solidFill>
                                        <a:schemeClr val="tx1"/>
                                      </a:solidFill>
                                      <a:latin typeface="Cambria Math" panose="02040503050406030204" pitchFamily="18" charset="0"/>
                                    </a:rPr>
                                    <m:t>𝟐</m:t>
                                  </m:r>
                                </m:sub>
                              </m:sSub>
                            </m:num>
                            <m:den>
                              <m:sSub>
                                <m:sSubPr>
                                  <m:ctrlPr>
                                    <a:rPr lang="en-IN" sz="2400" b="1" i="1">
                                      <a:solidFill>
                                        <a:schemeClr val="tx1"/>
                                      </a:solidFill>
                                      <a:latin typeface="Cambria Math" panose="02040503050406030204" pitchFamily="18" charset="0"/>
                                    </a:rPr>
                                  </m:ctrlPr>
                                </m:sSubPr>
                                <m:e>
                                  <m:r>
                                    <a:rPr lang="en-IN" sz="2400" b="1" i="0">
                                      <a:solidFill>
                                        <a:schemeClr val="tx1"/>
                                      </a:solidFill>
                                      <a:latin typeface="Cambria Math" panose="02040503050406030204" pitchFamily="18" charset="0"/>
                                    </a:rPr>
                                    <m:t> </m:t>
                                  </m:r>
                                  <m:r>
                                    <a:rPr lang="en-IN" sz="2400" b="1" i="0">
                                      <a:solidFill>
                                        <a:schemeClr val="tx1"/>
                                      </a:solidFill>
                                      <a:latin typeface="Cambria Math" panose="02040503050406030204" pitchFamily="18" charset="0"/>
                                    </a:rPr>
                                    <m:t>𝐍</m:t>
                                  </m:r>
                                </m:e>
                                <m:sub>
                                  <m:r>
                                    <a:rPr lang="en-US" sz="2400" b="1" i="0">
                                      <a:solidFill>
                                        <a:schemeClr val="tx1"/>
                                      </a:solidFill>
                                      <a:latin typeface="Cambria Math" panose="02040503050406030204" pitchFamily="18" charset="0"/>
                                    </a:rPr>
                                    <m:t>𝟏</m:t>
                                  </m:r>
                                </m:sub>
                              </m:sSub>
                            </m:den>
                          </m:f>
                        </m:e>
                      </m:d>
                      <m:r>
                        <a:rPr lang="en-IN" sz="2400" b="1" i="0">
                          <a:solidFill>
                            <a:schemeClr val="tx1"/>
                          </a:solidFill>
                          <a:latin typeface="Cambria Math" panose="02040503050406030204" pitchFamily="18" charset="0"/>
                        </a:rPr>
                        <m:t>=−</m:t>
                      </m:r>
                      <m:d>
                        <m:dPr>
                          <m:ctrlPr>
                            <a:rPr lang="en-IN" sz="2400" b="1" i="1">
                              <a:solidFill>
                                <a:schemeClr val="tx1"/>
                              </a:solidFill>
                              <a:latin typeface="Cambria Math" panose="02040503050406030204" pitchFamily="18" charset="0"/>
                            </a:rPr>
                          </m:ctrlPr>
                        </m:dPr>
                        <m:e>
                          <m:f>
                            <m:fPr>
                              <m:ctrlPr>
                                <a:rPr lang="en-IN" sz="2400" b="1" i="1">
                                  <a:solidFill>
                                    <a:schemeClr val="tx1"/>
                                  </a:solidFill>
                                  <a:latin typeface="Cambria Math" panose="02040503050406030204" pitchFamily="18" charset="0"/>
                                </a:rPr>
                              </m:ctrlPr>
                            </m:fPr>
                            <m:num>
                              <m:r>
                                <a:rPr lang="en-IN" sz="2400" b="1" i="0">
                                  <a:solidFill>
                                    <a:schemeClr val="tx1"/>
                                  </a:solidFill>
                                  <a:latin typeface="Cambria Math" panose="02040503050406030204" pitchFamily="18" charset="0"/>
                                </a:rPr>
                                <m:t>𝐡𝐜</m:t>
                              </m:r>
                            </m:num>
                            <m:den>
                              <m:r>
                                <a:rPr lang="en-IN" sz="2400" b="1" i="0">
                                  <a:solidFill>
                                    <a:schemeClr val="tx1"/>
                                  </a:solidFill>
                                  <a:latin typeface="Cambria Math" panose="02040503050406030204" pitchFamily="18" charset="0"/>
                                </a:rPr>
                                <m:t>𝛌</m:t>
                              </m:r>
                              <m:r>
                                <a:rPr lang="en-IN" sz="2400" b="1" i="0">
                                  <a:solidFill>
                                    <a:schemeClr val="tx1"/>
                                  </a:solidFill>
                                  <a:latin typeface="Cambria Math" panose="02040503050406030204" pitchFamily="18" charset="0"/>
                                </a:rPr>
                                <m:t>𝐊𝐓</m:t>
                              </m:r>
                            </m:den>
                          </m:f>
                        </m:e>
                      </m:d>
                    </m:oMath>
                  </m:oMathPara>
                </a14:m>
                <a:endParaRPr lang="en-IN" sz="2400" b="1" dirty="0">
                  <a:solidFill>
                    <a:schemeClr val="tx1"/>
                  </a:solidFill>
                </a:endParaRPr>
              </a:p>
            </p:txBody>
          </p:sp>
        </mc:Choice>
        <mc:Fallback xmlns="">
          <p:sp>
            <p:nvSpPr>
              <p:cNvPr id="11" name="TextBox 10">
                <a:extLst>
                  <a:ext uri="{FF2B5EF4-FFF2-40B4-BE49-F238E27FC236}">
                    <a16:creationId xmlns:a16="http://schemas.microsoft.com/office/drawing/2014/main" id="{1CC768A9-F372-BEA2-48A1-B42699F9C33F}"/>
                  </a:ext>
                </a:extLst>
              </p:cNvPr>
              <p:cNvSpPr txBox="1">
                <a:spLocks noRot="1" noChangeAspect="1" noMove="1" noResize="1" noEditPoints="1" noAdjustHandles="1" noChangeArrowheads="1" noChangeShapeType="1" noTextEdit="1"/>
              </p:cNvSpPr>
              <p:nvPr/>
            </p:nvSpPr>
            <p:spPr>
              <a:xfrm>
                <a:off x="670560" y="4572835"/>
                <a:ext cx="10291694" cy="922176"/>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4C94E2C-1687-6F16-BD30-0AF260F6EF62}"/>
                  </a:ext>
                </a:extLst>
              </p:cNvPr>
              <p:cNvSpPr txBox="1"/>
              <p:nvPr/>
            </p:nvSpPr>
            <p:spPr>
              <a:xfrm>
                <a:off x="482992" y="5548290"/>
                <a:ext cx="11431917" cy="1281376"/>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IN" sz="2400" b="1" i="0" smtClean="0">
                          <a:solidFill>
                            <a:schemeClr val="tx1"/>
                          </a:solidFill>
                          <a:latin typeface="Cambria Math" panose="02040503050406030204" pitchFamily="18" charset="0"/>
                        </a:rPr>
                        <m:t>𝛌</m:t>
                      </m:r>
                      <m:r>
                        <a:rPr lang="en-IN" sz="2400" b="1" i="0">
                          <a:solidFill>
                            <a:schemeClr val="tx1"/>
                          </a:solidFill>
                          <a:latin typeface="Cambria Math" panose="02040503050406030204" pitchFamily="18" charset="0"/>
                        </a:rPr>
                        <m:t>=−</m:t>
                      </m:r>
                      <m:d>
                        <m:dPr>
                          <m:ctrlPr>
                            <a:rPr lang="en-IN" sz="2400" b="1" i="1">
                              <a:solidFill>
                                <a:schemeClr val="tx1"/>
                              </a:solidFill>
                              <a:latin typeface="Cambria Math" panose="02040503050406030204" pitchFamily="18" charset="0"/>
                            </a:rPr>
                          </m:ctrlPr>
                        </m:dPr>
                        <m:e>
                          <m:f>
                            <m:fPr>
                              <m:ctrlPr>
                                <a:rPr lang="en-IN" sz="2400" b="1" i="1">
                                  <a:solidFill>
                                    <a:schemeClr val="tx1"/>
                                  </a:solidFill>
                                  <a:latin typeface="Cambria Math" panose="02040503050406030204" pitchFamily="18" charset="0"/>
                                </a:rPr>
                              </m:ctrlPr>
                            </m:fPr>
                            <m:num>
                              <m:r>
                                <a:rPr lang="en-IN" sz="2400" b="1" i="0">
                                  <a:solidFill>
                                    <a:schemeClr val="tx1"/>
                                  </a:solidFill>
                                  <a:latin typeface="Cambria Math" panose="02040503050406030204" pitchFamily="18" charset="0"/>
                                </a:rPr>
                                <m:t>𝐡𝐜</m:t>
                              </m:r>
                            </m:num>
                            <m:den>
                              <m:r>
                                <a:rPr lang="en-IN" sz="2400" b="1" i="0">
                                  <a:solidFill>
                                    <a:schemeClr val="tx1"/>
                                  </a:solidFill>
                                  <a:latin typeface="Cambria Math" panose="02040503050406030204" pitchFamily="18" charset="0"/>
                                </a:rPr>
                                <m:t>𝐊𝐓</m:t>
                              </m:r>
                              <m:r>
                                <a:rPr lang="en-US" sz="2400" b="1" i="0">
                                  <a:solidFill>
                                    <a:schemeClr val="tx1"/>
                                  </a:solidFill>
                                  <a:latin typeface="Cambria Math" panose="02040503050406030204" pitchFamily="18" charset="0"/>
                                </a:rPr>
                                <m:t>𝐥𝐧</m:t>
                              </m:r>
                              <m:d>
                                <m:dPr>
                                  <m:ctrlPr>
                                    <a:rPr lang="en-US" sz="2400" b="1" i="1">
                                      <a:solidFill>
                                        <a:schemeClr val="tx1"/>
                                      </a:solidFill>
                                      <a:latin typeface="Cambria Math" panose="02040503050406030204" pitchFamily="18" charset="0"/>
                                    </a:rPr>
                                  </m:ctrlPr>
                                </m:dPr>
                                <m:e>
                                  <m:f>
                                    <m:fPr>
                                      <m:ctrlPr>
                                        <a:rPr lang="en-IN" sz="2400" b="1" i="1">
                                          <a:solidFill>
                                            <a:schemeClr val="tx1"/>
                                          </a:solidFill>
                                          <a:latin typeface="Cambria Math" panose="02040503050406030204" pitchFamily="18" charset="0"/>
                                        </a:rPr>
                                      </m:ctrlPr>
                                    </m:fPr>
                                    <m:num>
                                      <m:sSub>
                                        <m:sSubPr>
                                          <m:ctrlPr>
                                            <a:rPr lang="en-IN" sz="2400" b="1" i="1">
                                              <a:solidFill>
                                                <a:schemeClr val="tx1"/>
                                              </a:solidFill>
                                              <a:latin typeface="Cambria Math" panose="02040503050406030204" pitchFamily="18" charset="0"/>
                                            </a:rPr>
                                          </m:ctrlPr>
                                        </m:sSubPr>
                                        <m:e>
                                          <m:r>
                                            <a:rPr lang="en-IN" sz="2400" b="1" i="0">
                                              <a:solidFill>
                                                <a:schemeClr val="tx1"/>
                                              </a:solidFill>
                                              <a:latin typeface="Cambria Math" panose="02040503050406030204" pitchFamily="18" charset="0"/>
                                            </a:rPr>
                                            <m:t> </m:t>
                                          </m:r>
                                          <m:r>
                                            <a:rPr lang="en-IN" sz="2400" b="1" i="0">
                                              <a:solidFill>
                                                <a:schemeClr val="tx1"/>
                                              </a:solidFill>
                                              <a:latin typeface="Cambria Math" panose="02040503050406030204" pitchFamily="18" charset="0"/>
                                            </a:rPr>
                                            <m:t>𝐍</m:t>
                                          </m:r>
                                        </m:e>
                                        <m:sub>
                                          <m:r>
                                            <a:rPr lang="en-US" sz="2400" b="1" i="0">
                                              <a:solidFill>
                                                <a:schemeClr val="tx1"/>
                                              </a:solidFill>
                                              <a:latin typeface="Cambria Math" panose="02040503050406030204" pitchFamily="18" charset="0"/>
                                            </a:rPr>
                                            <m:t>𝟐</m:t>
                                          </m:r>
                                        </m:sub>
                                      </m:sSub>
                                    </m:num>
                                    <m:den>
                                      <m:sSub>
                                        <m:sSubPr>
                                          <m:ctrlPr>
                                            <a:rPr lang="en-IN" sz="2400" b="1" i="1">
                                              <a:solidFill>
                                                <a:schemeClr val="tx1"/>
                                              </a:solidFill>
                                              <a:latin typeface="Cambria Math" panose="02040503050406030204" pitchFamily="18" charset="0"/>
                                            </a:rPr>
                                          </m:ctrlPr>
                                        </m:sSubPr>
                                        <m:e>
                                          <m:r>
                                            <a:rPr lang="en-IN" sz="2400" b="1" i="0">
                                              <a:solidFill>
                                                <a:schemeClr val="tx1"/>
                                              </a:solidFill>
                                              <a:latin typeface="Cambria Math" panose="02040503050406030204" pitchFamily="18" charset="0"/>
                                            </a:rPr>
                                            <m:t> </m:t>
                                          </m:r>
                                          <m:r>
                                            <a:rPr lang="en-IN" sz="2400" b="1" i="0">
                                              <a:solidFill>
                                                <a:schemeClr val="tx1"/>
                                              </a:solidFill>
                                              <a:latin typeface="Cambria Math" panose="02040503050406030204" pitchFamily="18" charset="0"/>
                                            </a:rPr>
                                            <m:t>𝐍</m:t>
                                          </m:r>
                                        </m:e>
                                        <m:sub>
                                          <m:r>
                                            <a:rPr lang="en-US" sz="2400" b="1" i="0">
                                              <a:solidFill>
                                                <a:schemeClr val="tx1"/>
                                              </a:solidFill>
                                              <a:latin typeface="Cambria Math" panose="02040503050406030204" pitchFamily="18" charset="0"/>
                                            </a:rPr>
                                            <m:t>𝟏</m:t>
                                          </m:r>
                                        </m:sub>
                                      </m:sSub>
                                    </m:den>
                                  </m:f>
                                </m:e>
                              </m:d>
                            </m:den>
                          </m:f>
                        </m:e>
                      </m:d>
                      <m:r>
                        <a:rPr lang="en-US" sz="2400" b="1" i="0" smtClean="0">
                          <a:solidFill>
                            <a:schemeClr val="tx1"/>
                          </a:solidFill>
                          <a:latin typeface="Cambria Math" panose="02040503050406030204" pitchFamily="18" charset="0"/>
                        </a:rPr>
                        <m:t>=</m:t>
                      </m:r>
                      <m:r>
                        <a:rPr lang="en-US" sz="2400" b="1" i="0" smtClean="0">
                          <a:solidFill>
                            <a:schemeClr val="tx1"/>
                          </a:solidFill>
                          <a:latin typeface="Cambria Math" panose="02040503050406030204" pitchFamily="18" charset="0"/>
                        </a:rPr>
                        <m:t>𝟔</m:t>
                      </m:r>
                      <m:r>
                        <a:rPr lang="en-US" sz="2400" b="1" i="0" smtClean="0">
                          <a:solidFill>
                            <a:schemeClr val="tx1"/>
                          </a:solidFill>
                          <a:latin typeface="Cambria Math" panose="02040503050406030204" pitchFamily="18" charset="0"/>
                        </a:rPr>
                        <m:t>.</m:t>
                      </m:r>
                      <m:r>
                        <a:rPr lang="en-US" sz="2400" b="1" i="0" smtClean="0">
                          <a:solidFill>
                            <a:schemeClr val="tx1"/>
                          </a:solidFill>
                          <a:latin typeface="Cambria Math" panose="02040503050406030204" pitchFamily="18" charset="0"/>
                        </a:rPr>
                        <m:t>𝟗𝟔𝟗𝟐</m:t>
                      </m:r>
                      <m:r>
                        <a:rPr lang="en-US" sz="2400" b="1" i="0" smtClean="0">
                          <a:solidFill>
                            <a:schemeClr val="tx1"/>
                          </a:solidFill>
                          <a:latin typeface="Cambria Math" panose="02040503050406030204" pitchFamily="18" charset="0"/>
                        </a:rPr>
                        <m:t>×</m:t>
                      </m:r>
                      <m:sSup>
                        <m:sSupPr>
                          <m:ctrlPr>
                            <a:rPr lang="en-US" sz="2400" b="1" i="1" smtClean="0">
                              <a:solidFill>
                                <a:schemeClr val="tx1"/>
                              </a:solidFill>
                              <a:latin typeface="Cambria Math" panose="02040503050406030204" pitchFamily="18" charset="0"/>
                            </a:rPr>
                          </m:ctrlPr>
                        </m:sSupPr>
                        <m:e>
                          <m:r>
                            <a:rPr lang="en-US" sz="2400" b="1" i="0" smtClean="0">
                              <a:solidFill>
                                <a:schemeClr val="tx1"/>
                              </a:solidFill>
                              <a:latin typeface="Cambria Math" panose="02040503050406030204" pitchFamily="18" charset="0"/>
                            </a:rPr>
                            <m:t>𝟏𝟎</m:t>
                          </m:r>
                        </m:e>
                        <m:sup>
                          <m:r>
                            <a:rPr lang="en-US" sz="2400" b="1" i="0" smtClean="0">
                              <a:solidFill>
                                <a:schemeClr val="tx1"/>
                              </a:solidFill>
                              <a:latin typeface="Cambria Math" panose="02040503050406030204" pitchFamily="18" charset="0"/>
                            </a:rPr>
                            <m:t>−</m:t>
                          </m:r>
                          <m:r>
                            <a:rPr lang="en-US" sz="2400" b="1" i="0" smtClean="0">
                              <a:solidFill>
                                <a:schemeClr val="tx1"/>
                              </a:solidFill>
                              <a:latin typeface="Cambria Math" panose="02040503050406030204" pitchFamily="18" charset="0"/>
                            </a:rPr>
                            <m:t>𝟕</m:t>
                          </m:r>
                        </m:sup>
                      </m:sSup>
                      <m:r>
                        <a:rPr lang="en-US" sz="2400" b="1" i="0" smtClean="0">
                          <a:solidFill>
                            <a:schemeClr val="tx1"/>
                          </a:solidFill>
                          <a:latin typeface="Cambria Math" panose="02040503050406030204" pitchFamily="18" charset="0"/>
                        </a:rPr>
                        <m:t>𝐦</m:t>
                      </m:r>
                    </m:oMath>
                  </m:oMathPara>
                </a14:m>
                <a:endParaRPr lang="en-IN" sz="2400" b="1" dirty="0">
                  <a:solidFill>
                    <a:schemeClr val="tx1"/>
                  </a:solidFill>
                </a:endParaRPr>
              </a:p>
            </p:txBody>
          </p:sp>
        </mc:Choice>
        <mc:Fallback xmlns="">
          <p:sp>
            <p:nvSpPr>
              <p:cNvPr id="12" name="TextBox 11">
                <a:extLst>
                  <a:ext uri="{FF2B5EF4-FFF2-40B4-BE49-F238E27FC236}">
                    <a16:creationId xmlns:a16="http://schemas.microsoft.com/office/drawing/2014/main" id="{31E85167-6AD1-D934-5E28-FF447BBAB03D}"/>
                  </a:ext>
                </a:extLst>
              </p:cNvPr>
              <p:cNvSpPr txBox="1">
                <a:spLocks noRot="1" noChangeAspect="1" noMove="1" noResize="1" noEditPoints="1" noAdjustHandles="1" noChangeArrowheads="1" noChangeShapeType="1" noTextEdit="1"/>
              </p:cNvSpPr>
              <p:nvPr/>
            </p:nvSpPr>
            <p:spPr>
              <a:xfrm>
                <a:off x="482992" y="5548290"/>
                <a:ext cx="11431917" cy="1281376"/>
              </a:xfrm>
              <a:prstGeom prst="rect">
                <a:avLst/>
              </a:prstGeom>
              <a:blipFill>
                <a:blip r:embed="rId7"/>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2812737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1" grpId="0"/>
      <p:bldP spid="1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F47137-67B4-C538-517A-5DEC81EAA4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ED0556-D006-9E9C-321A-AC6144115D38}"/>
              </a:ext>
            </a:extLst>
          </p:cNvPr>
          <p:cNvSpPr>
            <a:spLocks noGrp="1"/>
          </p:cNvSpPr>
          <p:nvPr>
            <p:ph type="title"/>
          </p:nvPr>
        </p:nvSpPr>
        <p:spPr>
          <a:xfrm>
            <a:off x="838201" y="-92075"/>
            <a:ext cx="8264703" cy="1135903"/>
          </a:xfrm>
        </p:spPr>
        <p:txBody>
          <a:bodyPr>
            <a:noAutofit/>
          </a:bodyPr>
          <a:lstStyle/>
          <a:p>
            <a:r>
              <a:rPr lang="en-IN" sz="3200" b="1" dirty="0">
                <a:solidFill>
                  <a:srgbClr val="0000FF"/>
                </a:solidFill>
                <a:latin typeface="Calibri" panose="020F0502020204030204" pitchFamily="34" charset="0"/>
              </a:rPr>
              <a:t>N</a:t>
            </a:r>
            <a:r>
              <a:rPr lang="en-IN" sz="3200" b="1" i="0" u="none" strike="noStrike" baseline="0" dirty="0">
                <a:solidFill>
                  <a:srgbClr val="0000FF"/>
                </a:solidFill>
                <a:latin typeface="Calibri" panose="020F0502020204030204" pitchFamily="34" charset="0"/>
              </a:rPr>
              <a:t>umerical Problem</a:t>
            </a:r>
            <a:endParaRPr lang="en-IN" sz="3200" b="1" dirty="0">
              <a:latin typeface="+mn-lt"/>
            </a:endParaRPr>
          </a:p>
        </p:txBody>
      </p:sp>
      <p:sp>
        <p:nvSpPr>
          <p:cNvPr id="4" name="Rectangle 3">
            <a:extLst>
              <a:ext uri="{FF2B5EF4-FFF2-40B4-BE49-F238E27FC236}">
                <a16:creationId xmlns:a16="http://schemas.microsoft.com/office/drawing/2014/main" id="{533C94EE-CF90-6059-C9CA-06ABDDAF39D5}"/>
              </a:ext>
            </a:extLst>
          </p:cNvPr>
          <p:cNvSpPr/>
          <p:nvPr/>
        </p:nvSpPr>
        <p:spPr>
          <a:xfrm>
            <a:off x="670560" y="935541"/>
            <a:ext cx="11244349" cy="830997"/>
          </a:xfrm>
          <a:prstGeom prst="rect">
            <a:avLst/>
          </a:prstGeom>
        </p:spPr>
        <p:txBody>
          <a:bodyPr wrap="square">
            <a:spAutoFit/>
          </a:bodyPr>
          <a:lstStyle/>
          <a:p>
            <a:pPr algn="just"/>
            <a:r>
              <a:rPr lang="en-US" sz="2400" dirty="0">
                <a:solidFill>
                  <a:srgbClr val="FF0000"/>
                </a:solidFill>
              </a:rPr>
              <a:t>A laser pulse of duration 1 </a:t>
            </a:r>
            <a:r>
              <a:rPr lang="en-US" sz="2400" dirty="0" err="1">
                <a:solidFill>
                  <a:srgbClr val="FF0000"/>
                </a:solidFill>
              </a:rPr>
              <a:t>ms</a:t>
            </a:r>
            <a:r>
              <a:rPr lang="en-US" sz="2400" dirty="0">
                <a:solidFill>
                  <a:srgbClr val="FF0000"/>
                </a:solidFill>
              </a:rPr>
              <a:t> has a power of 10 </a:t>
            </a:r>
            <a:r>
              <a:rPr lang="en-US" sz="2400" dirty="0" err="1">
                <a:solidFill>
                  <a:srgbClr val="FF0000"/>
                </a:solidFill>
              </a:rPr>
              <a:t>mW</a:t>
            </a:r>
            <a:r>
              <a:rPr lang="en-US" sz="2400" dirty="0">
                <a:solidFill>
                  <a:srgbClr val="FF0000"/>
                </a:solidFill>
              </a:rPr>
              <a:t> . If the number of photons</a:t>
            </a:r>
          </a:p>
          <a:p>
            <a:pPr algn="just"/>
            <a:r>
              <a:rPr lang="en-US" sz="2400" dirty="0">
                <a:solidFill>
                  <a:srgbClr val="FF0000"/>
                </a:solidFill>
              </a:rPr>
              <a:t>emitted in pulse are 10</a:t>
            </a:r>
            <a:r>
              <a:rPr lang="en-US" sz="2400" baseline="30000" dirty="0">
                <a:solidFill>
                  <a:srgbClr val="FF0000"/>
                </a:solidFill>
              </a:rPr>
              <a:t>10</a:t>
            </a:r>
            <a:r>
              <a:rPr lang="en-US" sz="2400" dirty="0">
                <a:solidFill>
                  <a:srgbClr val="FF0000"/>
                </a:solidFill>
              </a:rPr>
              <a:t> , calculate the wavelength of the emitted photons</a:t>
            </a:r>
          </a:p>
        </p:txBody>
      </p:sp>
      <p:sp>
        <p:nvSpPr>
          <p:cNvPr id="7" name="TextBox 6">
            <a:extLst>
              <a:ext uri="{FF2B5EF4-FFF2-40B4-BE49-F238E27FC236}">
                <a16:creationId xmlns:a16="http://schemas.microsoft.com/office/drawing/2014/main" id="{21FDCAF9-08A2-7066-2B58-B9D33E78E14C}"/>
              </a:ext>
            </a:extLst>
          </p:cNvPr>
          <p:cNvSpPr txBox="1"/>
          <p:nvPr/>
        </p:nvSpPr>
        <p:spPr>
          <a:xfrm>
            <a:off x="670560" y="1919335"/>
            <a:ext cx="10903059" cy="1074653"/>
          </a:xfrm>
          <a:prstGeom prst="rect">
            <a:avLst/>
          </a:prstGeom>
          <a:noFill/>
        </p:spPr>
        <p:txBody>
          <a:bodyPr wrap="square">
            <a:spAutoFit/>
          </a:bodyPr>
          <a:lstStyle/>
          <a:p>
            <a:pPr marL="355600" marR="4625975">
              <a:lnSpc>
                <a:spcPct val="100000"/>
              </a:lnSpc>
              <a:spcBef>
                <a:spcPts val="1914"/>
              </a:spcBef>
            </a:pPr>
            <a:r>
              <a:rPr lang="en-US" sz="2400" dirty="0">
                <a:latin typeface="Calibri"/>
                <a:cs typeface="Calibri"/>
              </a:rPr>
              <a:t>Number</a:t>
            </a:r>
            <a:r>
              <a:rPr lang="en-US" sz="2400" spc="-30" dirty="0">
                <a:latin typeface="Calibri"/>
                <a:cs typeface="Calibri"/>
              </a:rPr>
              <a:t> </a:t>
            </a:r>
            <a:r>
              <a:rPr lang="en-US" sz="2400" dirty="0">
                <a:latin typeface="Calibri"/>
                <a:cs typeface="Calibri"/>
              </a:rPr>
              <a:t>of</a:t>
            </a:r>
            <a:r>
              <a:rPr lang="en-US" sz="2400" spc="-35" dirty="0">
                <a:latin typeface="Calibri"/>
                <a:cs typeface="Calibri"/>
              </a:rPr>
              <a:t> </a:t>
            </a:r>
            <a:r>
              <a:rPr lang="en-US" sz="2400" dirty="0">
                <a:latin typeface="Calibri"/>
                <a:cs typeface="Calibri"/>
              </a:rPr>
              <a:t>photons emitted</a:t>
            </a:r>
            <a:r>
              <a:rPr lang="en-US" sz="2400" spc="-55" dirty="0">
                <a:latin typeface="Calibri"/>
                <a:cs typeface="Calibri"/>
              </a:rPr>
              <a:t> </a:t>
            </a:r>
            <a:r>
              <a:rPr lang="en-US" sz="2400" dirty="0">
                <a:latin typeface="Calibri"/>
                <a:cs typeface="Calibri"/>
              </a:rPr>
              <a:t>in</a:t>
            </a:r>
            <a:r>
              <a:rPr lang="en-US" sz="2400" spc="-40" dirty="0">
                <a:latin typeface="Calibri"/>
                <a:cs typeface="Calibri"/>
              </a:rPr>
              <a:t> </a:t>
            </a:r>
            <a:r>
              <a:rPr lang="en-US" sz="2400" spc="-10" dirty="0">
                <a:latin typeface="Calibri"/>
                <a:cs typeface="Calibri"/>
              </a:rPr>
              <a:t>10</a:t>
            </a:r>
            <a:r>
              <a:rPr lang="en-US" sz="2400" spc="-15" baseline="24305" dirty="0">
                <a:latin typeface="Calibri"/>
                <a:cs typeface="Calibri"/>
              </a:rPr>
              <a:t>-</a:t>
            </a:r>
            <a:r>
              <a:rPr lang="en-US" sz="2400" baseline="24305" dirty="0">
                <a:latin typeface="Calibri"/>
                <a:cs typeface="Calibri"/>
              </a:rPr>
              <a:t>3</a:t>
            </a:r>
            <a:r>
              <a:rPr lang="en-US" sz="2400" spc="209" baseline="24305" dirty="0">
                <a:latin typeface="Calibri"/>
                <a:cs typeface="Calibri"/>
              </a:rPr>
              <a:t> </a:t>
            </a:r>
            <a:r>
              <a:rPr lang="en-US" sz="2400" dirty="0">
                <a:latin typeface="Calibri"/>
                <a:cs typeface="Calibri"/>
              </a:rPr>
              <a:t>s</a:t>
            </a:r>
            <a:r>
              <a:rPr lang="en-US" sz="2400" spc="-35" dirty="0">
                <a:latin typeface="Calibri"/>
                <a:cs typeface="Calibri"/>
              </a:rPr>
              <a:t> </a:t>
            </a:r>
            <a:r>
              <a:rPr lang="en-US" sz="2400" dirty="0">
                <a:latin typeface="Calibri"/>
                <a:cs typeface="Calibri"/>
              </a:rPr>
              <a:t>is </a:t>
            </a:r>
            <a:r>
              <a:rPr lang="en-US" sz="2400" spc="-20" dirty="0">
                <a:latin typeface="Calibri"/>
                <a:cs typeface="Calibri"/>
              </a:rPr>
              <a:t>10</a:t>
            </a:r>
            <a:r>
              <a:rPr lang="en-US" sz="2400" spc="-30" baseline="24305" dirty="0">
                <a:latin typeface="Calibri"/>
                <a:cs typeface="Calibri"/>
              </a:rPr>
              <a:t>10</a:t>
            </a:r>
          </a:p>
          <a:p>
            <a:pPr marL="355600" marR="4625975">
              <a:lnSpc>
                <a:spcPct val="100000"/>
              </a:lnSpc>
              <a:spcBef>
                <a:spcPts val="1914"/>
              </a:spcBef>
            </a:pPr>
            <a:r>
              <a:rPr lang="en-US" sz="2400" dirty="0">
                <a:latin typeface="Calibri"/>
                <a:cs typeface="Calibri"/>
              </a:rPr>
              <a:t>Number</a:t>
            </a:r>
            <a:r>
              <a:rPr lang="en-US" sz="2400" spc="-35" dirty="0">
                <a:latin typeface="Calibri"/>
                <a:cs typeface="Calibri"/>
              </a:rPr>
              <a:t> </a:t>
            </a:r>
            <a:r>
              <a:rPr lang="en-US" sz="2400" dirty="0">
                <a:latin typeface="Calibri"/>
                <a:cs typeface="Calibri"/>
              </a:rPr>
              <a:t>of</a:t>
            </a:r>
            <a:r>
              <a:rPr lang="en-US" sz="2400" spc="-45" dirty="0">
                <a:latin typeface="Calibri"/>
                <a:cs typeface="Calibri"/>
              </a:rPr>
              <a:t> </a:t>
            </a:r>
            <a:r>
              <a:rPr lang="en-US" sz="2400" dirty="0">
                <a:latin typeface="Calibri"/>
                <a:cs typeface="Calibri"/>
              </a:rPr>
              <a:t>photons</a:t>
            </a:r>
            <a:r>
              <a:rPr lang="en-US" sz="2400" spc="-45" dirty="0">
                <a:latin typeface="Calibri"/>
                <a:cs typeface="Calibri"/>
              </a:rPr>
              <a:t> </a:t>
            </a:r>
            <a:r>
              <a:rPr lang="en-US" sz="2400" dirty="0">
                <a:latin typeface="Calibri"/>
                <a:cs typeface="Calibri"/>
              </a:rPr>
              <a:t>emitted</a:t>
            </a:r>
            <a:r>
              <a:rPr lang="en-US" sz="2400" spc="-60" dirty="0">
                <a:latin typeface="Calibri"/>
                <a:cs typeface="Calibri"/>
              </a:rPr>
              <a:t> </a:t>
            </a:r>
            <a:r>
              <a:rPr lang="en-US" sz="2400" dirty="0">
                <a:latin typeface="Calibri"/>
                <a:cs typeface="Calibri"/>
              </a:rPr>
              <a:t>in</a:t>
            </a:r>
            <a:r>
              <a:rPr lang="en-US" sz="2400" spc="-45" dirty="0">
                <a:latin typeface="Calibri"/>
                <a:cs typeface="Calibri"/>
              </a:rPr>
              <a:t> </a:t>
            </a:r>
            <a:r>
              <a:rPr lang="en-US" sz="2400" dirty="0">
                <a:latin typeface="Calibri"/>
                <a:cs typeface="Calibri"/>
              </a:rPr>
              <a:t>1</a:t>
            </a:r>
            <a:r>
              <a:rPr lang="en-US" sz="2400" spc="-45" dirty="0">
                <a:latin typeface="Calibri"/>
                <a:cs typeface="Calibri"/>
              </a:rPr>
              <a:t> </a:t>
            </a:r>
            <a:r>
              <a:rPr lang="en-US" sz="2400" dirty="0">
                <a:latin typeface="Calibri"/>
                <a:cs typeface="Calibri"/>
              </a:rPr>
              <a:t>sec</a:t>
            </a:r>
            <a:r>
              <a:rPr lang="en-US" sz="2400" spc="-50" dirty="0">
                <a:latin typeface="Calibri"/>
                <a:cs typeface="Calibri"/>
              </a:rPr>
              <a:t> </a:t>
            </a:r>
            <a:r>
              <a:rPr lang="en-US" sz="2400" dirty="0">
                <a:latin typeface="Calibri"/>
                <a:cs typeface="Calibri"/>
              </a:rPr>
              <a:t>=</a:t>
            </a:r>
            <a:r>
              <a:rPr lang="en-US" sz="2400" spc="-40" dirty="0">
                <a:latin typeface="Calibri"/>
                <a:cs typeface="Calibri"/>
              </a:rPr>
              <a:t> </a:t>
            </a:r>
            <a:r>
              <a:rPr lang="en-US" sz="2400" spc="-20" dirty="0">
                <a:latin typeface="Calibri"/>
                <a:cs typeface="Calibri"/>
              </a:rPr>
              <a:t>10</a:t>
            </a:r>
            <a:r>
              <a:rPr lang="en-US" sz="2400" spc="-30" baseline="24305" dirty="0">
                <a:latin typeface="Calibri"/>
                <a:cs typeface="Calibri"/>
              </a:rPr>
              <a:t>13</a:t>
            </a:r>
            <a:endParaRPr lang="en-US" sz="2400" baseline="24305" dirty="0">
              <a:latin typeface="Calibri"/>
              <a:cs typeface="Calibri"/>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7B63166-DAE7-2DA6-660A-E832DF6DB88D}"/>
                  </a:ext>
                </a:extLst>
              </p:cNvPr>
              <p:cNvSpPr txBox="1"/>
              <p:nvPr/>
            </p:nvSpPr>
            <p:spPr>
              <a:xfrm>
                <a:off x="1250003" y="3116483"/>
                <a:ext cx="2030364"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Power</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N</m:t>
                      </m:r>
                      <m:r>
                        <a:rPr lang="en-US" sz="2400" b="0" i="0" smtClean="0">
                          <a:latin typeface="Cambria Math" panose="02040503050406030204" pitchFamily="18" charset="0"/>
                        </a:rPr>
                        <m:t> </m:t>
                      </m:r>
                      <m:f>
                        <m:fPr>
                          <m:ctrlPr>
                            <a:rPr lang="en-US" sz="2400" b="0" i="1" smtClean="0">
                              <a:latin typeface="Cambria Math" panose="02040503050406030204" pitchFamily="18" charset="0"/>
                            </a:rPr>
                          </m:ctrlPr>
                        </m:fPr>
                        <m:num>
                          <m:r>
                            <m:rPr>
                              <m:sty m:val="p"/>
                            </m:rPr>
                            <a:rPr lang="en-US" sz="2400" i="0">
                              <a:latin typeface="Cambria Math" panose="02040503050406030204" pitchFamily="18" charset="0"/>
                            </a:rPr>
                            <m:t>hc</m:t>
                          </m:r>
                        </m:num>
                        <m:den>
                          <m:r>
                            <m:rPr>
                              <m:sty m:val="p"/>
                            </m:rPr>
                            <a:rPr lang="en-US" sz="2400" b="0" i="0" smtClean="0">
                              <a:latin typeface="Cambria Math" panose="02040503050406030204" pitchFamily="18" charset="0"/>
                              <a:ea typeface="Cambria Math" panose="02040503050406030204" pitchFamily="18" charset="0"/>
                            </a:rPr>
                            <m:t>λ</m:t>
                          </m:r>
                        </m:den>
                      </m:f>
                    </m:oMath>
                  </m:oMathPara>
                </a14:m>
                <a:endParaRPr lang="en-IN" sz="2400" dirty="0"/>
              </a:p>
            </p:txBody>
          </p:sp>
        </mc:Choice>
        <mc:Fallback xmlns="">
          <p:sp>
            <p:nvSpPr>
              <p:cNvPr id="8" name="TextBox 7">
                <a:extLst>
                  <a:ext uri="{FF2B5EF4-FFF2-40B4-BE49-F238E27FC236}">
                    <a16:creationId xmlns:a16="http://schemas.microsoft.com/office/drawing/2014/main" id="{97B63166-DAE7-2DA6-660A-E832DF6DB88D}"/>
                  </a:ext>
                </a:extLst>
              </p:cNvPr>
              <p:cNvSpPr txBox="1">
                <a:spLocks noRot="1" noChangeAspect="1" noMove="1" noResize="1" noEditPoints="1" noAdjustHandles="1" noChangeArrowheads="1" noChangeShapeType="1" noTextEdit="1"/>
              </p:cNvSpPr>
              <p:nvPr/>
            </p:nvSpPr>
            <p:spPr>
              <a:xfrm>
                <a:off x="1250003" y="3116483"/>
                <a:ext cx="2030364" cy="701218"/>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B92EF0-82D1-4434-03E8-C39E6B7EAD0B}"/>
                  </a:ext>
                </a:extLst>
              </p:cNvPr>
              <p:cNvSpPr txBox="1"/>
              <p:nvPr/>
            </p:nvSpPr>
            <p:spPr>
              <a:xfrm>
                <a:off x="1250003" y="3971118"/>
                <a:ext cx="1254574" cy="6989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ea typeface="Cambria Math" panose="02040503050406030204" pitchFamily="18" charset="0"/>
                        </a:rPr>
                        <m:t>λ</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N</m:t>
                      </m:r>
                      <m:r>
                        <a:rPr lang="en-US" sz="2400" b="0" i="0" smtClean="0">
                          <a:latin typeface="Cambria Math" panose="02040503050406030204" pitchFamily="18" charset="0"/>
                        </a:rPr>
                        <m:t> </m:t>
                      </m:r>
                      <m:f>
                        <m:fPr>
                          <m:ctrlPr>
                            <a:rPr lang="en-US" sz="2400" b="0" i="1" smtClean="0">
                              <a:latin typeface="Cambria Math" panose="02040503050406030204" pitchFamily="18" charset="0"/>
                            </a:rPr>
                          </m:ctrlPr>
                        </m:fPr>
                        <m:num>
                          <m:r>
                            <m:rPr>
                              <m:sty m:val="p"/>
                            </m:rPr>
                            <a:rPr lang="en-US" sz="2400" i="0">
                              <a:latin typeface="Cambria Math" panose="02040503050406030204" pitchFamily="18" charset="0"/>
                            </a:rPr>
                            <m:t>hc</m:t>
                          </m:r>
                        </m:num>
                        <m:den>
                          <m:r>
                            <m:rPr>
                              <m:sty m:val="p"/>
                            </m:rPr>
                            <a:rPr lang="en-US" sz="2400">
                              <a:latin typeface="Cambria Math" panose="02040503050406030204" pitchFamily="18" charset="0"/>
                            </a:rPr>
                            <m:t>P</m:t>
                          </m:r>
                        </m:den>
                      </m:f>
                    </m:oMath>
                  </m:oMathPara>
                </a14:m>
                <a:endParaRPr lang="en-IN" sz="2400" dirty="0"/>
              </a:p>
            </p:txBody>
          </p:sp>
        </mc:Choice>
        <mc:Fallback xmlns="">
          <p:sp>
            <p:nvSpPr>
              <p:cNvPr id="10" name="TextBox 9">
                <a:extLst>
                  <a:ext uri="{FF2B5EF4-FFF2-40B4-BE49-F238E27FC236}">
                    <a16:creationId xmlns:a16="http://schemas.microsoft.com/office/drawing/2014/main" id="{51B92EF0-82D1-4434-03E8-C39E6B7EAD0B}"/>
                  </a:ext>
                </a:extLst>
              </p:cNvPr>
              <p:cNvSpPr txBox="1">
                <a:spLocks noRot="1" noChangeAspect="1" noMove="1" noResize="1" noEditPoints="1" noAdjustHandles="1" noChangeArrowheads="1" noChangeShapeType="1" noTextEdit="1"/>
              </p:cNvSpPr>
              <p:nvPr/>
            </p:nvSpPr>
            <p:spPr>
              <a:xfrm>
                <a:off x="1250003" y="3971118"/>
                <a:ext cx="1254574" cy="698974"/>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53853F2-9C0D-74BD-D081-83D5882199E7}"/>
                  </a:ext>
                </a:extLst>
              </p:cNvPr>
              <p:cNvSpPr txBox="1"/>
              <p:nvPr/>
            </p:nvSpPr>
            <p:spPr>
              <a:xfrm>
                <a:off x="1250003" y="4977881"/>
                <a:ext cx="7250062" cy="7411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ea typeface="Cambria Math" panose="02040503050406030204" pitchFamily="18" charset="0"/>
                        </a:rPr>
                        <m:t>λ</m:t>
                      </m:r>
                      <m:r>
                        <a:rPr lang="en-US" sz="2400" b="0" i="0"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0" smtClean="0">
                              <a:latin typeface="Cambria Math" panose="02040503050406030204" pitchFamily="18" charset="0"/>
                            </a:rPr>
                            <m:t>10</m:t>
                          </m:r>
                        </m:e>
                        <m:sup>
                          <m:r>
                            <a:rPr lang="en-US" sz="2400" b="0" i="0" smtClean="0">
                              <a:latin typeface="Cambria Math" panose="02040503050406030204" pitchFamily="18" charset="0"/>
                            </a:rPr>
                            <m:t>13</m:t>
                          </m:r>
                        </m:sup>
                      </m:sSup>
                      <m:r>
                        <a:rPr lang="en-US" sz="2400" b="0" i="0"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0" smtClean="0">
                              <a:latin typeface="Cambria Math" panose="02040503050406030204" pitchFamily="18" charset="0"/>
                            </a:rPr>
                            <m:t>6.626×</m:t>
                          </m:r>
                          <m:sSup>
                            <m:sSupPr>
                              <m:ctrlPr>
                                <a:rPr lang="en-US" sz="2400" b="0" i="1" smtClean="0">
                                  <a:latin typeface="Cambria Math" panose="02040503050406030204" pitchFamily="18" charset="0"/>
                                </a:rPr>
                              </m:ctrlPr>
                            </m:sSupPr>
                            <m:e>
                              <m:r>
                                <a:rPr lang="en-US" sz="2400" b="0" i="0" smtClean="0">
                                  <a:latin typeface="Cambria Math" panose="02040503050406030204" pitchFamily="18" charset="0"/>
                                </a:rPr>
                                <m:t>10</m:t>
                              </m:r>
                            </m:e>
                            <m:sup>
                              <m:r>
                                <a:rPr lang="en-US" sz="2400" b="0" i="0" smtClean="0">
                                  <a:latin typeface="Cambria Math" panose="02040503050406030204" pitchFamily="18" charset="0"/>
                                </a:rPr>
                                <m:t>−34</m:t>
                              </m:r>
                            </m:sup>
                          </m:sSup>
                          <m:r>
                            <a:rPr lang="en-US" sz="2400" b="0" i="0" smtClean="0">
                              <a:latin typeface="Cambria Math" panose="02040503050406030204" pitchFamily="18" charset="0"/>
                            </a:rPr>
                            <m:t>×3×</m:t>
                          </m:r>
                          <m:sSup>
                            <m:sSupPr>
                              <m:ctrlPr>
                                <a:rPr lang="en-US" sz="2400" b="0" i="1" smtClean="0">
                                  <a:latin typeface="Cambria Math" panose="02040503050406030204" pitchFamily="18" charset="0"/>
                                </a:rPr>
                              </m:ctrlPr>
                            </m:sSupPr>
                            <m:e>
                              <m:r>
                                <a:rPr lang="en-US" sz="2400" b="0" i="0" smtClean="0">
                                  <a:latin typeface="Cambria Math" panose="02040503050406030204" pitchFamily="18" charset="0"/>
                                </a:rPr>
                                <m:t>10</m:t>
                              </m:r>
                            </m:e>
                            <m:sup>
                              <m:r>
                                <a:rPr lang="en-US" sz="2400" b="0" i="0" smtClean="0">
                                  <a:latin typeface="Cambria Math" panose="02040503050406030204" pitchFamily="18" charset="0"/>
                                </a:rPr>
                                <m:t>8</m:t>
                              </m:r>
                            </m:sup>
                          </m:sSup>
                        </m:num>
                        <m:den>
                          <m:r>
                            <a:rPr lang="en-US" sz="2400" b="0" i="0" smtClean="0">
                              <a:latin typeface="Cambria Math" panose="02040503050406030204" pitchFamily="18" charset="0"/>
                            </a:rPr>
                            <m:t>10×</m:t>
                          </m:r>
                          <m:sSup>
                            <m:sSupPr>
                              <m:ctrlPr>
                                <a:rPr lang="en-US" sz="2400" b="0" i="1" smtClean="0">
                                  <a:latin typeface="Cambria Math" panose="02040503050406030204" pitchFamily="18" charset="0"/>
                                </a:rPr>
                              </m:ctrlPr>
                            </m:sSupPr>
                            <m:e>
                              <m:r>
                                <a:rPr lang="en-US" sz="2400" b="0" i="0" smtClean="0">
                                  <a:latin typeface="Cambria Math" panose="02040503050406030204" pitchFamily="18" charset="0"/>
                                </a:rPr>
                                <m:t>10</m:t>
                              </m:r>
                            </m:e>
                            <m:sup>
                              <m:r>
                                <a:rPr lang="en-US" sz="2400" b="0" i="0" smtClean="0">
                                  <a:latin typeface="Cambria Math" panose="02040503050406030204" pitchFamily="18" charset="0"/>
                                </a:rPr>
                                <m:t>−3</m:t>
                              </m:r>
                            </m:sup>
                          </m:sSup>
                        </m:den>
                      </m:f>
                      <m:r>
                        <a:rPr lang="en-US" sz="2400" b="0" i="0" smtClean="0">
                          <a:latin typeface="Cambria Math" panose="02040503050406030204" pitchFamily="18" charset="0"/>
                        </a:rPr>
                        <m:t>=1.98×</m:t>
                      </m:r>
                      <m:sSup>
                        <m:sSupPr>
                          <m:ctrlPr>
                            <a:rPr lang="en-US" sz="2400" b="0" i="1" smtClean="0">
                              <a:latin typeface="Cambria Math" panose="02040503050406030204" pitchFamily="18" charset="0"/>
                            </a:rPr>
                          </m:ctrlPr>
                        </m:sSupPr>
                        <m:e>
                          <m:r>
                            <a:rPr lang="en-US" sz="2400" b="0" i="0" smtClean="0">
                              <a:latin typeface="Cambria Math" panose="02040503050406030204" pitchFamily="18" charset="0"/>
                            </a:rPr>
                            <m:t>10</m:t>
                          </m:r>
                        </m:e>
                        <m:sup>
                          <m:r>
                            <a:rPr lang="en-US" sz="2400" b="0" i="0" smtClean="0">
                              <a:latin typeface="Cambria Math" panose="02040503050406030204" pitchFamily="18" charset="0"/>
                            </a:rPr>
                            <m:t>−10</m:t>
                          </m:r>
                        </m:sup>
                      </m:sSup>
                      <m:r>
                        <a:rPr lang="en-US" sz="2400" b="0" i="0" smtClean="0">
                          <a:latin typeface="Cambria Math" panose="02040503050406030204" pitchFamily="18" charset="0"/>
                        </a:rPr>
                        <m:t> </m:t>
                      </m:r>
                      <m:r>
                        <m:rPr>
                          <m:sty m:val="p"/>
                        </m:rPr>
                        <a:rPr lang="en-US" sz="2400" b="0" i="0" smtClean="0">
                          <a:latin typeface="Cambria Math" panose="02040503050406030204" pitchFamily="18" charset="0"/>
                        </a:rPr>
                        <m:t>m</m:t>
                      </m:r>
                    </m:oMath>
                  </m:oMathPara>
                </a14:m>
                <a:endParaRPr lang="en-IN" sz="2400" dirty="0"/>
              </a:p>
            </p:txBody>
          </p:sp>
        </mc:Choice>
        <mc:Fallback xmlns="">
          <p:sp>
            <p:nvSpPr>
              <p:cNvPr id="13" name="TextBox 12">
                <a:extLst>
                  <a:ext uri="{FF2B5EF4-FFF2-40B4-BE49-F238E27FC236}">
                    <a16:creationId xmlns:a16="http://schemas.microsoft.com/office/drawing/2014/main" id="{553853F2-9C0D-74BD-D081-83D5882199E7}"/>
                  </a:ext>
                </a:extLst>
              </p:cNvPr>
              <p:cNvSpPr txBox="1">
                <a:spLocks noRot="1" noChangeAspect="1" noMove="1" noResize="1" noEditPoints="1" noAdjustHandles="1" noChangeArrowheads="1" noChangeShapeType="1" noTextEdit="1"/>
              </p:cNvSpPr>
              <p:nvPr/>
            </p:nvSpPr>
            <p:spPr>
              <a:xfrm>
                <a:off x="1250003" y="4977881"/>
                <a:ext cx="7250062" cy="741100"/>
              </a:xfrm>
              <a:prstGeom prst="rect">
                <a:avLst/>
              </a:prstGeom>
              <a:blipFill>
                <a:blip r:embed="rId5"/>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2258819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6FA742-2C0B-8095-7F87-BD24DD67F6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F39D93-FAE1-63D7-2C32-6A5902878002}"/>
              </a:ext>
            </a:extLst>
          </p:cNvPr>
          <p:cNvSpPr>
            <a:spLocks noGrp="1"/>
          </p:cNvSpPr>
          <p:nvPr>
            <p:ph type="title"/>
          </p:nvPr>
        </p:nvSpPr>
        <p:spPr>
          <a:xfrm>
            <a:off x="838201" y="-92075"/>
            <a:ext cx="8264703" cy="1135903"/>
          </a:xfrm>
        </p:spPr>
        <p:txBody>
          <a:bodyPr>
            <a:noAutofit/>
          </a:bodyPr>
          <a:lstStyle/>
          <a:p>
            <a:r>
              <a:rPr lang="en-IN" sz="3200" b="1" dirty="0">
                <a:solidFill>
                  <a:srgbClr val="0000FF"/>
                </a:solidFill>
                <a:latin typeface="Calibri" panose="020F0502020204030204" pitchFamily="34" charset="0"/>
              </a:rPr>
              <a:t>Class Test</a:t>
            </a:r>
            <a:endParaRPr lang="en-IN" sz="3200" b="1" dirty="0">
              <a:latin typeface="+mn-lt"/>
            </a:endParaRPr>
          </a:p>
        </p:txBody>
      </p:sp>
      <p:sp>
        <p:nvSpPr>
          <p:cNvPr id="4" name="Rectangle 3">
            <a:extLst>
              <a:ext uri="{FF2B5EF4-FFF2-40B4-BE49-F238E27FC236}">
                <a16:creationId xmlns:a16="http://schemas.microsoft.com/office/drawing/2014/main" id="{5B0803E5-0EA1-89B4-DFD2-60D8A11C140E}"/>
              </a:ext>
            </a:extLst>
          </p:cNvPr>
          <p:cNvSpPr/>
          <p:nvPr/>
        </p:nvSpPr>
        <p:spPr>
          <a:xfrm>
            <a:off x="568960" y="1659285"/>
            <a:ext cx="11244349" cy="3539430"/>
          </a:xfrm>
          <a:prstGeom prst="rect">
            <a:avLst/>
          </a:prstGeom>
        </p:spPr>
        <p:txBody>
          <a:bodyPr wrap="square">
            <a:spAutoFit/>
          </a:bodyPr>
          <a:lstStyle/>
          <a:p>
            <a:pPr marL="457200" indent="-457200" algn="just">
              <a:buAutoNum type="arabicPeriod"/>
            </a:pPr>
            <a:r>
              <a:rPr lang="en-US" sz="2800" dirty="0">
                <a:solidFill>
                  <a:srgbClr val="3A1D64"/>
                </a:solidFill>
              </a:rPr>
              <a:t>Derive the Relation between Einstein’s coefficients and energy density of radiation</a:t>
            </a:r>
          </a:p>
          <a:p>
            <a:pPr marL="457200" indent="-457200" algn="just">
              <a:buAutoNum type="arabicPeriod"/>
            </a:pPr>
            <a:endParaRPr lang="en-US" sz="2800" dirty="0">
              <a:solidFill>
                <a:srgbClr val="3A1D64"/>
              </a:solidFill>
            </a:endParaRPr>
          </a:p>
          <a:p>
            <a:pPr marL="457200" indent="-457200" algn="just">
              <a:buAutoNum type="arabicPeriod"/>
            </a:pPr>
            <a:r>
              <a:rPr lang="en-US" sz="2800" dirty="0">
                <a:solidFill>
                  <a:srgbClr val="3A1D64"/>
                </a:solidFill>
              </a:rPr>
              <a:t>Derive the Ratio of stimulated emission to spontaneous emission</a:t>
            </a:r>
          </a:p>
          <a:p>
            <a:pPr marL="457200" indent="-457200" algn="just">
              <a:buFontTx/>
              <a:buAutoNum type="arabicPeriod"/>
            </a:pPr>
            <a:endParaRPr lang="en-US" sz="2800" dirty="0">
              <a:solidFill>
                <a:srgbClr val="3A1D64"/>
              </a:solidFill>
            </a:endParaRPr>
          </a:p>
          <a:p>
            <a:pPr marL="457200" indent="-457200" algn="just">
              <a:buFontTx/>
              <a:buAutoNum type="arabicPeriod"/>
            </a:pPr>
            <a:r>
              <a:rPr lang="en-US" sz="2800" dirty="0">
                <a:solidFill>
                  <a:srgbClr val="3A1D64"/>
                </a:solidFill>
              </a:rPr>
              <a:t>The wavelength of emission is 5000 Å and the Einstein’s coefficient of spontaneous emission is 1.5 × 10</a:t>
            </a:r>
            <a:r>
              <a:rPr lang="en-US" sz="2800" baseline="30000" dirty="0">
                <a:solidFill>
                  <a:srgbClr val="3A1D64"/>
                </a:solidFill>
              </a:rPr>
              <a:t>6</a:t>
            </a:r>
            <a:r>
              <a:rPr lang="en-US" sz="2800" dirty="0">
                <a:solidFill>
                  <a:srgbClr val="3A1D64"/>
                </a:solidFill>
              </a:rPr>
              <a:t> /s. Determine the coefficient for the stimulated emission.</a:t>
            </a:r>
          </a:p>
        </p:txBody>
      </p:sp>
    </p:spTree>
    <p:extLst>
      <p:ext uri="{BB962C8B-B14F-4D97-AF65-F5344CB8AC3E}">
        <p14:creationId xmlns:p14="http://schemas.microsoft.com/office/powerpoint/2010/main" val="33388186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FE230-AC33-90AF-FE6B-F0FCC10B4090}"/>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97F1162E-1767-2E05-55E9-747B4C5A32D9}"/>
              </a:ext>
            </a:extLst>
          </p:cNvPr>
          <p:cNvSpPr txBox="1">
            <a:spLocks/>
          </p:cNvSpPr>
          <p:nvPr/>
        </p:nvSpPr>
        <p:spPr>
          <a:xfrm>
            <a:off x="0" y="1828800"/>
            <a:ext cx="12192000" cy="336295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effectLst>
                  <a:outerShdw blurRad="38100" dist="38100" dir="2700000" algn="tl">
                    <a:srgbClr val="000000">
                      <a:alpha val="43137"/>
                    </a:srgbClr>
                  </a:outerShdw>
                </a:effectLst>
                <a:latin typeface="+mn-lt"/>
              </a:rPr>
              <a:t>He-Ne laser</a:t>
            </a:r>
            <a:endParaRPr lang="en-IN" sz="4000" b="1" dirty="0">
              <a:solidFill>
                <a:schemeClr val="bg1"/>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7313586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upload.wikimedia.org/wikipedia/commons/thumb/e/e9/Henelaser.jpg/800px-Henelaser.jpg"/>
          <p:cNvPicPr>
            <a:picLocks noChangeAspect="1" noChangeArrowheads="1"/>
          </p:cNvPicPr>
          <p:nvPr/>
        </p:nvPicPr>
        <p:blipFill>
          <a:blip r:embed="rId2"/>
          <a:srcRect t="9939" b="18303"/>
          <a:stretch>
            <a:fillRect/>
          </a:stretch>
        </p:blipFill>
        <p:spPr bwMode="auto">
          <a:xfrm>
            <a:off x="2316884" y="1537854"/>
            <a:ext cx="7620000" cy="4100946"/>
          </a:xfrm>
          <a:prstGeom prst="rect">
            <a:avLst/>
          </a:prstGeom>
          <a:noFill/>
        </p:spPr>
      </p:pic>
      <p:sp>
        <p:nvSpPr>
          <p:cNvPr id="4" name="Rectangle 3"/>
          <p:cNvSpPr/>
          <p:nvPr/>
        </p:nvSpPr>
        <p:spPr>
          <a:xfrm>
            <a:off x="2785199" y="5724299"/>
            <a:ext cx="6319807" cy="400110"/>
          </a:xfrm>
          <a:prstGeom prst="rect">
            <a:avLst/>
          </a:prstGeom>
        </p:spPr>
        <p:txBody>
          <a:bodyPr wrap="none">
            <a:spAutoFit/>
          </a:bodyPr>
          <a:lstStyle/>
          <a:p>
            <a:r>
              <a:rPr lang="en-US" sz="2000" dirty="0"/>
              <a:t>Helium–neon laser at the University of Chemnitz, Germany</a:t>
            </a:r>
          </a:p>
        </p:txBody>
      </p:sp>
      <p:sp>
        <p:nvSpPr>
          <p:cNvPr id="6" name="Title 1">
            <a:extLst>
              <a:ext uri="{FF2B5EF4-FFF2-40B4-BE49-F238E27FC236}">
                <a16:creationId xmlns:a16="http://schemas.microsoft.com/office/drawing/2014/main" id="{B1C2A7B1-2B09-0F90-3406-98C22784CCDF}"/>
              </a:ext>
            </a:extLst>
          </p:cNvPr>
          <p:cNvSpPr>
            <a:spLocks noGrp="1"/>
          </p:cNvSpPr>
          <p:nvPr>
            <p:ph type="title"/>
          </p:nvPr>
        </p:nvSpPr>
        <p:spPr>
          <a:xfrm>
            <a:off x="838200" y="-46180"/>
            <a:ext cx="8285163" cy="1146175"/>
          </a:xfrm>
        </p:spPr>
        <p:txBody>
          <a:bodyPr>
            <a:noAutofit/>
          </a:bodyPr>
          <a:lstStyle/>
          <a:p>
            <a:r>
              <a:rPr lang="en-IN" sz="3200" b="1" i="0" u="none" strike="noStrike" baseline="0" dirty="0">
                <a:solidFill>
                  <a:srgbClr val="0000FF"/>
                </a:solidFill>
                <a:latin typeface="Calibri" panose="020F0502020204030204" pitchFamily="34" charset="0"/>
              </a:rPr>
              <a:t>He-Ne laser</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4661" y="924735"/>
            <a:ext cx="11727041" cy="3895239"/>
          </a:xfrm>
        </p:spPr>
        <p:txBody>
          <a:bodyPr/>
          <a:lstStyle/>
          <a:p>
            <a:pPr marL="457200" indent="-457200" algn="just">
              <a:lnSpc>
                <a:spcPct val="125000"/>
              </a:lnSpc>
              <a:spcBef>
                <a:spcPts val="0"/>
              </a:spcBef>
            </a:pPr>
            <a:r>
              <a:rPr lang="en-US" sz="2400" b="1" dirty="0">
                <a:solidFill>
                  <a:srgbClr val="0070C0"/>
                </a:solidFill>
              </a:rPr>
              <a:t>Active medium</a:t>
            </a:r>
          </a:p>
          <a:p>
            <a:pPr marL="857250" lvl="1" indent="-457200" algn="just">
              <a:lnSpc>
                <a:spcPct val="125000"/>
              </a:lnSpc>
              <a:spcBef>
                <a:spcPts val="0"/>
              </a:spcBef>
            </a:pPr>
            <a:r>
              <a:rPr lang="en-US" sz="2400" dirty="0"/>
              <a:t>Medium in which the laser action takes place</a:t>
            </a:r>
          </a:p>
          <a:p>
            <a:pPr marL="457200" indent="-457200" algn="just">
              <a:lnSpc>
                <a:spcPct val="125000"/>
              </a:lnSpc>
              <a:spcBef>
                <a:spcPts val="0"/>
              </a:spcBef>
            </a:pPr>
            <a:r>
              <a:rPr lang="en-US" sz="2400" b="1" dirty="0">
                <a:solidFill>
                  <a:srgbClr val="0070C0"/>
                </a:solidFill>
              </a:rPr>
              <a:t>Pump</a:t>
            </a:r>
          </a:p>
          <a:p>
            <a:pPr marL="857250" lvl="1" indent="-457200" algn="just">
              <a:lnSpc>
                <a:spcPct val="125000"/>
              </a:lnSpc>
              <a:spcBef>
                <a:spcPts val="0"/>
              </a:spcBef>
            </a:pPr>
            <a:r>
              <a:rPr lang="en-US" sz="2400" dirty="0"/>
              <a:t>Energy source to raise the atoms/molecules of the active medium from the lower energy state to higher energy state</a:t>
            </a:r>
          </a:p>
          <a:p>
            <a:pPr marL="457200" indent="-457200" algn="just">
              <a:lnSpc>
                <a:spcPct val="125000"/>
              </a:lnSpc>
              <a:spcBef>
                <a:spcPts val="0"/>
              </a:spcBef>
            </a:pPr>
            <a:r>
              <a:rPr lang="en-US" sz="2400" b="1" dirty="0">
                <a:solidFill>
                  <a:srgbClr val="0070C0"/>
                </a:solidFill>
              </a:rPr>
              <a:t>Resonating cavity</a:t>
            </a:r>
          </a:p>
          <a:p>
            <a:pPr marL="857250" lvl="1" indent="-457200" algn="just">
              <a:lnSpc>
                <a:spcPct val="125000"/>
              </a:lnSpc>
              <a:spcBef>
                <a:spcPts val="0"/>
              </a:spcBef>
            </a:pPr>
            <a:r>
              <a:rPr lang="en-US" sz="2400" dirty="0"/>
              <a:t>Consists of two high reflective mirrors placed parallel to each other</a:t>
            </a:r>
          </a:p>
        </p:txBody>
      </p:sp>
      <p:sp>
        <p:nvSpPr>
          <p:cNvPr id="4" name="TextBox 3"/>
          <p:cNvSpPr txBox="1"/>
          <p:nvPr/>
        </p:nvSpPr>
        <p:spPr>
          <a:xfrm>
            <a:off x="886691" y="175795"/>
            <a:ext cx="9885644" cy="584775"/>
          </a:xfrm>
          <a:prstGeom prst="rect">
            <a:avLst/>
          </a:prstGeom>
          <a:noFill/>
        </p:spPr>
        <p:txBody>
          <a:bodyPr wrap="square">
            <a:spAutoFit/>
          </a:bodyPr>
          <a:lstStyle/>
          <a:p>
            <a:pPr>
              <a:defRPr/>
            </a:pPr>
            <a:r>
              <a:rPr lang="en-US" sz="3200" b="1" dirty="0">
                <a:solidFill>
                  <a:srgbClr val="0000FF"/>
                </a:solidFill>
              </a:rPr>
              <a:t>Components of laser system</a:t>
            </a:r>
            <a:endParaRPr lang="en-US" sz="2400" dirty="0"/>
          </a:p>
        </p:txBody>
      </p:sp>
      <p:pic>
        <p:nvPicPr>
          <p:cNvPr id="1026" name="Picture 2"/>
          <p:cNvPicPr>
            <a:picLocks noChangeAspect="1" noChangeArrowheads="1"/>
          </p:cNvPicPr>
          <p:nvPr/>
        </p:nvPicPr>
        <p:blipFill>
          <a:blip r:embed="rId2"/>
          <a:srcRect/>
          <a:stretch>
            <a:fillRect/>
          </a:stretch>
        </p:blipFill>
        <p:spPr bwMode="auto">
          <a:xfrm>
            <a:off x="3635809" y="4244201"/>
            <a:ext cx="5058742" cy="2396827"/>
          </a:xfrm>
          <a:prstGeom prst="rect">
            <a:avLst/>
          </a:prstGeom>
          <a:noFill/>
          <a:ln w="9525">
            <a:noFill/>
            <a:miter lim="800000"/>
            <a:headEnd/>
            <a:tailEnd/>
          </a:ln>
          <a:effectLst/>
        </p:spPr>
      </p:pic>
    </p:spTree>
    <p:extLst>
      <p:ext uri="{BB962C8B-B14F-4D97-AF65-F5344CB8AC3E}">
        <p14:creationId xmlns:p14="http://schemas.microsoft.com/office/powerpoint/2010/main" val="19716158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114363" y="217878"/>
            <a:ext cx="9906000" cy="584200"/>
          </a:xfrm>
          <a:prstGeom prst="rect">
            <a:avLst/>
          </a:prstGeom>
          <a:noFill/>
          <a:ln w="9525">
            <a:noFill/>
            <a:miter lim="800000"/>
            <a:headEnd/>
            <a:tailEnd/>
          </a:ln>
        </p:spPr>
        <p:txBody>
          <a:bodyPr>
            <a:spAutoFit/>
          </a:bodyPr>
          <a:lstStyle/>
          <a:p>
            <a:pPr>
              <a:defRPr/>
            </a:pPr>
            <a:r>
              <a:rPr lang="en-US" sz="3200" b="1" dirty="0">
                <a:solidFill>
                  <a:srgbClr val="0000FF"/>
                </a:solidFill>
              </a:rPr>
              <a:t>He-Ne laser</a:t>
            </a:r>
          </a:p>
        </p:txBody>
      </p:sp>
      <p:sp>
        <p:nvSpPr>
          <p:cNvPr id="4" name="Rectangle 3"/>
          <p:cNvSpPr/>
          <p:nvPr/>
        </p:nvSpPr>
        <p:spPr>
          <a:xfrm>
            <a:off x="290946" y="3192036"/>
            <a:ext cx="11693236" cy="3659143"/>
          </a:xfrm>
          <a:prstGeom prst="rect">
            <a:avLst/>
          </a:prstGeom>
        </p:spPr>
        <p:txBody>
          <a:bodyPr wrap="square">
            <a:spAutoFit/>
          </a:bodyPr>
          <a:lstStyle/>
          <a:p>
            <a:pPr marL="457200" indent="-457200" algn="just"/>
            <a:r>
              <a:rPr lang="en-US" sz="2400" b="1" dirty="0">
                <a:solidFill>
                  <a:srgbClr val="0070C0"/>
                </a:solidFill>
              </a:rPr>
              <a:t>Construction</a:t>
            </a:r>
            <a:endParaRPr lang="en-US" sz="2800" b="1" dirty="0">
              <a:solidFill>
                <a:srgbClr val="0070C0"/>
              </a:solidFill>
            </a:endParaRPr>
          </a:p>
          <a:p>
            <a:pPr marL="514350" indent="-347663" algn="just">
              <a:lnSpc>
                <a:spcPct val="125000"/>
              </a:lnSpc>
              <a:buFont typeface="+mj-lt"/>
              <a:buAutoNum type="romanLcPeriod"/>
            </a:pPr>
            <a:r>
              <a:rPr lang="en-US" sz="2400" dirty="0">
                <a:solidFill>
                  <a:srgbClr val="000000"/>
                </a:solidFill>
              </a:rPr>
              <a:t>The He-Ne laser consists of a quartz discharge tube of </a:t>
            </a:r>
            <a:r>
              <a:rPr lang="en-US" sz="2400" dirty="0">
                <a:solidFill>
                  <a:srgbClr val="5C0AFF"/>
                </a:solidFill>
              </a:rPr>
              <a:t>length ≈ 1m</a:t>
            </a:r>
            <a:r>
              <a:rPr lang="en-US" sz="2400" dirty="0">
                <a:solidFill>
                  <a:srgbClr val="000000"/>
                </a:solidFill>
              </a:rPr>
              <a:t> and </a:t>
            </a:r>
            <a:r>
              <a:rPr lang="en-US" sz="2400" dirty="0">
                <a:solidFill>
                  <a:srgbClr val="5C0AFF"/>
                </a:solidFill>
              </a:rPr>
              <a:t>diameter ≈ 5mm</a:t>
            </a:r>
          </a:p>
          <a:p>
            <a:pPr marL="514350" indent="-347663" algn="just">
              <a:lnSpc>
                <a:spcPct val="125000"/>
              </a:lnSpc>
              <a:buFont typeface="+mj-lt"/>
              <a:buAutoNum type="romanLcPeriod"/>
            </a:pPr>
            <a:r>
              <a:rPr lang="en-US" sz="2400" dirty="0">
                <a:solidFill>
                  <a:srgbClr val="000000"/>
                </a:solidFill>
              </a:rPr>
              <a:t>The discharge tube is filled with </a:t>
            </a:r>
            <a:r>
              <a:rPr lang="en-US" sz="2400" b="1" dirty="0">
                <a:solidFill>
                  <a:srgbClr val="5C0AFF"/>
                </a:solidFill>
              </a:rPr>
              <a:t>He and Ne gas </a:t>
            </a:r>
            <a:r>
              <a:rPr lang="en-US" sz="2400" dirty="0">
                <a:solidFill>
                  <a:srgbClr val="000000"/>
                </a:solidFill>
              </a:rPr>
              <a:t>in the ratio </a:t>
            </a:r>
            <a:r>
              <a:rPr lang="en-US" sz="2400" dirty="0">
                <a:solidFill>
                  <a:srgbClr val="5C0AFF"/>
                </a:solidFill>
              </a:rPr>
              <a:t>10:1</a:t>
            </a:r>
            <a:r>
              <a:rPr lang="en-US" sz="2400" dirty="0">
                <a:solidFill>
                  <a:srgbClr val="000000"/>
                </a:solidFill>
              </a:rPr>
              <a:t> </a:t>
            </a:r>
            <a:r>
              <a:rPr lang="en-US" sz="2400" dirty="0"/>
              <a:t>at a </a:t>
            </a:r>
            <a:r>
              <a:rPr lang="en-US" sz="2400" dirty="0">
                <a:solidFill>
                  <a:srgbClr val="5C0AFF"/>
                </a:solidFill>
              </a:rPr>
              <a:t>pressure</a:t>
            </a:r>
            <a:r>
              <a:rPr lang="en-US" sz="2400" dirty="0"/>
              <a:t> of </a:t>
            </a:r>
            <a:r>
              <a:rPr lang="en-US" sz="2400" dirty="0">
                <a:solidFill>
                  <a:srgbClr val="5C0AFF"/>
                </a:solidFill>
              </a:rPr>
              <a:t>1.5 to 5 </a:t>
            </a:r>
            <a:r>
              <a:rPr lang="en-US" sz="2400" dirty="0" err="1">
                <a:solidFill>
                  <a:srgbClr val="5C0AFF"/>
                </a:solidFill>
              </a:rPr>
              <a:t>Torr</a:t>
            </a:r>
            <a:r>
              <a:rPr lang="en-US" sz="2400" dirty="0">
                <a:solidFill>
                  <a:srgbClr val="5C0AFF"/>
                </a:solidFill>
              </a:rPr>
              <a:t>.</a:t>
            </a:r>
          </a:p>
          <a:p>
            <a:pPr marL="514350" indent="-347663" algn="just">
              <a:lnSpc>
                <a:spcPct val="125000"/>
              </a:lnSpc>
              <a:buFont typeface="+mj-lt"/>
              <a:buAutoNum type="romanLcPeriod"/>
            </a:pPr>
            <a:r>
              <a:rPr lang="en-US" sz="2400" dirty="0">
                <a:solidFill>
                  <a:srgbClr val="000000"/>
                </a:solidFill>
              </a:rPr>
              <a:t>The tube is fitted with </a:t>
            </a:r>
            <a:r>
              <a:rPr lang="en-US" sz="2400" b="1" dirty="0">
                <a:solidFill>
                  <a:srgbClr val="5C0AFF"/>
                </a:solidFill>
              </a:rPr>
              <a:t>high voltage battery to create electric discharge</a:t>
            </a:r>
            <a:r>
              <a:rPr lang="en-US" sz="2400" dirty="0">
                <a:solidFill>
                  <a:srgbClr val="5C0AFF"/>
                </a:solidFill>
              </a:rPr>
              <a:t>.</a:t>
            </a:r>
          </a:p>
          <a:p>
            <a:pPr marL="514350" indent="-347663" algn="just">
              <a:lnSpc>
                <a:spcPct val="125000"/>
              </a:lnSpc>
              <a:buFont typeface="+mj-lt"/>
              <a:buAutoNum type="romanLcPeriod"/>
            </a:pPr>
            <a:r>
              <a:rPr lang="en-US" sz="2400" dirty="0">
                <a:solidFill>
                  <a:srgbClr val="000000"/>
                </a:solidFill>
              </a:rPr>
              <a:t>Two mirrors placed outside the discharge tube forms </a:t>
            </a:r>
            <a:r>
              <a:rPr lang="en-US" sz="2400" b="1" dirty="0">
                <a:solidFill>
                  <a:srgbClr val="5C0AFF"/>
                </a:solidFill>
              </a:rPr>
              <a:t>resonating cavity</a:t>
            </a:r>
            <a:r>
              <a:rPr lang="en-US" sz="2400" dirty="0">
                <a:solidFill>
                  <a:srgbClr val="5C0AFF"/>
                </a:solidFill>
              </a:rPr>
              <a:t>.</a:t>
            </a:r>
          </a:p>
          <a:p>
            <a:pPr marL="514350" indent="-347663" algn="just">
              <a:lnSpc>
                <a:spcPct val="125000"/>
              </a:lnSpc>
              <a:buFont typeface="+mj-lt"/>
              <a:buAutoNum type="romanLcPeriod"/>
            </a:pPr>
            <a:r>
              <a:rPr lang="en-US" sz="2400" dirty="0">
                <a:solidFill>
                  <a:srgbClr val="000000"/>
                </a:solidFill>
              </a:rPr>
              <a:t>The two ends of the discharge tube are fitted with </a:t>
            </a:r>
            <a:r>
              <a:rPr lang="en-US" sz="2400" dirty="0">
                <a:solidFill>
                  <a:srgbClr val="5C0AFF"/>
                </a:solidFill>
              </a:rPr>
              <a:t>Brewster’s window </a:t>
            </a:r>
            <a:r>
              <a:rPr lang="en-US" sz="2400" dirty="0">
                <a:solidFill>
                  <a:srgbClr val="000000"/>
                </a:solidFill>
              </a:rPr>
              <a:t>(used as polarizers). </a:t>
            </a:r>
          </a:p>
        </p:txBody>
      </p:sp>
      <p:sp>
        <p:nvSpPr>
          <p:cNvPr id="58" name="Rectangle 57"/>
          <p:cNvSpPr/>
          <p:nvPr/>
        </p:nvSpPr>
        <p:spPr>
          <a:xfrm>
            <a:off x="247526" y="681279"/>
            <a:ext cx="1489831" cy="461665"/>
          </a:xfrm>
          <a:prstGeom prst="rect">
            <a:avLst/>
          </a:prstGeom>
        </p:spPr>
        <p:txBody>
          <a:bodyPr wrap="none">
            <a:spAutoFit/>
          </a:bodyPr>
          <a:lstStyle/>
          <a:p>
            <a:r>
              <a:rPr lang="en-US" sz="2400" b="1" dirty="0">
                <a:solidFill>
                  <a:srgbClr val="0070C0"/>
                </a:solidFill>
              </a:rPr>
              <a:t>Schematic</a:t>
            </a:r>
          </a:p>
        </p:txBody>
      </p:sp>
      <p:pic>
        <p:nvPicPr>
          <p:cNvPr id="1027" name="Picture 3"/>
          <p:cNvPicPr>
            <a:picLocks noChangeAspect="1" noChangeArrowheads="1"/>
          </p:cNvPicPr>
          <p:nvPr/>
        </p:nvPicPr>
        <p:blipFill>
          <a:blip r:embed="rId3"/>
          <a:srcRect/>
          <a:stretch>
            <a:fillRect/>
          </a:stretch>
        </p:blipFill>
        <p:spPr bwMode="auto">
          <a:xfrm>
            <a:off x="598920" y="1142944"/>
            <a:ext cx="5764934" cy="2192056"/>
          </a:xfrm>
          <a:prstGeom prst="rect">
            <a:avLst/>
          </a:prstGeom>
          <a:noFill/>
          <a:ln w="9525">
            <a:noFill/>
            <a:miter lim="800000"/>
            <a:headEnd/>
            <a:tailEnd/>
          </a:ln>
          <a:effectLst/>
        </p:spPr>
      </p:pic>
      <p:sp>
        <p:nvSpPr>
          <p:cNvPr id="1029" name="AutoShape 5" descr="Helium Neon laser - Construction and Worki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1" name="AutoShape 7" descr="Helium Neon laser - Construction and Worki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32" name="Picture 8"/>
          <p:cNvPicPr>
            <a:picLocks noChangeAspect="1" noChangeArrowheads="1"/>
          </p:cNvPicPr>
          <p:nvPr/>
        </p:nvPicPr>
        <p:blipFill>
          <a:blip r:embed="rId4"/>
          <a:srcRect l="2727"/>
          <a:stretch>
            <a:fillRect/>
          </a:stretch>
        </p:blipFill>
        <p:spPr bwMode="auto">
          <a:xfrm>
            <a:off x="7148945" y="772128"/>
            <a:ext cx="4283240" cy="1922223"/>
          </a:xfrm>
          <a:prstGeom prst="rect">
            <a:avLst/>
          </a:prstGeom>
          <a:noFill/>
          <a:ln w="9525">
            <a:noFill/>
            <a:miter lim="800000"/>
            <a:headEnd/>
            <a:tailEnd/>
          </a:ln>
          <a:effectLst/>
        </p:spPr>
      </p:pic>
      <p:pic>
        <p:nvPicPr>
          <p:cNvPr id="17410" name="Picture 2" descr="https://www.experimental-engineering.co.uk/wp-content/uploads/2016/08/mg911xry.jpg"/>
          <p:cNvPicPr>
            <a:picLocks noChangeAspect="1" noChangeArrowheads="1"/>
          </p:cNvPicPr>
          <p:nvPr/>
        </p:nvPicPr>
        <p:blipFill>
          <a:blip r:embed="rId5" cstate="print"/>
          <a:srcRect t="9143" b="13361"/>
          <a:stretch>
            <a:fillRect/>
          </a:stretch>
        </p:blipFill>
        <p:spPr bwMode="auto">
          <a:xfrm flipH="1">
            <a:off x="6876725" y="2732940"/>
            <a:ext cx="5246000" cy="90054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114363" y="217878"/>
            <a:ext cx="9906000" cy="584200"/>
          </a:xfrm>
          <a:prstGeom prst="rect">
            <a:avLst/>
          </a:prstGeom>
          <a:noFill/>
          <a:ln w="9525">
            <a:noFill/>
            <a:miter lim="800000"/>
            <a:headEnd/>
            <a:tailEnd/>
          </a:ln>
        </p:spPr>
        <p:txBody>
          <a:bodyPr>
            <a:spAutoFit/>
          </a:bodyPr>
          <a:lstStyle/>
          <a:p>
            <a:pPr>
              <a:defRPr/>
            </a:pPr>
            <a:r>
              <a:rPr lang="en-US" sz="3200" b="1" dirty="0">
                <a:solidFill>
                  <a:srgbClr val="0000FF"/>
                </a:solidFill>
              </a:rPr>
              <a:t>He-Ne laser</a:t>
            </a:r>
          </a:p>
        </p:txBody>
      </p:sp>
      <p:sp>
        <p:nvSpPr>
          <p:cNvPr id="4" name="Rectangle 3"/>
          <p:cNvSpPr/>
          <p:nvPr/>
        </p:nvSpPr>
        <p:spPr>
          <a:xfrm>
            <a:off x="304804" y="979921"/>
            <a:ext cx="11429996" cy="5632311"/>
          </a:xfrm>
          <a:prstGeom prst="rect">
            <a:avLst/>
          </a:prstGeom>
        </p:spPr>
        <p:txBody>
          <a:bodyPr wrap="square">
            <a:spAutoFit/>
          </a:bodyPr>
          <a:lstStyle/>
          <a:p>
            <a:pPr marL="457200" indent="-457200" algn="just">
              <a:lnSpc>
                <a:spcPct val="125000"/>
              </a:lnSpc>
            </a:pPr>
            <a:r>
              <a:rPr lang="en-US" sz="2400" b="1" dirty="0">
                <a:solidFill>
                  <a:srgbClr val="0070C0"/>
                </a:solidFill>
              </a:rPr>
              <a:t>Active medium</a:t>
            </a:r>
            <a:endParaRPr lang="en-US" sz="2400" dirty="0">
              <a:solidFill>
                <a:srgbClr val="000000"/>
              </a:solidFill>
            </a:endParaRPr>
          </a:p>
          <a:p>
            <a:pPr marL="749300" lvl="1" indent="-347663" algn="just">
              <a:lnSpc>
                <a:spcPct val="125000"/>
              </a:lnSpc>
              <a:buFont typeface="+mj-lt"/>
              <a:buAutoNum type="romanLcPeriod"/>
            </a:pPr>
            <a:r>
              <a:rPr lang="en-US" sz="2400" dirty="0">
                <a:solidFill>
                  <a:srgbClr val="000000"/>
                </a:solidFill>
              </a:rPr>
              <a:t>A mixture of He and Ne gases in the ratio 10:1, </a:t>
            </a:r>
            <a:r>
              <a:rPr lang="en-US" sz="2400" dirty="0"/>
              <a:t>at a partial pressure of 1.5 to 5 </a:t>
            </a:r>
            <a:r>
              <a:rPr lang="en-US" sz="2400" dirty="0" err="1"/>
              <a:t>Torr</a:t>
            </a:r>
            <a:r>
              <a:rPr lang="en-US" sz="2400" dirty="0">
                <a:solidFill>
                  <a:srgbClr val="000000"/>
                </a:solidFill>
              </a:rPr>
              <a:t>, is the active medium. </a:t>
            </a:r>
          </a:p>
          <a:p>
            <a:pPr marL="749300" lvl="1" indent="-347663" algn="just">
              <a:lnSpc>
                <a:spcPct val="125000"/>
              </a:lnSpc>
              <a:buFont typeface="+mj-lt"/>
              <a:buAutoNum type="romanLcPeriod"/>
            </a:pPr>
            <a:r>
              <a:rPr lang="en-US" sz="2400" dirty="0">
                <a:solidFill>
                  <a:srgbClr val="000000"/>
                </a:solidFill>
              </a:rPr>
              <a:t>Ne is the lasing atom and He is used to pump the Ne atom to the excited state. </a:t>
            </a:r>
          </a:p>
          <a:p>
            <a:pPr marL="971550" lvl="1" indent="-514350" algn="just">
              <a:lnSpc>
                <a:spcPct val="125000"/>
              </a:lnSpc>
            </a:pPr>
            <a:endParaRPr lang="en-US" sz="2400" dirty="0">
              <a:solidFill>
                <a:srgbClr val="000000"/>
              </a:solidFill>
            </a:endParaRPr>
          </a:p>
          <a:p>
            <a:pPr marL="514350" indent="-514350" algn="just">
              <a:lnSpc>
                <a:spcPct val="125000"/>
              </a:lnSpc>
            </a:pPr>
            <a:r>
              <a:rPr lang="en-US" sz="2400" b="1" dirty="0">
                <a:solidFill>
                  <a:srgbClr val="0070C0"/>
                </a:solidFill>
              </a:rPr>
              <a:t>Pumping</a:t>
            </a:r>
          </a:p>
          <a:p>
            <a:pPr marL="514350" indent="-514350" algn="just">
              <a:lnSpc>
                <a:spcPct val="125000"/>
              </a:lnSpc>
            </a:pPr>
            <a:r>
              <a:rPr lang="en-US" sz="2400" dirty="0"/>
              <a:t>This is a two stage process in He-Ne lasers</a:t>
            </a:r>
          </a:p>
          <a:p>
            <a:pPr marL="749300" lvl="1" indent="-347663" algn="just">
              <a:lnSpc>
                <a:spcPct val="125000"/>
              </a:lnSpc>
              <a:buFont typeface="+mj-lt"/>
              <a:buAutoNum type="romanLcPeriod"/>
            </a:pPr>
            <a:r>
              <a:rPr lang="en-US" sz="2400" dirty="0"/>
              <a:t>Electric discharge created in the discharge tube accelerates the electrons, which are passed through the gaseous mixture, and excites He atom. </a:t>
            </a:r>
          </a:p>
          <a:p>
            <a:pPr marL="749300" lvl="1" indent="-347663" algn="just">
              <a:lnSpc>
                <a:spcPct val="125000"/>
              </a:lnSpc>
              <a:buFont typeface="+mj-lt"/>
              <a:buAutoNum type="romanLcPeriod"/>
            </a:pPr>
            <a:r>
              <a:rPr lang="en-US" sz="2400" dirty="0"/>
              <a:t>He atom collides with Ne atom and excites it to higher energy through atomic collision. </a:t>
            </a:r>
          </a:p>
          <a:p>
            <a:pPr marL="514350" indent="-514350" algn="just">
              <a:lnSpc>
                <a:spcPct val="125000"/>
              </a:lnSpc>
            </a:pPr>
            <a:endParaRPr lang="en-US" sz="2400" dirty="0">
              <a:solidFill>
                <a:srgbClr val="000000"/>
              </a:solidFill>
            </a:endParaRPr>
          </a:p>
        </p:txBody>
      </p:sp>
      <p:sp>
        <p:nvSpPr>
          <p:cNvPr id="1029" name="AutoShape 5" descr="Helium Neon laser - Construction and Worki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1" name="AutoShape 7" descr="Helium Neon laser - Construction and Worki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fade">
                                      <p:cBhvr>
                                        <p:cTn id="7" dur="500"/>
                                        <p:tgtEl>
                                          <p:spTgt spid="4">
                                            <p:txEl>
                                              <p:pRg st="4" end="4"/>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5" end="5"/>
                                            </p:txEl>
                                          </p:spTgt>
                                        </p:tgtEl>
                                        <p:attrNameLst>
                                          <p:attrName>style.visibility</p:attrName>
                                        </p:attrNameLst>
                                      </p:cBhvr>
                                      <p:to>
                                        <p:strVal val="visible"/>
                                      </p:to>
                                    </p:set>
                                    <p:animEffect transition="in" filter="fade">
                                      <p:cBhvr>
                                        <p:cTn id="10" dur="500"/>
                                        <p:tgtEl>
                                          <p:spTgt spid="4">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animEffect transition="in" filter="fade">
                                      <p:cBhvr>
                                        <p:cTn id="15" dur="500"/>
                                        <p:tgtEl>
                                          <p:spTgt spid="4">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7" end="7"/>
                                            </p:txEl>
                                          </p:spTgt>
                                        </p:tgtEl>
                                        <p:attrNameLst>
                                          <p:attrName>style.visibility</p:attrName>
                                        </p:attrNameLst>
                                      </p:cBhvr>
                                      <p:to>
                                        <p:strVal val="visible"/>
                                      </p:to>
                                    </p:set>
                                    <p:animEffect transition="in" filter="fade">
                                      <p:cBhvr>
                                        <p:cTn id="20"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84"/>
          <p:cNvGrpSpPr/>
          <p:nvPr/>
        </p:nvGrpSpPr>
        <p:grpSpPr>
          <a:xfrm>
            <a:off x="1815857" y="4244098"/>
            <a:ext cx="844389" cy="683323"/>
            <a:chOff x="1344803" y="669625"/>
            <a:chExt cx="844389" cy="683323"/>
          </a:xfrm>
        </p:grpSpPr>
        <p:pic>
          <p:nvPicPr>
            <p:cNvPr id="86" name="Picture 85"/>
            <p:cNvPicPr/>
            <p:nvPr/>
          </p:nvPicPr>
          <p:blipFill>
            <a:blip r:embed="rId3">
              <a:clrChange>
                <a:clrFrom>
                  <a:srgbClr val="FFE4C8"/>
                </a:clrFrom>
                <a:clrTo>
                  <a:srgbClr val="FFE4C8">
                    <a:alpha val="0"/>
                  </a:srgbClr>
                </a:clrTo>
              </a:clrChange>
            </a:blip>
            <a:srcRect/>
            <a:stretch>
              <a:fillRect/>
            </a:stretch>
          </p:blipFill>
          <p:spPr bwMode="auto">
            <a:xfrm>
              <a:off x="1344803" y="669625"/>
              <a:ext cx="830322" cy="373834"/>
            </a:xfrm>
            <a:prstGeom prst="rect">
              <a:avLst/>
            </a:prstGeom>
            <a:noFill/>
            <a:ln w="9525">
              <a:noFill/>
              <a:miter lim="800000"/>
              <a:headEnd/>
              <a:tailEnd/>
            </a:ln>
          </p:spPr>
        </p:pic>
        <p:pic>
          <p:nvPicPr>
            <p:cNvPr id="87" name="Picture 86"/>
            <p:cNvPicPr/>
            <p:nvPr/>
          </p:nvPicPr>
          <p:blipFill>
            <a:blip r:embed="rId3">
              <a:clrChange>
                <a:clrFrom>
                  <a:srgbClr val="FFE4C8"/>
                </a:clrFrom>
                <a:clrTo>
                  <a:srgbClr val="FFE4C8">
                    <a:alpha val="0"/>
                  </a:srgbClr>
                </a:clrTo>
              </a:clrChange>
            </a:blip>
            <a:srcRect/>
            <a:stretch>
              <a:fillRect/>
            </a:stretch>
          </p:blipFill>
          <p:spPr bwMode="auto">
            <a:xfrm>
              <a:off x="1358870" y="979114"/>
              <a:ext cx="830322" cy="373834"/>
            </a:xfrm>
            <a:prstGeom prst="rect">
              <a:avLst/>
            </a:prstGeom>
            <a:noFill/>
            <a:ln w="9525">
              <a:noFill/>
              <a:miter lim="800000"/>
              <a:headEnd/>
              <a:tailEnd/>
            </a:ln>
          </p:spPr>
        </p:pic>
      </p:grpSp>
      <p:pic>
        <p:nvPicPr>
          <p:cNvPr id="8" name="Picture 5"/>
          <p:cNvPicPr>
            <a:picLocks noChangeAspect="1" noChangeArrowheads="1"/>
          </p:cNvPicPr>
          <p:nvPr/>
        </p:nvPicPr>
        <p:blipFill>
          <a:blip r:embed="rId4" cstate="print"/>
          <a:srcRect l="6553" t="3030"/>
          <a:stretch>
            <a:fillRect/>
          </a:stretch>
        </p:blipFill>
        <p:spPr bwMode="auto">
          <a:xfrm>
            <a:off x="3396059" y="3746268"/>
            <a:ext cx="508313" cy="493222"/>
          </a:xfrm>
          <a:prstGeom prst="rect">
            <a:avLst/>
          </a:prstGeom>
          <a:noFill/>
          <a:ln w="9525">
            <a:noFill/>
            <a:miter lim="800000"/>
            <a:headEnd/>
            <a:tailEnd/>
          </a:ln>
          <a:effectLst/>
        </p:spPr>
      </p:pic>
      <p:pic>
        <p:nvPicPr>
          <p:cNvPr id="11" name="Picture 3"/>
          <p:cNvPicPr>
            <a:picLocks noChangeAspect="1" noChangeArrowheads="1"/>
          </p:cNvPicPr>
          <p:nvPr/>
        </p:nvPicPr>
        <p:blipFill>
          <a:blip r:embed="rId5" cstate="print"/>
          <a:srcRect l="4367" r="3417"/>
          <a:stretch>
            <a:fillRect/>
          </a:stretch>
        </p:blipFill>
        <p:spPr bwMode="auto">
          <a:xfrm>
            <a:off x="2189017" y="4130304"/>
            <a:ext cx="484910" cy="477725"/>
          </a:xfrm>
          <a:prstGeom prst="rect">
            <a:avLst/>
          </a:prstGeom>
          <a:noFill/>
          <a:ln w="9525">
            <a:noFill/>
            <a:miter lim="800000"/>
            <a:headEnd/>
            <a:tailEnd/>
          </a:ln>
          <a:effectLst/>
        </p:spPr>
      </p:pic>
      <p:sp>
        <p:nvSpPr>
          <p:cNvPr id="2" name="Text Box 2"/>
          <p:cNvSpPr txBox="1">
            <a:spLocks noChangeArrowheads="1"/>
          </p:cNvSpPr>
          <p:nvPr/>
        </p:nvSpPr>
        <p:spPr bwMode="auto">
          <a:xfrm>
            <a:off x="1114363" y="217878"/>
            <a:ext cx="9906000" cy="584200"/>
          </a:xfrm>
          <a:prstGeom prst="rect">
            <a:avLst/>
          </a:prstGeom>
          <a:noFill/>
          <a:ln w="9525">
            <a:noFill/>
            <a:miter lim="800000"/>
            <a:headEnd/>
            <a:tailEnd/>
          </a:ln>
        </p:spPr>
        <p:txBody>
          <a:bodyPr>
            <a:spAutoFit/>
          </a:bodyPr>
          <a:lstStyle/>
          <a:p>
            <a:pPr>
              <a:defRPr/>
            </a:pPr>
            <a:r>
              <a:rPr lang="en-US" sz="3200" b="1" dirty="0">
                <a:solidFill>
                  <a:srgbClr val="0000FF"/>
                </a:solidFill>
              </a:rPr>
              <a:t>He-Ne laser</a:t>
            </a:r>
          </a:p>
        </p:txBody>
      </p:sp>
      <p:sp>
        <p:nvSpPr>
          <p:cNvPr id="1029" name="AutoShape 5" descr="Helium Neon laser - Construction and Worki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1" name="AutoShape 7" descr="Helium Neon laser - Construction and Worki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6"/>
          <a:srcRect/>
          <a:stretch>
            <a:fillRect/>
          </a:stretch>
        </p:blipFill>
        <p:spPr bwMode="auto">
          <a:xfrm>
            <a:off x="5803429" y="1564677"/>
            <a:ext cx="6388571" cy="4143387"/>
          </a:xfrm>
          <a:prstGeom prst="rect">
            <a:avLst/>
          </a:prstGeom>
          <a:noFill/>
          <a:ln w="9525">
            <a:noFill/>
            <a:miter lim="800000"/>
            <a:headEnd/>
            <a:tailEnd/>
          </a:ln>
          <a:effectLst/>
        </p:spPr>
      </p:pic>
      <p:pic>
        <p:nvPicPr>
          <p:cNvPr id="9" name="Picture 2"/>
          <p:cNvPicPr>
            <a:picLocks noChangeAspect="1" noChangeArrowheads="1"/>
          </p:cNvPicPr>
          <p:nvPr/>
        </p:nvPicPr>
        <p:blipFill>
          <a:blip r:embed="rId7" cstate="print"/>
          <a:srcRect/>
          <a:stretch>
            <a:fillRect/>
          </a:stretch>
        </p:blipFill>
        <p:spPr bwMode="auto">
          <a:xfrm>
            <a:off x="1039090" y="3773289"/>
            <a:ext cx="360347" cy="368267"/>
          </a:xfrm>
          <a:prstGeom prst="rect">
            <a:avLst/>
          </a:prstGeom>
          <a:noFill/>
          <a:ln w="9525">
            <a:noFill/>
            <a:miter lim="800000"/>
            <a:headEnd/>
            <a:tailEnd/>
          </a:ln>
          <a:effectLst/>
        </p:spPr>
      </p:pic>
      <p:pic>
        <p:nvPicPr>
          <p:cNvPr id="10" name="Picture 3"/>
          <p:cNvPicPr>
            <a:picLocks noChangeAspect="1" noChangeArrowheads="1"/>
          </p:cNvPicPr>
          <p:nvPr/>
        </p:nvPicPr>
        <p:blipFill>
          <a:blip r:embed="rId8" cstate="print"/>
          <a:srcRect l="4367" r="3417"/>
          <a:stretch>
            <a:fillRect/>
          </a:stretch>
        </p:blipFill>
        <p:spPr bwMode="auto">
          <a:xfrm>
            <a:off x="6941122" y="5224393"/>
            <a:ext cx="318656" cy="313935"/>
          </a:xfrm>
          <a:prstGeom prst="rect">
            <a:avLst/>
          </a:prstGeom>
          <a:noFill/>
          <a:ln w="9525">
            <a:noFill/>
            <a:miter lim="800000"/>
            <a:headEnd/>
            <a:tailEnd/>
          </a:ln>
          <a:effectLst/>
        </p:spPr>
      </p:pic>
      <p:grpSp>
        <p:nvGrpSpPr>
          <p:cNvPr id="4" name="Group 24"/>
          <p:cNvGrpSpPr/>
          <p:nvPr/>
        </p:nvGrpSpPr>
        <p:grpSpPr>
          <a:xfrm>
            <a:off x="1011393" y="1731809"/>
            <a:ext cx="3422072" cy="1371601"/>
            <a:chOff x="2244437" y="290946"/>
            <a:chExt cx="7426037" cy="1594860"/>
          </a:xfrm>
        </p:grpSpPr>
        <p:grpSp>
          <p:nvGrpSpPr>
            <p:cNvPr id="5" name="Group 83"/>
            <p:cNvGrpSpPr/>
            <p:nvPr/>
          </p:nvGrpSpPr>
          <p:grpSpPr>
            <a:xfrm>
              <a:off x="2244437" y="651964"/>
              <a:ext cx="7426037" cy="1233842"/>
              <a:chOff x="2244437" y="651964"/>
              <a:chExt cx="7426037" cy="1233842"/>
            </a:xfrm>
          </p:grpSpPr>
          <p:grpSp>
            <p:nvGrpSpPr>
              <p:cNvPr id="6" name="Group 79"/>
              <p:cNvGrpSpPr/>
              <p:nvPr/>
            </p:nvGrpSpPr>
            <p:grpSpPr>
              <a:xfrm>
                <a:off x="2382992" y="651964"/>
                <a:ext cx="7146156" cy="609597"/>
                <a:chOff x="2382992" y="527269"/>
                <a:chExt cx="7146156" cy="609597"/>
              </a:xfrm>
            </p:grpSpPr>
            <p:cxnSp>
              <p:nvCxnSpPr>
                <p:cNvPr id="33" name="Straight Connector 32"/>
                <p:cNvCxnSpPr/>
                <p:nvPr/>
              </p:nvCxnSpPr>
              <p:spPr>
                <a:xfrm>
                  <a:off x="2382992" y="817418"/>
                  <a:ext cx="3474720" cy="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6054428" y="831273"/>
                  <a:ext cx="3474720" cy="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5400000">
                  <a:off x="5701146" y="824345"/>
                  <a:ext cx="318654"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a:off x="5721929" y="831274"/>
                  <a:ext cx="609597"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29" name="Straight Connector 28"/>
              <p:cNvCxnSpPr/>
              <p:nvPr/>
            </p:nvCxnSpPr>
            <p:spPr>
              <a:xfrm rot="5400000">
                <a:off x="1939635" y="1399313"/>
                <a:ext cx="9144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5400000">
                <a:off x="9060871" y="1399313"/>
                <a:ext cx="9144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244437" y="1870364"/>
                <a:ext cx="3048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9365674" y="1884218"/>
                <a:ext cx="3048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a:off x="3679216" y="290946"/>
              <a:ext cx="4782634" cy="393661"/>
            </a:xfrm>
            <a:prstGeom prst="rect">
              <a:avLst/>
            </a:prstGeom>
            <a:noFill/>
          </p:spPr>
          <p:txBody>
            <a:bodyPr wrap="none" rtlCol="0">
              <a:spAutoFit/>
            </a:bodyPr>
            <a:lstStyle/>
            <a:p>
              <a:r>
                <a:rPr lang="en-US" sz="1600" b="1" dirty="0"/>
                <a:t>1-3 kV DC Power supply</a:t>
              </a:r>
            </a:p>
          </p:txBody>
        </p:sp>
      </p:grpSp>
      <p:pic>
        <p:nvPicPr>
          <p:cNvPr id="37" name="Picture 3"/>
          <p:cNvPicPr>
            <a:picLocks noChangeAspect="1" noChangeArrowheads="1"/>
          </p:cNvPicPr>
          <p:nvPr/>
        </p:nvPicPr>
        <p:blipFill>
          <a:blip r:embed="rId8" cstate="print"/>
          <a:srcRect l="4367" r="3417"/>
          <a:stretch>
            <a:fillRect/>
          </a:stretch>
        </p:blipFill>
        <p:spPr bwMode="auto">
          <a:xfrm>
            <a:off x="6941126" y="5224392"/>
            <a:ext cx="318656" cy="313935"/>
          </a:xfrm>
          <a:prstGeom prst="rect">
            <a:avLst/>
          </a:prstGeom>
          <a:noFill/>
          <a:ln w="9525">
            <a:noFill/>
            <a:miter lim="800000"/>
            <a:headEnd/>
            <a:tailEnd/>
          </a:ln>
          <a:effectLst/>
        </p:spPr>
      </p:pic>
      <p:pic>
        <p:nvPicPr>
          <p:cNvPr id="39" name="Picture 3"/>
          <p:cNvPicPr>
            <a:picLocks noChangeAspect="1" noChangeArrowheads="1"/>
          </p:cNvPicPr>
          <p:nvPr/>
        </p:nvPicPr>
        <p:blipFill>
          <a:blip r:embed="rId8" cstate="print"/>
          <a:srcRect l="4367" r="3417"/>
          <a:stretch>
            <a:fillRect/>
          </a:stretch>
        </p:blipFill>
        <p:spPr bwMode="auto">
          <a:xfrm>
            <a:off x="6927274" y="5238248"/>
            <a:ext cx="318656" cy="313935"/>
          </a:xfrm>
          <a:prstGeom prst="rect">
            <a:avLst/>
          </a:prstGeom>
          <a:noFill/>
          <a:ln w="9525">
            <a:noFill/>
            <a:miter lim="800000"/>
            <a:headEnd/>
            <a:tailEnd/>
          </a:ln>
          <a:effectLst/>
        </p:spPr>
      </p:pic>
      <p:pic>
        <p:nvPicPr>
          <p:cNvPr id="40" name="Picture 5"/>
          <p:cNvPicPr>
            <a:picLocks noChangeAspect="1" noChangeArrowheads="1"/>
          </p:cNvPicPr>
          <p:nvPr/>
        </p:nvPicPr>
        <p:blipFill>
          <a:blip r:embed="rId9" cstate="print"/>
          <a:srcRect l="6553" t="3030"/>
          <a:stretch>
            <a:fillRect/>
          </a:stretch>
        </p:blipFill>
        <p:spPr bwMode="auto">
          <a:xfrm>
            <a:off x="9616752" y="5242553"/>
            <a:ext cx="320408" cy="310896"/>
          </a:xfrm>
          <a:prstGeom prst="rect">
            <a:avLst/>
          </a:prstGeom>
          <a:noFill/>
          <a:ln w="9525">
            <a:noFill/>
            <a:miter lim="800000"/>
            <a:headEnd/>
            <a:tailEnd/>
          </a:ln>
          <a:effectLst/>
        </p:spPr>
      </p:pic>
      <p:pic>
        <p:nvPicPr>
          <p:cNvPr id="42" name="Picture 5"/>
          <p:cNvPicPr>
            <a:picLocks noChangeAspect="1" noChangeArrowheads="1"/>
          </p:cNvPicPr>
          <p:nvPr/>
        </p:nvPicPr>
        <p:blipFill>
          <a:blip r:embed="rId9" cstate="print"/>
          <a:srcRect l="6553" t="3030"/>
          <a:stretch>
            <a:fillRect/>
          </a:stretch>
        </p:blipFill>
        <p:spPr bwMode="auto">
          <a:xfrm>
            <a:off x="9630589" y="5242553"/>
            <a:ext cx="320408" cy="310896"/>
          </a:xfrm>
          <a:prstGeom prst="rect">
            <a:avLst/>
          </a:prstGeom>
          <a:noFill/>
          <a:ln w="9525">
            <a:noFill/>
            <a:miter lim="800000"/>
            <a:headEnd/>
            <a:tailEnd/>
          </a:ln>
          <a:effectLst/>
        </p:spPr>
      </p:pic>
      <p:pic>
        <p:nvPicPr>
          <p:cNvPr id="46" name="Picture 5"/>
          <p:cNvPicPr>
            <a:picLocks noChangeAspect="1" noChangeArrowheads="1"/>
          </p:cNvPicPr>
          <p:nvPr/>
        </p:nvPicPr>
        <p:blipFill>
          <a:blip r:embed="rId9" cstate="print"/>
          <a:srcRect l="6553" t="3030"/>
          <a:stretch>
            <a:fillRect/>
          </a:stretch>
        </p:blipFill>
        <p:spPr bwMode="auto">
          <a:xfrm>
            <a:off x="9658303" y="1695790"/>
            <a:ext cx="320408" cy="310896"/>
          </a:xfrm>
          <a:prstGeom prst="rect">
            <a:avLst/>
          </a:prstGeom>
          <a:noFill/>
          <a:ln w="9525">
            <a:noFill/>
            <a:miter lim="800000"/>
            <a:headEnd/>
            <a:tailEnd/>
          </a:ln>
          <a:effectLst/>
        </p:spPr>
      </p:pic>
      <p:grpSp>
        <p:nvGrpSpPr>
          <p:cNvPr id="7" name="Group 48"/>
          <p:cNvGrpSpPr/>
          <p:nvPr/>
        </p:nvGrpSpPr>
        <p:grpSpPr>
          <a:xfrm>
            <a:off x="3935603" y="3662207"/>
            <a:ext cx="844389" cy="683323"/>
            <a:chOff x="2383894" y="4022425"/>
            <a:chExt cx="844389" cy="683323"/>
          </a:xfrm>
        </p:grpSpPr>
        <p:pic>
          <p:nvPicPr>
            <p:cNvPr id="47" name="Picture 46"/>
            <p:cNvPicPr/>
            <p:nvPr/>
          </p:nvPicPr>
          <p:blipFill>
            <a:blip r:embed="rId3">
              <a:clrChange>
                <a:clrFrom>
                  <a:srgbClr val="FFE4C8"/>
                </a:clrFrom>
                <a:clrTo>
                  <a:srgbClr val="FFE4C8">
                    <a:alpha val="0"/>
                  </a:srgbClr>
                </a:clrTo>
              </a:clrChange>
            </a:blip>
            <a:srcRect/>
            <a:stretch>
              <a:fillRect/>
            </a:stretch>
          </p:blipFill>
          <p:spPr bwMode="auto">
            <a:xfrm>
              <a:off x="2383894" y="4022425"/>
              <a:ext cx="830322" cy="373834"/>
            </a:xfrm>
            <a:prstGeom prst="rect">
              <a:avLst/>
            </a:prstGeom>
            <a:noFill/>
            <a:ln w="9525">
              <a:noFill/>
              <a:miter lim="800000"/>
              <a:headEnd/>
              <a:tailEnd/>
            </a:ln>
          </p:spPr>
        </p:pic>
        <p:pic>
          <p:nvPicPr>
            <p:cNvPr id="48" name="Picture 47"/>
            <p:cNvPicPr/>
            <p:nvPr/>
          </p:nvPicPr>
          <p:blipFill>
            <a:blip r:embed="rId3">
              <a:clrChange>
                <a:clrFrom>
                  <a:srgbClr val="FFE4C8"/>
                </a:clrFrom>
                <a:clrTo>
                  <a:srgbClr val="FFE4C8">
                    <a:alpha val="0"/>
                  </a:srgbClr>
                </a:clrTo>
              </a:clrChange>
            </a:blip>
            <a:srcRect/>
            <a:stretch>
              <a:fillRect/>
            </a:stretch>
          </p:blipFill>
          <p:spPr bwMode="auto">
            <a:xfrm>
              <a:off x="2397961" y="4331914"/>
              <a:ext cx="830322" cy="373834"/>
            </a:xfrm>
            <a:prstGeom prst="rect">
              <a:avLst/>
            </a:prstGeom>
            <a:noFill/>
            <a:ln w="9525">
              <a:noFill/>
              <a:miter lim="800000"/>
              <a:headEnd/>
              <a:tailEnd/>
            </a:ln>
          </p:spPr>
        </p:pic>
      </p:grpSp>
      <p:grpSp>
        <p:nvGrpSpPr>
          <p:cNvPr id="12" name="Group 68"/>
          <p:cNvGrpSpPr/>
          <p:nvPr/>
        </p:nvGrpSpPr>
        <p:grpSpPr>
          <a:xfrm>
            <a:off x="1815859" y="3108025"/>
            <a:ext cx="844389" cy="683323"/>
            <a:chOff x="7839187" y="2771215"/>
            <a:chExt cx="844389" cy="683323"/>
          </a:xfrm>
        </p:grpSpPr>
        <p:pic>
          <p:nvPicPr>
            <p:cNvPr id="55" name="Picture 54"/>
            <p:cNvPicPr/>
            <p:nvPr/>
          </p:nvPicPr>
          <p:blipFill>
            <a:blip r:embed="rId3">
              <a:clrChange>
                <a:clrFrom>
                  <a:srgbClr val="FFE4C8"/>
                </a:clrFrom>
                <a:clrTo>
                  <a:srgbClr val="FFE4C8">
                    <a:alpha val="0"/>
                  </a:srgbClr>
                </a:clrTo>
              </a:clrChange>
            </a:blip>
            <a:srcRect/>
            <a:stretch>
              <a:fillRect/>
            </a:stretch>
          </p:blipFill>
          <p:spPr bwMode="auto">
            <a:xfrm>
              <a:off x="7839187" y="2771215"/>
              <a:ext cx="830322" cy="373834"/>
            </a:xfrm>
            <a:prstGeom prst="rect">
              <a:avLst/>
            </a:prstGeom>
            <a:noFill/>
            <a:ln w="9525">
              <a:noFill/>
              <a:miter lim="800000"/>
              <a:headEnd/>
              <a:tailEnd/>
            </a:ln>
          </p:spPr>
        </p:pic>
        <p:pic>
          <p:nvPicPr>
            <p:cNvPr id="56" name="Picture 55"/>
            <p:cNvPicPr/>
            <p:nvPr/>
          </p:nvPicPr>
          <p:blipFill>
            <a:blip r:embed="rId3">
              <a:clrChange>
                <a:clrFrom>
                  <a:srgbClr val="FFE4C8"/>
                </a:clrFrom>
                <a:clrTo>
                  <a:srgbClr val="FFE4C8">
                    <a:alpha val="0"/>
                  </a:srgbClr>
                </a:clrTo>
              </a:clrChange>
            </a:blip>
            <a:srcRect/>
            <a:stretch>
              <a:fillRect/>
            </a:stretch>
          </p:blipFill>
          <p:spPr bwMode="auto">
            <a:xfrm>
              <a:off x="7853254" y="3080704"/>
              <a:ext cx="830322" cy="373834"/>
            </a:xfrm>
            <a:prstGeom prst="rect">
              <a:avLst/>
            </a:prstGeom>
            <a:noFill/>
            <a:ln w="9525">
              <a:noFill/>
              <a:miter lim="800000"/>
              <a:headEnd/>
              <a:tailEnd/>
            </a:ln>
          </p:spPr>
        </p:pic>
      </p:grpSp>
      <p:grpSp>
        <p:nvGrpSpPr>
          <p:cNvPr id="13" name="Group 65"/>
          <p:cNvGrpSpPr/>
          <p:nvPr/>
        </p:nvGrpSpPr>
        <p:grpSpPr>
          <a:xfrm>
            <a:off x="3686221" y="4230243"/>
            <a:ext cx="844389" cy="683323"/>
            <a:chOff x="1344803" y="669625"/>
            <a:chExt cx="844389" cy="683323"/>
          </a:xfrm>
        </p:grpSpPr>
        <p:pic>
          <p:nvPicPr>
            <p:cNvPr id="67" name="Picture 66"/>
            <p:cNvPicPr/>
            <p:nvPr/>
          </p:nvPicPr>
          <p:blipFill>
            <a:blip r:embed="rId3">
              <a:clrChange>
                <a:clrFrom>
                  <a:srgbClr val="FFE4C8"/>
                </a:clrFrom>
                <a:clrTo>
                  <a:srgbClr val="FFE4C8">
                    <a:alpha val="0"/>
                  </a:srgbClr>
                </a:clrTo>
              </a:clrChange>
            </a:blip>
            <a:srcRect/>
            <a:stretch>
              <a:fillRect/>
            </a:stretch>
          </p:blipFill>
          <p:spPr bwMode="auto">
            <a:xfrm>
              <a:off x="1344803" y="669625"/>
              <a:ext cx="830322" cy="373834"/>
            </a:xfrm>
            <a:prstGeom prst="rect">
              <a:avLst/>
            </a:prstGeom>
            <a:noFill/>
            <a:ln w="9525">
              <a:noFill/>
              <a:miter lim="800000"/>
              <a:headEnd/>
              <a:tailEnd/>
            </a:ln>
          </p:spPr>
        </p:pic>
        <p:pic>
          <p:nvPicPr>
            <p:cNvPr id="68" name="Picture 67"/>
            <p:cNvPicPr/>
            <p:nvPr/>
          </p:nvPicPr>
          <p:blipFill>
            <a:blip r:embed="rId3">
              <a:clrChange>
                <a:clrFrom>
                  <a:srgbClr val="FFE4C8"/>
                </a:clrFrom>
                <a:clrTo>
                  <a:srgbClr val="FFE4C8">
                    <a:alpha val="0"/>
                  </a:srgbClr>
                </a:clrTo>
              </a:clrChange>
            </a:blip>
            <a:srcRect/>
            <a:stretch>
              <a:fillRect/>
            </a:stretch>
          </p:blipFill>
          <p:spPr bwMode="auto">
            <a:xfrm>
              <a:off x="1358870" y="979114"/>
              <a:ext cx="830322" cy="373834"/>
            </a:xfrm>
            <a:prstGeom prst="rect">
              <a:avLst/>
            </a:prstGeom>
            <a:noFill/>
            <a:ln w="9525">
              <a:noFill/>
              <a:miter lim="800000"/>
              <a:headEnd/>
              <a:tailEnd/>
            </a:ln>
          </p:spPr>
        </p:pic>
      </p:grpSp>
      <p:grpSp>
        <p:nvGrpSpPr>
          <p:cNvPr id="14" name="Group 68"/>
          <p:cNvGrpSpPr/>
          <p:nvPr/>
        </p:nvGrpSpPr>
        <p:grpSpPr>
          <a:xfrm>
            <a:off x="2674840" y="4202535"/>
            <a:ext cx="844389" cy="683323"/>
            <a:chOff x="1344803" y="669625"/>
            <a:chExt cx="844389" cy="683323"/>
          </a:xfrm>
        </p:grpSpPr>
        <p:pic>
          <p:nvPicPr>
            <p:cNvPr id="70" name="Picture 69"/>
            <p:cNvPicPr/>
            <p:nvPr/>
          </p:nvPicPr>
          <p:blipFill>
            <a:blip r:embed="rId3">
              <a:clrChange>
                <a:clrFrom>
                  <a:srgbClr val="FFE4C8"/>
                </a:clrFrom>
                <a:clrTo>
                  <a:srgbClr val="FFE4C8">
                    <a:alpha val="0"/>
                  </a:srgbClr>
                </a:clrTo>
              </a:clrChange>
            </a:blip>
            <a:srcRect/>
            <a:stretch>
              <a:fillRect/>
            </a:stretch>
          </p:blipFill>
          <p:spPr bwMode="auto">
            <a:xfrm>
              <a:off x="1344803" y="669625"/>
              <a:ext cx="830322" cy="373834"/>
            </a:xfrm>
            <a:prstGeom prst="rect">
              <a:avLst/>
            </a:prstGeom>
            <a:noFill/>
            <a:ln w="9525">
              <a:noFill/>
              <a:miter lim="800000"/>
              <a:headEnd/>
              <a:tailEnd/>
            </a:ln>
          </p:spPr>
        </p:pic>
        <p:pic>
          <p:nvPicPr>
            <p:cNvPr id="71" name="Picture 70"/>
            <p:cNvPicPr/>
            <p:nvPr/>
          </p:nvPicPr>
          <p:blipFill>
            <a:blip r:embed="rId3">
              <a:clrChange>
                <a:clrFrom>
                  <a:srgbClr val="FFE4C8"/>
                </a:clrFrom>
                <a:clrTo>
                  <a:srgbClr val="FFE4C8">
                    <a:alpha val="0"/>
                  </a:srgbClr>
                </a:clrTo>
              </a:clrChange>
            </a:blip>
            <a:srcRect/>
            <a:stretch>
              <a:fillRect/>
            </a:stretch>
          </p:blipFill>
          <p:spPr bwMode="auto">
            <a:xfrm>
              <a:off x="1358870" y="979114"/>
              <a:ext cx="830322" cy="373834"/>
            </a:xfrm>
            <a:prstGeom prst="rect">
              <a:avLst/>
            </a:prstGeom>
            <a:noFill/>
            <a:ln w="9525">
              <a:noFill/>
              <a:miter lim="800000"/>
              <a:headEnd/>
              <a:tailEnd/>
            </a:ln>
          </p:spPr>
        </p:pic>
      </p:grpSp>
      <p:grpSp>
        <p:nvGrpSpPr>
          <p:cNvPr id="15" name="Group 71"/>
          <p:cNvGrpSpPr/>
          <p:nvPr/>
        </p:nvGrpSpPr>
        <p:grpSpPr>
          <a:xfrm>
            <a:off x="2328475" y="3579080"/>
            <a:ext cx="844389" cy="683323"/>
            <a:chOff x="1344803" y="669625"/>
            <a:chExt cx="844389" cy="683323"/>
          </a:xfrm>
        </p:grpSpPr>
        <p:pic>
          <p:nvPicPr>
            <p:cNvPr id="73" name="Picture 72"/>
            <p:cNvPicPr/>
            <p:nvPr/>
          </p:nvPicPr>
          <p:blipFill>
            <a:blip r:embed="rId3">
              <a:clrChange>
                <a:clrFrom>
                  <a:srgbClr val="FFE4C8"/>
                </a:clrFrom>
                <a:clrTo>
                  <a:srgbClr val="FFE4C8">
                    <a:alpha val="0"/>
                  </a:srgbClr>
                </a:clrTo>
              </a:clrChange>
            </a:blip>
            <a:srcRect/>
            <a:stretch>
              <a:fillRect/>
            </a:stretch>
          </p:blipFill>
          <p:spPr bwMode="auto">
            <a:xfrm>
              <a:off x="1344803" y="669625"/>
              <a:ext cx="830322" cy="373834"/>
            </a:xfrm>
            <a:prstGeom prst="rect">
              <a:avLst/>
            </a:prstGeom>
            <a:noFill/>
            <a:ln w="9525">
              <a:noFill/>
              <a:miter lim="800000"/>
              <a:headEnd/>
              <a:tailEnd/>
            </a:ln>
          </p:spPr>
        </p:pic>
        <p:pic>
          <p:nvPicPr>
            <p:cNvPr id="74" name="Picture 73"/>
            <p:cNvPicPr/>
            <p:nvPr/>
          </p:nvPicPr>
          <p:blipFill>
            <a:blip r:embed="rId3">
              <a:clrChange>
                <a:clrFrom>
                  <a:srgbClr val="FFE4C8"/>
                </a:clrFrom>
                <a:clrTo>
                  <a:srgbClr val="FFE4C8">
                    <a:alpha val="0"/>
                  </a:srgbClr>
                </a:clrTo>
              </a:clrChange>
            </a:blip>
            <a:srcRect/>
            <a:stretch>
              <a:fillRect/>
            </a:stretch>
          </p:blipFill>
          <p:spPr bwMode="auto">
            <a:xfrm>
              <a:off x="1358870" y="979114"/>
              <a:ext cx="830322" cy="373834"/>
            </a:xfrm>
            <a:prstGeom prst="rect">
              <a:avLst/>
            </a:prstGeom>
            <a:noFill/>
            <a:ln w="9525">
              <a:noFill/>
              <a:miter lim="800000"/>
              <a:headEnd/>
              <a:tailEnd/>
            </a:ln>
          </p:spPr>
        </p:pic>
      </p:grpSp>
      <p:grpSp>
        <p:nvGrpSpPr>
          <p:cNvPr id="18" name="Group 74"/>
          <p:cNvGrpSpPr/>
          <p:nvPr/>
        </p:nvGrpSpPr>
        <p:grpSpPr>
          <a:xfrm>
            <a:off x="3104330" y="3024898"/>
            <a:ext cx="844389" cy="683323"/>
            <a:chOff x="1344803" y="669625"/>
            <a:chExt cx="844389" cy="683323"/>
          </a:xfrm>
        </p:grpSpPr>
        <p:pic>
          <p:nvPicPr>
            <p:cNvPr id="76" name="Picture 75"/>
            <p:cNvPicPr/>
            <p:nvPr/>
          </p:nvPicPr>
          <p:blipFill>
            <a:blip r:embed="rId3">
              <a:clrChange>
                <a:clrFrom>
                  <a:srgbClr val="FFE4C8"/>
                </a:clrFrom>
                <a:clrTo>
                  <a:srgbClr val="FFE4C8">
                    <a:alpha val="0"/>
                  </a:srgbClr>
                </a:clrTo>
              </a:clrChange>
            </a:blip>
            <a:srcRect/>
            <a:stretch>
              <a:fillRect/>
            </a:stretch>
          </p:blipFill>
          <p:spPr bwMode="auto">
            <a:xfrm>
              <a:off x="1344803" y="669625"/>
              <a:ext cx="830322" cy="373834"/>
            </a:xfrm>
            <a:prstGeom prst="rect">
              <a:avLst/>
            </a:prstGeom>
            <a:noFill/>
            <a:ln w="9525">
              <a:noFill/>
              <a:miter lim="800000"/>
              <a:headEnd/>
              <a:tailEnd/>
            </a:ln>
          </p:spPr>
        </p:pic>
        <p:pic>
          <p:nvPicPr>
            <p:cNvPr id="77" name="Picture 76"/>
            <p:cNvPicPr/>
            <p:nvPr/>
          </p:nvPicPr>
          <p:blipFill>
            <a:blip r:embed="rId3">
              <a:clrChange>
                <a:clrFrom>
                  <a:srgbClr val="FFE4C8"/>
                </a:clrFrom>
                <a:clrTo>
                  <a:srgbClr val="FFE4C8">
                    <a:alpha val="0"/>
                  </a:srgbClr>
                </a:clrTo>
              </a:clrChange>
            </a:blip>
            <a:srcRect/>
            <a:stretch>
              <a:fillRect/>
            </a:stretch>
          </p:blipFill>
          <p:spPr bwMode="auto">
            <a:xfrm>
              <a:off x="1358870" y="979114"/>
              <a:ext cx="830322" cy="373834"/>
            </a:xfrm>
            <a:prstGeom prst="rect">
              <a:avLst/>
            </a:prstGeom>
            <a:noFill/>
            <a:ln w="9525">
              <a:noFill/>
              <a:miter lim="800000"/>
              <a:headEnd/>
              <a:tailEnd/>
            </a:ln>
          </p:spPr>
        </p:pic>
      </p:grpSp>
      <p:pic>
        <p:nvPicPr>
          <p:cNvPr id="1028" name="Picture 4"/>
          <p:cNvPicPr>
            <a:picLocks noChangeAspect="1" noChangeArrowheads="1"/>
          </p:cNvPicPr>
          <p:nvPr/>
        </p:nvPicPr>
        <p:blipFill>
          <a:blip r:embed="rId10"/>
          <a:srcRect/>
          <a:stretch>
            <a:fillRect/>
          </a:stretch>
        </p:blipFill>
        <p:spPr bwMode="auto">
          <a:xfrm>
            <a:off x="5129646" y="3564082"/>
            <a:ext cx="685800" cy="838200"/>
          </a:xfrm>
          <a:prstGeom prst="rect">
            <a:avLst/>
          </a:prstGeom>
          <a:noFill/>
          <a:ln w="9525">
            <a:noFill/>
            <a:miter lim="800000"/>
            <a:headEnd/>
            <a:tailEnd/>
          </a:ln>
          <a:effectLst/>
        </p:spPr>
      </p:pic>
      <p:grpSp>
        <p:nvGrpSpPr>
          <p:cNvPr id="19" name="Group 93"/>
          <p:cNvGrpSpPr/>
          <p:nvPr/>
        </p:nvGrpSpPr>
        <p:grpSpPr>
          <a:xfrm>
            <a:off x="1635748" y="2983335"/>
            <a:ext cx="844389" cy="683323"/>
            <a:chOff x="1344803" y="669625"/>
            <a:chExt cx="844389" cy="683323"/>
          </a:xfrm>
        </p:grpSpPr>
        <p:pic>
          <p:nvPicPr>
            <p:cNvPr id="95" name="Picture 94"/>
            <p:cNvPicPr/>
            <p:nvPr/>
          </p:nvPicPr>
          <p:blipFill>
            <a:blip r:embed="rId3">
              <a:clrChange>
                <a:clrFrom>
                  <a:srgbClr val="FFE4C8"/>
                </a:clrFrom>
                <a:clrTo>
                  <a:srgbClr val="FFE4C8">
                    <a:alpha val="0"/>
                  </a:srgbClr>
                </a:clrTo>
              </a:clrChange>
            </a:blip>
            <a:srcRect/>
            <a:stretch>
              <a:fillRect/>
            </a:stretch>
          </p:blipFill>
          <p:spPr bwMode="auto">
            <a:xfrm>
              <a:off x="1344803" y="669625"/>
              <a:ext cx="830322" cy="373834"/>
            </a:xfrm>
            <a:prstGeom prst="rect">
              <a:avLst/>
            </a:prstGeom>
            <a:noFill/>
            <a:ln w="9525">
              <a:noFill/>
              <a:miter lim="800000"/>
              <a:headEnd/>
              <a:tailEnd/>
            </a:ln>
          </p:spPr>
        </p:pic>
        <p:pic>
          <p:nvPicPr>
            <p:cNvPr id="96" name="Picture 95"/>
            <p:cNvPicPr/>
            <p:nvPr/>
          </p:nvPicPr>
          <p:blipFill>
            <a:blip r:embed="rId3">
              <a:clrChange>
                <a:clrFrom>
                  <a:srgbClr val="FFE4C8"/>
                </a:clrFrom>
                <a:clrTo>
                  <a:srgbClr val="FFE4C8">
                    <a:alpha val="0"/>
                  </a:srgbClr>
                </a:clrTo>
              </a:clrChange>
            </a:blip>
            <a:srcRect/>
            <a:stretch>
              <a:fillRect/>
            </a:stretch>
          </p:blipFill>
          <p:spPr bwMode="auto">
            <a:xfrm>
              <a:off x="1358870" y="979114"/>
              <a:ext cx="830322" cy="373834"/>
            </a:xfrm>
            <a:prstGeom prst="rect">
              <a:avLst/>
            </a:prstGeom>
            <a:noFill/>
            <a:ln w="9525">
              <a:noFill/>
              <a:miter lim="800000"/>
              <a:headEnd/>
              <a:tailEnd/>
            </a:ln>
          </p:spPr>
        </p:pic>
      </p:grpSp>
      <p:grpSp>
        <p:nvGrpSpPr>
          <p:cNvPr id="20" name="Group 96"/>
          <p:cNvGrpSpPr/>
          <p:nvPr/>
        </p:nvGrpSpPr>
        <p:grpSpPr>
          <a:xfrm>
            <a:off x="3949457" y="3066463"/>
            <a:ext cx="844389" cy="683323"/>
            <a:chOff x="1344803" y="669625"/>
            <a:chExt cx="844389" cy="683323"/>
          </a:xfrm>
        </p:grpSpPr>
        <p:pic>
          <p:nvPicPr>
            <p:cNvPr id="98" name="Picture 97"/>
            <p:cNvPicPr/>
            <p:nvPr/>
          </p:nvPicPr>
          <p:blipFill>
            <a:blip r:embed="rId3">
              <a:clrChange>
                <a:clrFrom>
                  <a:srgbClr val="FFE4C8"/>
                </a:clrFrom>
                <a:clrTo>
                  <a:srgbClr val="FFE4C8">
                    <a:alpha val="0"/>
                  </a:srgbClr>
                </a:clrTo>
              </a:clrChange>
            </a:blip>
            <a:srcRect/>
            <a:stretch>
              <a:fillRect/>
            </a:stretch>
          </p:blipFill>
          <p:spPr bwMode="auto">
            <a:xfrm>
              <a:off x="1344803" y="669625"/>
              <a:ext cx="830322" cy="373834"/>
            </a:xfrm>
            <a:prstGeom prst="rect">
              <a:avLst/>
            </a:prstGeom>
            <a:noFill/>
            <a:ln w="9525">
              <a:noFill/>
              <a:miter lim="800000"/>
              <a:headEnd/>
              <a:tailEnd/>
            </a:ln>
          </p:spPr>
        </p:pic>
        <p:pic>
          <p:nvPicPr>
            <p:cNvPr id="99" name="Picture 98"/>
            <p:cNvPicPr/>
            <p:nvPr/>
          </p:nvPicPr>
          <p:blipFill>
            <a:blip r:embed="rId3">
              <a:clrChange>
                <a:clrFrom>
                  <a:srgbClr val="FFE4C8"/>
                </a:clrFrom>
                <a:clrTo>
                  <a:srgbClr val="FFE4C8">
                    <a:alpha val="0"/>
                  </a:srgbClr>
                </a:clrTo>
              </a:clrChange>
            </a:blip>
            <a:srcRect/>
            <a:stretch>
              <a:fillRect/>
            </a:stretch>
          </p:blipFill>
          <p:spPr bwMode="auto">
            <a:xfrm>
              <a:off x="1358870" y="979114"/>
              <a:ext cx="830322" cy="373834"/>
            </a:xfrm>
            <a:prstGeom prst="rect">
              <a:avLst/>
            </a:prstGeom>
            <a:noFill/>
            <a:ln w="9525">
              <a:noFill/>
              <a:miter lim="800000"/>
              <a:headEnd/>
              <a:tailEnd/>
            </a:ln>
          </p:spPr>
        </p:pic>
      </p:grpSp>
      <p:grpSp>
        <p:nvGrpSpPr>
          <p:cNvPr id="22" name="Group 12"/>
          <p:cNvGrpSpPr/>
          <p:nvPr/>
        </p:nvGrpSpPr>
        <p:grpSpPr>
          <a:xfrm>
            <a:off x="377609" y="2920727"/>
            <a:ext cx="4734718" cy="2537964"/>
            <a:chOff x="856121" y="1618400"/>
            <a:chExt cx="10795551" cy="3641586"/>
          </a:xfrm>
        </p:grpSpPr>
        <p:grpSp>
          <p:nvGrpSpPr>
            <p:cNvPr id="25" name="Group 181"/>
            <p:cNvGrpSpPr/>
            <p:nvPr/>
          </p:nvGrpSpPr>
          <p:grpSpPr>
            <a:xfrm>
              <a:off x="856121" y="1618400"/>
              <a:ext cx="10795551" cy="2870473"/>
              <a:chOff x="356466" y="2260170"/>
              <a:chExt cx="11497154" cy="2495227"/>
            </a:xfrm>
          </p:grpSpPr>
          <p:grpSp>
            <p:nvGrpSpPr>
              <p:cNvPr id="26" name="Group 177"/>
              <p:cNvGrpSpPr/>
              <p:nvPr/>
            </p:nvGrpSpPr>
            <p:grpSpPr>
              <a:xfrm>
                <a:off x="356466" y="2278253"/>
                <a:ext cx="11468743" cy="2464234"/>
                <a:chOff x="697423" y="2293751"/>
                <a:chExt cx="10802322" cy="2464234"/>
              </a:xfrm>
            </p:grpSpPr>
            <p:sp>
              <p:nvSpPr>
                <p:cNvPr id="23" name="Can 22"/>
                <p:cNvSpPr/>
                <p:nvPr/>
              </p:nvSpPr>
              <p:spPr>
                <a:xfrm rot="5400000">
                  <a:off x="4866468" y="-1875291"/>
                  <a:ext cx="2464231" cy="10802322"/>
                </a:xfrm>
                <a:prstGeom prst="can">
                  <a:avLst>
                    <a:gd name="adj" fmla="val 14937"/>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flipH="1">
                  <a:off x="704897" y="2293751"/>
                  <a:ext cx="744939" cy="2448732"/>
                </a:xfrm>
                <a:prstGeom prst="ellipse">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Oval 20"/>
              <p:cNvSpPr/>
              <p:nvPr/>
            </p:nvSpPr>
            <p:spPr>
              <a:xfrm flipH="1">
                <a:off x="11113485" y="2260170"/>
                <a:ext cx="740135" cy="2495227"/>
              </a:xfrm>
              <a:prstGeom prst="ellipse">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53"/>
            <p:cNvGrpSpPr/>
            <p:nvPr/>
          </p:nvGrpSpPr>
          <p:grpSpPr>
            <a:xfrm>
              <a:off x="1039091" y="4488873"/>
              <a:ext cx="1607748" cy="771113"/>
              <a:chOff x="1039091" y="4488873"/>
              <a:chExt cx="1607748" cy="771113"/>
            </a:xfrm>
          </p:grpSpPr>
          <p:sp>
            <p:nvSpPr>
              <p:cNvPr id="16" name="TextBox 15"/>
              <p:cNvSpPr txBox="1"/>
              <p:nvPr/>
            </p:nvSpPr>
            <p:spPr>
              <a:xfrm>
                <a:off x="1039091" y="4890654"/>
                <a:ext cx="1607748" cy="369332"/>
              </a:xfrm>
              <a:prstGeom prst="rect">
                <a:avLst/>
              </a:prstGeom>
              <a:noFill/>
            </p:spPr>
            <p:txBody>
              <a:bodyPr wrap="none" rtlCol="0">
                <a:spAutoFit/>
              </a:bodyPr>
              <a:lstStyle/>
              <a:p>
                <a:r>
                  <a:rPr lang="en-US" b="1" dirty="0">
                    <a:solidFill>
                      <a:srgbClr val="0070C0"/>
                    </a:solidFill>
                  </a:rPr>
                  <a:t>Discharge tube</a:t>
                </a:r>
              </a:p>
            </p:txBody>
          </p:sp>
          <p:cxnSp>
            <p:nvCxnSpPr>
              <p:cNvPr id="17" name="Straight Arrow Connector 16"/>
              <p:cNvCxnSpPr/>
              <p:nvPr/>
            </p:nvCxnSpPr>
            <p:spPr>
              <a:xfrm rot="5400000" flipH="1" flipV="1">
                <a:off x="1662546" y="4613563"/>
                <a:ext cx="415636" cy="16625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0208 0.00232 L 0.06602 0.05116 " pathEditMode="relative" rAng="0" ptsTypes="AA">
                                      <p:cBhvr>
                                        <p:cTn id="10" dur="2000" fill="hold"/>
                                        <p:tgtEl>
                                          <p:spTgt spid="9"/>
                                        </p:tgtEl>
                                        <p:attrNameLst>
                                          <p:attrName>ppt_x</p:attrName>
                                          <p:attrName>ppt_y</p:attrName>
                                        </p:attrNameLst>
                                      </p:cBhvr>
                                      <p:rCtr x="34" y="24"/>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8.33333E-7 1.11111E-6 L 8.33333E-7 -0.41204 " pathEditMode="relative" ptsTypes="AA">
                                      <p:cBhvr>
                                        <p:cTn id="14" dur="2000" fill="hold"/>
                                        <p:tgtEl>
                                          <p:spTgt spid="37"/>
                                        </p:tgtEl>
                                        <p:attrNameLst>
                                          <p:attrName>ppt_x</p:attrName>
                                          <p:attrName>ppt_y</p:attrName>
                                        </p:attrNameLst>
                                      </p:cBhvr>
                                    </p:animMotion>
                                  </p:childTnLst>
                                </p:cTn>
                              </p:par>
                              <p:par>
                                <p:cTn id="15" presetID="0" presetClass="path" presetSubtype="0" accel="50000" decel="50000" fill="hold" nodeType="withEffect">
                                  <p:stCondLst>
                                    <p:cond delay="0"/>
                                  </p:stCondLst>
                                  <p:childTnLst>
                                    <p:animMotion origin="layout" path="M 8.33333E-7 -7.40741E-7 L 8.33333E-7 -0.52731 " pathEditMode="relative" ptsTypes="AA">
                                      <p:cBhvr>
                                        <p:cTn id="16" dur="2000" fill="hold"/>
                                        <p:tgtEl>
                                          <p:spTgt spid="10"/>
                                        </p:tgtEl>
                                        <p:attrNameLst>
                                          <p:attrName>ppt_x</p:attrName>
                                          <p:attrName>ppt_y</p:attrName>
                                        </p:attrNameLst>
                                      </p:cBhvr>
                                    </p:animMotion>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nodeType="clickEffect">
                                  <p:stCondLst>
                                    <p:cond delay="0"/>
                                  </p:stCondLst>
                                  <p:childTnLst>
                                    <p:animMotion origin="layout" path="M -0.00117 -0.00209 L 0.06393 -0.03264 " pathEditMode="relative" rAng="0" ptsTypes="AA">
                                      <p:cBhvr>
                                        <p:cTn id="20" dur="2000" fill="hold"/>
                                        <p:tgtEl>
                                          <p:spTgt spid="11"/>
                                        </p:tgtEl>
                                        <p:attrNameLst>
                                          <p:attrName>ppt_x</p:attrName>
                                          <p:attrName>ppt_y</p:attrName>
                                        </p:attrNameLst>
                                      </p:cBhvr>
                                      <p:rCtr x="33" y="-15"/>
                                    </p:animMotion>
                                  </p:childTnLst>
                                </p:cTn>
                              </p:par>
                            </p:childTnLst>
                          </p:cTn>
                        </p:par>
                      </p:childTnLst>
                    </p:cTn>
                  </p:par>
                  <p:par>
                    <p:cTn id="21" fill="hold">
                      <p:stCondLst>
                        <p:cond delay="indefinite"/>
                      </p:stCondLst>
                      <p:childTnLst>
                        <p:par>
                          <p:cTn id="22" fill="hold">
                            <p:stCondLst>
                              <p:cond delay="0"/>
                            </p:stCondLst>
                            <p:childTnLst>
                              <p:par>
                                <p:cTn id="23" presetID="0" presetClass="path" presetSubtype="0" accel="50000" decel="50000" fill="hold" nodeType="clickEffect">
                                  <p:stCondLst>
                                    <p:cond delay="0"/>
                                  </p:stCondLst>
                                  <p:childTnLst>
                                    <p:animMotion origin="layout" path="M -2.91667E-6 -0.41204 L 0.2181 1.11111E-6 " pathEditMode="relative" ptsTypes="AA">
                                      <p:cBhvr>
                                        <p:cTn id="24" dur="2000" fill="hold"/>
                                        <p:tgtEl>
                                          <p:spTgt spid="37"/>
                                        </p:tgtEl>
                                        <p:attrNameLst>
                                          <p:attrName>ppt_x</p:attrName>
                                          <p:attrName>ppt_y</p:attrName>
                                        </p:attrNameLst>
                                      </p:cBhvr>
                                    </p:animMotion>
                                  </p:childTnLst>
                                </p:cTn>
                              </p:par>
                              <p:par>
                                <p:cTn id="25" presetID="0" presetClass="path" presetSubtype="0" accel="50000" decel="50000" fill="hold" nodeType="withEffect">
                                  <p:stCondLst>
                                    <p:cond delay="0"/>
                                  </p:stCondLst>
                                  <p:childTnLst>
                                    <p:animMotion origin="layout" path="M -1.66667E-6 -0.52731 L 0.21823 -0.00185 " pathEditMode="relative" rAng="0" ptsTypes="AA">
                                      <p:cBhvr>
                                        <p:cTn id="26" dur="2000" fill="hold"/>
                                        <p:tgtEl>
                                          <p:spTgt spid="10"/>
                                        </p:tgtEl>
                                        <p:attrNameLst>
                                          <p:attrName>ppt_x</p:attrName>
                                          <p:attrName>ppt_y</p:attrName>
                                        </p:attrNameLst>
                                      </p:cBhvr>
                                      <p:rCtr x="109" y="263"/>
                                    </p:animMotion>
                                  </p:childTnLst>
                                </p:cTn>
                              </p:par>
                            </p:childTnLst>
                          </p:cTn>
                        </p:par>
                        <p:par>
                          <p:cTn id="27" fill="hold">
                            <p:stCondLst>
                              <p:cond delay="2000"/>
                            </p:stCondLst>
                            <p:childTnLst>
                              <p:par>
                                <p:cTn id="28" presetID="1" presetClass="exit" presetSubtype="0" fill="hold" nodeType="afterEffect">
                                  <p:stCondLst>
                                    <p:cond delay="0"/>
                                  </p:stCondLst>
                                  <p:childTnLst>
                                    <p:set>
                                      <p:cBhvr>
                                        <p:cTn id="29" dur="1" fill="hold">
                                          <p:stCondLst>
                                            <p:cond delay="0"/>
                                          </p:stCondLst>
                                        </p:cTn>
                                        <p:tgtEl>
                                          <p:spTgt spid="37"/>
                                        </p:tgtEl>
                                        <p:attrNameLst>
                                          <p:attrName>style.visibility</p:attrName>
                                        </p:attrNameLst>
                                      </p:cBhvr>
                                      <p:to>
                                        <p:strVal val="hidden"/>
                                      </p:to>
                                    </p:set>
                                  </p:childTnLst>
                                </p:cTn>
                              </p:par>
                              <p:par>
                                <p:cTn id="30" presetID="0" presetClass="path" presetSubtype="0" accel="50000" decel="50000" fill="hold" nodeType="withEffect">
                                  <p:stCondLst>
                                    <p:cond delay="0"/>
                                  </p:stCondLst>
                                  <p:childTnLst>
                                    <p:animMotion origin="layout" path="M -6.25E-7 7.40741E-7 L -6.25E-7 -0.41435 " pathEditMode="relative" ptsTypes="AA">
                                      <p:cBhvr>
                                        <p:cTn id="31" dur="2000" fill="hold"/>
                                        <p:tgtEl>
                                          <p:spTgt spid="40"/>
                                        </p:tgtEl>
                                        <p:attrNameLst>
                                          <p:attrName>ppt_x</p:attrName>
                                          <p:attrName>ppt_y</p:attrName>
                                        </p:attrNameLst>
                                      </p:cBhvr>
                                    </p:animMotion>
                                  </p:childTnLst>
                                </p:cTn>
                              </p:par>
                              <p:par>
                                <p:cTn id="32" presetID="0" presetClass="path" presetSubtype="0" accel="50000" decel="50000" fill="hold" nodeType="withEffect">
                                  <p:stCondLst>
                                    <p:cond delay="0"/>
                                  </p:stCondLst>
                                  <p:childTnLst>
                                    <p:animMotion origin="layout" path="M 1.04167E-6 -5.92593E-6 L -0.00118 -0.51922 " pathEditMode="relative" ptsTypes="AA">
                                      <p:cBhvr>
                                        <p:cTn id="33" dur="2000" fill="hold"/>
                                        <p:tgtEl>
                                          <p:spTgt spid="42"/>
                                        </p:tgtEl>
                                        <p:attrNameLst>
                                          <p:attrName>ppt_x</p:attrName>
                                          <p:attrName>ppt_y</p:attrName>
                                        </p:attrNameLst>
                                      </p:cBhvr>
                                    </p:animMotion>
                                  </p:childTnLst>
                                </p:cTn>
                              </p:par>
                            </p:childTnLst>
                          </p:cTn>
                        </p:par>
                        <p:par>
                          <p:cTn id="34" fill="hold">
                            <p:stCondLst>
                              <p:cond delay="4000"/>
                            </p:stCondLst>
                            <p:childTnLst>
                              <p:par>
                                <p:cTn id="35" presetID="1" presetClass="exit" presetSubtype="0" fill="hold" nodeType="afterEffect">
                                  <p:stCondLst>
                                    <p:cond delay="0"/>
                                  </p:stCondLst>
                                  <p:childTnLst>
                                    <p:set>
                                      <p:cBhvr>
                                        <p:cTn id="36" dur="1" fill="hold">
                                          <p:stCondLst>
                                            <p:cond delay="0"/>
                                          </p:stCondLst>
                                        </p:cTn>
                                        <p:tgtEl>
                                          <p:spTgt spid="10"/>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hold" nodeType="clickEffect">
                                  <p:stCondLst>
                                    <p:cond delay="0"/>
                                  </p:stCondLst>
                                  <p:childTnLst>
                                    <p:animMotion origin="layout" path="M -0.00117 -0.51922 L 0.09427 -0.47477 " pathEditMode="relative" rAng="0" ptsTypes="AA">
                                      <p:cBhvr>
                                        <p:cTn id="42" dur="2000" fill="hold"/>
                                        <p:tgtEl>
                                          <p:spTgt spid="42"/>
                                        </p:tgtEl>
                                        <p:attrNameLst>
                                          <p:attrName>ppt_x</p:attrName>
                                          <p:attrName>ppt_y</p:attrName>
                                        </p:attrNameLst>
                                      </p:cBhvr>
                                      <p:rCtr x="48" y="22"/>
                                    </p:animMotion>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42"/>
                                        </p:tgtEl>
                                        <p:attrNameLst>
                                          <p:attrName>style.visibility</p:attrName>
                                        </p:attrNameLst>
                                      </p:cBhvr>
                                      <p:to>
                                        <p:strVal val="hidden"/>
                                      </p:to>
                                    </p:set>
                                  </p:childTnLst>
                                </p:cTn>
                              </p:par>
                              <p:par>
                                <p:cTn id="49" presetID="0" presetClass="path" presetSubtype="0" accel="50000" decel="50000" fill="hold" nodeType="withEffect">
                                  <p:stCondLst>
                                    <p:cond delay="0"/>
                                  </p:stCondLst>
                                  <p:childTnLst>
                                    <p:animMotion origin="layout" path="M 3.33333E-6 0 L 0.10911 0.19606 " pathEditMode="relative" rAng="0" ptsTypes="AA">
                                      <p:cBhvr>
                                        <p:cTn id="50" dur="2000" fill="hold"/>
                                        <p:tgtEl>
                                          <p:spTgt spid="46"/>
                                        </p:tgtEl>
                                        <p:attrNameLst>
                                          <p:attrName>ppt_x</p:attrName>
                                          <p:attrName>ppt_y</p:attrName>
                                        </p:attrNameLst>
                                      </p:cBhvr>
                                      <p:rCtr x="55" y="98"/>
                                    </p:animMotion>
                                  </p:childTnLst>
                                </p:cTn>
                              </p:par>
                            </p:childTnLst>
                          </p:cTn>
                        </p:par>
                        <p:par>
                          <p:cTn id="51" fill="hold">
                            <p:stCondLst>
                              <p:cond delay="2000"/>
                            </p:stCondLst>
                            <p:childTnLst>
                              <p:par>
                                <p:cTn id="52" presetID="3" presetClass="entr" presetSubtype="10" fill="hold" nodeType="after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blinds(horizontal)">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0" presetClass="path" presetSubtype="0" accel="50000" decel="50000" fill="hold" nodeType="clickEffect">
                                  <p:stCondLst>
                                    <p:cond delay="0"/>
                                  </p:stCondLst>
                                  <p:childTnLst>
                                    <p:animMotion origin="layout" path="M 0.00118 -0.41435 L 0.1125 -0.32315 " pathEditMode="relative" rAng="0" ptsTypes="AA">
                                      <p:cBhvr>
                                        <p:cTn id="58" dur="2000" fill="hold"/>
                                        <p:tgtEl>
                                          <p:spTgt spid="40"/>
                                        </p:tgtEl>
                                        <p:attrNameLst>
                                          <p:attrName>ppt_x</p:attrName>
                                          <p:attrName>ppt_y</p:attrName>
                                        </p:attrNameLst>
                                      </p:cBhvr>
                                      <p:rCtr x="56" y="46"/>
                                    </p:animMotion>
                                  </p:childTnLst>
                                </p:cTn>
                              </p:par>
                            </p:childTnLst>
                          </p:cTn>
                        </p:par>
                      </p:childTnLst>
                    </p:cTn>
                  </p:par>
                  <p:par>
                    <p:cTn id="59" fill="hold">
                      <p:stCondLst>
                        <p:cond delay="indefinite"/>
                      </p:stCondLst>
                      <p:childTnLst>
                        <p:par>
                          <p:cTn id="60" fill="hold">
                            <p:stCondLst>
                              <p:cond delay="0"/>
                            </p:stCondLst>
                            <p:childTnLst>
                              <p:par>
                                <p:cTn id="61" presetID="0" presetClass="path" presetSubtype="0" accel="50000" decel="50000" fill="hold" nodeType="clickEffect">
                                  <p:stCondLst>
                                    <p:cond delay="0"/>
                                  </p:stCondLst>
                                  <p:childTnLst>
                                    <p:animMotion origin="layout" path="M 0.11016 -0.32338 L 0.00222 -0.19977 " pathEditMode="relative" rAng="0" ptsTypes="AA">
                                      <p:cBhvr>
                                        <p:cTn id="62" dur="2000" fill="hold"/>
                                        <p:tgtEl>
                                          <p:spTgt spid="40"/>
                                        </p:tgtEl>
                                        <p:attrNameLst>
                                          <p:attrName>ppt_x</p:attrName>
                                          <p:attrName>ppt_y</p:attrName>
                                        </p:attrNameLst>
                                      </p:cBhvr>
                                      <p:rCtr x="-54" y="62"/>
                                    </p:animMotion>
                                  </p:childTnLst>
                                </p:cTn>
                              </p:par>
                              <p:par>
                                <p:cTn id="63" presetID="1" presetClass="exit" presetSubtype="0" fill="hold" nodeType="withEffect">
                                  <p:stCondLst>
                                    <p:cond delay="0"/>
                                  </p:stCondLst>
                                  <p:childTnLst>
                                    <p:set>
                                      <p:cBhvr>
                                        <p:cTn id="64" dur="1" fill="hold">
                                          <p:stCondLst>
                                            <p:cond delay="0"/>
                                          </p:stCondLst>
                                        </p:cTn>
                                        <p:tgtEl>
                                          <p:spTgt spid="46"/>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0" presetClass="path" presetSubtype="0" accel="50000" decel="50000" fill="hold" nodeType="clickEffect">
                                  <p:stCondLst>
                                    <p:cond delay="0"/>
                                  </p:stCondLst>
                                  <p:childTnLst>
                                    <p:animMotion origin="layout" path="M 0.00456 -0.20648 L 0.00456 -0.00232 " pathEditMode="relative" rAng="0" ptsTypes="AA">
                                      <p:cBhvr>
                                        <p:cTn id="68" dur="2000" fill="hold"/>
                                        <p:tgtEl>
                                          <p:spTgt spid="40"/>
                                        </p:tgtEl>
                                        <p:attrNameLst>
                                          <p:attrName>ppt_x</p:attrName>
                                          <p:attrName>ppt_y</p:attrName>
                                        </p:attrNameLst>
                                      </p:cBhvr>
                                      <p:rCtr x="0" y="102"/>
                                    </p:animMotion>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nodeType="clickEffect">
                                  <p:stCondLst>
                                    <p:cond delay="0"/>
                                  </p:stCondLst>
                                  <p:childTnLst>
                                    <p:set>
                                      <p:cBhvr>
                                        <p:cTn id="72" dur="1" fill="hold">
                                          <p:stCondLst>
                                            <p:cond delay="0"/>
                                          </p:stCondLst>
                                        </p:cTn>
                                        <p:tgtEl>
                                          <p:spTgt spid="9"/>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11"/>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8"/>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0" presetClass="path" presetSubtype="0" accel="50000" decel="50000" fill="hold" nodeType="clickEffect">
                                  <p:stCondLst>
                                    <p:cond delay="0"/>
                                  </p:stCondLst>
                                  <p:childTnLst>
                                    <p:animMotion origin="layout" path="M 0.01406 3.7037E-6 L 0.02084 3.7037E-6 " pathEditMode="relative" rAng="0" ptsTypes="AA">
                                      <p:cBhvr>
                                        <p:cTn id="80" dur="2000" fill="hold"/>
                                        <p:tgtEl>
                                          <p:spTgt spid="7"/>
                                        </p:tgtEl>
                                        <p:attrNameLst>
                                          <p:attrName>ppt_x</p:attrName>
                                          <p:attrName>ppt_y</p:attrName>
                                        </p:attrNameLst>
                                      </p:cBhvr>
                                      <p:rCtr x="3" y="0"/>
                                    </p:animMotion>
                                  </p:childTnLst>
                                </p:cTn>
                              </p:par>
                            </p:childTnLst>
                          </p:cTn>
                        </p:par>
                        <p:par>
                          <p:cTn id="81" fill="hold">
                            <p:stCondLst>
                              <p:cond delay="2000"/>
                            </p:stCondLst>
                            <p:childTnLst>
                              <p:par>
                                <p:cTn id="82" presetID="0" presetClass="path" presetSubtype="0" accel="50000" decel="50000" fill="hold" nodeType="afterEffect">
                                  <p:stCondLst>
                                    <p:cond delay="0"/>
                                  </p:stCondLst>
                                  <p:childTnLst>
                                    <p:animMotion origin="layout" path="M 0.02461 3.7037E-6 L -0.27539 3.7037E-6 " pathEditMode="relative" rAng="0" ptsTypes="AA">
                                      <p:cBhvr>
                                        <p:cTn id="83" dur="2000" fill="hold"/>
                                        <p:tgtEl>
                                          <p:spTgt spid="7"/>
                                        </p:tgtEl>
                                        <p:attrNameLst>
                                          <p:attrName>ppt_x</p:attrName>
                                          <p:attrName>ppt_y</p:attrName>
                                        </p:attrNameLst>
                                      </p:cBhvr>
                                      <p:rCtr x="-150" y="0"/>
                                    </p:animMotion>
                                  </p:childTnLst>
                                </p:cTn>
                              </p:par>
                            </p:childTnLst>
                          </p:cTn>
                        </p:par>
                        <p:par>
                          <p:cTn id="84" fill="hold">
                            <p:stCondLst>
                              <p:cond delay="4000"/>
                            </p:stCondLst>
                            <p:childTnLst>
                              <p:par>
                                <p:cTn id="85" presetID="1" presetClass="entr" presetSubtype="0" fill="hold" nodeType="afterEffect">
                                  <p:stCondLst>
                                    <p:cond delay="0"/>
                                  </p:stCondLst>
                                  <p:childTnLst>
                                    <p:set>
                                      <p:cBhvr>
                                        <p:cTn id="86" dur="1" fill="hold">
                                          <p:stCondLst>
                                            <p:cond delay="0"/>
                                          </p:stCondLst>
                                        </p:cTn>
                                        <p:tgtEl>
                                          <p:spTgt spid="12"/>
                                        </p:tgtEl>
                                        <p:attrNameLst>
                                          <p:attrName>style.visibility</p:attrName>
                                        </p:attrNameLst>
                                      </p:cBhvr>
                                      <p:to>
                                        <p:strVal val="visible"/>
                                      </p:to>
                                    </p:set>
                                  </p:childTnLst>
                                </p:cTn>
                              </p:par>
                            </p:childTnLst>
                          </p:cTn>
                        </p:par>
                        <p:par>
                          <p:cTn id="87" fill="hold">
                            <p:stCondLst>
                              <p:cond delay="4000"/>
                            </p:stCondLst>
                            <p:childTnLst>
                              <p:par>
                                <p:cTn id="88" presetID="0" presetClass="path" presetSubtype="0" accel="50000" decel="50000" fill="hold" nodeType="afterEffect">
                                  <p:stCondLst>
                                    <p:cond delay="0"/>
                                  </p:stCondLst>
                                  <p:childTnLst>
                                    <p:animMotion origin="layout" path="M -0.27539 3.7037E-6 L 0.01093 3.7037E-6 " pathEditMode="relative" rAng="0" ptsTypes="AA">
                                      <p:cBhvr>
                                        <p:cTn id="89" dur="2000" fill="hold"/>
                                        <p:tgtEl>
                                          <p:spTgt spid="7"/>
                                        </p:tgtEl>
                                        <p:attrNameLst>
                                          <p:attrName>ppt_x</p:attrName>
                                          <p:attrName>ppt_y</p:attrName>
                                        </p:attrNameLst>
                                      </p:cBhvr>
                                      <p:rCtr x="143" y="0"/>
                                    </p:animMotion>
                                  </p:childTnLst>
                                </p:cTn>
                              </p:par>
                              <p:par>
                                <p:cTn id="90" presetID="0" presetClass="path" presetSubtype="0" accel="50000" decel="50000" fill="hold" nodeType="withEffect">
                                  <p:stCondLst>
                                    <p:cond delay="0"/>
                                  </p:stCondLst>
                                  <p:childTnLst>
                                    <p:animMotion origin="layout" path="M 2.91667E-6 1.85185E-6 L 0.18984 1.85185E-6 " pathEditMode="relative" ptsTypes="AA">
                                      <p:cBhvr>
                                        <p:cTn id="91" dur="2000" fill="hold"/>
                                        <p:tgtEl>
                                          <p:spTgt spid="12"/>
                                        </p:tgtEl>
                                        <p:attrNameLst>
                                          <p:attrName>ppt_x</p:attrName>
                                          <p:attrName>ppt_y</p:attrName>
                                        </p:attrNameLst>
                                      </p:cBhvr>
                                    </p:animMotion>
                                  </p:childTnLst>
                                </p:cTn>
                              </p:par>
                            </p:childTnLst>
                          </p:cTn>
                        </p:par>
                        <p:par>
                          <p:cTn id="92" fill="hold">
                            <p:stCondLst>
                              <p:cond delay="6000"/>
                            </p:stCondLst>
                            <p:childTnLst>
                              <p:par>
                                <p:cTn id="93" presetID="0" presetClass="path" presetSubtype="0" accel="50000" decel="50000" fill="hold" nodeType="afterEffect">
                                  <p:stCondLst>
                                    <p:cond delay="0"/>
                                  </p:stCondLst>
                                  <p:childTnLst>
                                    <p:animMotion origin="layout" path="M 0.18985 7.40741E-7 L -0.09505 0.00625 " pathEditMode="relative" rAng="0" ptsTypes="AA">
                                      <p:cBhvr>
                                        <p:cTn id="94" dur="2000" fill="hold"/>
                                        <p:tgtEl>
                                          <p:spTgt spid="12"/>
                                        </p:tgtEl>
                                        <p:attrNameLst>
                                          <p:attrName>ppt_x</p:attrName>
                                          <p:attrName>ppt_y</p:attrName>
                                        </p:attrNameLst>
                                      </p:cBhvr>
                                      <p:rCtr x="-142" y="3"/>
                                    </p:animMotion>
                                  </p:childTnLst>
                                </p:cTn>
                              </p:par>
                              <p:par>
                                <p:cTn id="95" presetID="0" presetClass="path" presetSubtype="0" accel="50000" decel="50000" fill="hold" nodeType="withEffect">
                                  <p:stCondLst>
                                    <p:cond delay="0"/>
                                  </p:stCondLst>
                                  <p:childTnLst>
                                    <p:animMotion origin="layout" path="M 4.79167E-6 3.7037E-6 L -0.26928 0.02824 " pathEditMode="relative" rAng="0" ptsTypes="AA">
                                      <p:cBhvr>
                                        <p:cTn id="96" dur="2000" fill="hold"/>
                                        <p:tgtEl>
                                          <p:spTgt spid="7"/>
                                        </p:tgtEl>
                                        <p:attrNameLst>
                                          <p:attrName>ppt_x</p:attrName>
                                          <p:attrName>ppt_y</p:attrName>
                                        </p:attrNameLst>
                                      </p:cBhvr>
                                      <p:rCtr x="-135" y="14"/>
                                    </p:animMotion>
                                  </p:childTnLst>
                                </p:cTn>
                              </p:par>
                              <p:par>
                                <p:cTn id="97" presetID="1" presetClass="entr" presetSubtype="0" fill="hold" nodeType="withEffect">
                                  <p:stCondLst>
                                    <p:cond delay="0"/>
                                  </p:stCondLst>
                                  <p:childTnLst>
                                    <p:set>
                                      <p:cBhvr>
                                        <p:cTn id="98" dur="1" fill="hold">
                                          <p:stCondLst>
                                            <p:cond delay="0"/>
                                          </p:stCondLst>
                                        </p:cTn>
                                        <p:tgtEl>
                                          <p:spTgt spid="1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4"/>
                                        </p:tgtEl>
                                        <p:attrNameLst>
                                          <p:attrName>style.visibility</p:attrName>
                                        </p:attrNameLst>
                                      </p:cBhvr>
                                      <p:to>
                                        <p:strVal val="visible"/>
                                      </p:to>
                                    </p:set>
                                  </p:childTnLst>
                                </p:cTn>
                              </p:par>
                            </p:childTnLst>
                          </p:cTn>
                        </p:par>
                        <p:par>
                          <p:cTn id="101" fill="hold">
                            <p:stCondLst>
                              <p:cond delay="8000"/>
                            </p:stCondLst>
                            <p:childTnLst>
                              <p:par>
                                <p:cTn id="102" presetID="1" presetClass="entr" presetSubtype="0" fill="hold" nodeType="afterEffect">
                                  <p:stCondLst>
                                    <p:cond delay="0"/>
                                  </p:stCondLst>
                                  <p:childTnLst>
                                    <p:set>
                                      <p:cBhvr>
                                        <p:cTn id="103" dur="1" fill="hold">
                                          <p:stCondLst>
                                            <p:cond delay="0"/>
                                          </p:stCondLst>
                                        </p:cTn>
                                        <p:tgtEl>
                                          <p:spTgt spid="15"/>
                                        </p:tgtEl>
                                        <p:attrNameLst>
                                          <p:attrName>style.visibility</p:attrName>
                                        </p:attrNameLst>
                                      </p:cBhvr>
                                      <p:to>
                                        <p:strVal val="visible"/>
                                      </p:to>
                                    </p:set>
                                  </p:childTnLst>
                                </p:cTn>
                              </p:par>
                            </p:childTnLst>
                          </p:cTn>
                        </p:par>
                        <p:par>
                          <p:cTn id="104" fill="hold">
                            <p:stCondLst>
                              <p:cond delay="8000"/>
                            </p:stCondLst>
                            <p:childTnLst>
                              <p:par>
                                <p:cTn id="105" presetID="1" presetClass="entr" presetSubtype="0" fill="hold" nodeType="afterEffect">
                                  <p:stCondLst>
                                    <p:cond delay="0"/>
                                  </p:stCondLst>
                                  <p:childTnLst>
                                    <p:set>
                                      <p:cBhvr>
                                        <p:cTn id="106" dur="1" fill="hold">
                                          <p:stCondLst>
                                            <p:cond delay="0"/>
                                          </p:stCondLst>
                                        </p:cTn>
                                        <p:tgtEl>
                                          <p:spTgt spid="18"/>
                                        </p:tgtEl>
                                        <p:attrNameLst>
                                          <p:attrName>style.visibility</p:attrName>
                                        </p:attrNameLst>
                                      </p:cBhvr>
                                      <p:to>
                                        <p:strVal val="visible"/>
                                      </p:to>
                                    </p:set>
                                  </p:childTnLst>
                                </p:cTn>
                              </p:par>
                            </p:childTnLst>
                          </p:cTn>
                        </p:par>
                        <p:par>
                          <p:cTn id="107" fill="hold">
                            <p:stCondLst>
                              <p:cond delay="8000"/>
                            </p:stCondLst>
                            <p:childTnLst>
                              <p:par>
                                <p:cTn id="108" presetID="3" presetClass="entr" presetSubtype="10" fill="hold" nodeType="afterEffect">
                                  <p:stCondLst>
                                    <p:cond delay="0"/>
                                  </p:stCondLst>
                                  <p:childTnLst>
                                    <p:set>
                                      <p:cBhvr>
                                        <p:cTn id="109" dur="1" fill="hold">
                                          <p:stCondLst>
                                            <p:cond delay="0"/>
                                          </p:stCondLst>
                                        </p:cTn>
                                        <p:tgtEl>
                                          <p:spTgt spid="1028"/>
                                        </p:tgtEl>
                                        <p:attrNameLst>
                                          <p:attrName>style.visibility</p:attrName>
                                        </p:attrNameLst>
                                      </p:cBhvr>
                                      <p:to>
                                        <p:strVal val="visible"/>
                                      </p:to>
                                    </p:set>
                                    <p:animEffect transition="in" filter="blinds(horizontal)">
                                      <p:cBhvr>
                                        <p:cTn id="110" dur="500"/>
                                        <p:tgtEl>
                                          <p:spTgt spid="1028"/>
                                        </p:tgtEl>
                                      </p:cBhvr>
                                    </p:animEffect>
                                  </p:childTnLst>
                                </p:cTn>
                              </p:par>
                            </p:childTnLst>
                          </p:cTn>
                        </p:par>
                        <p:par>
                          <p:cTn id="111" fill="hold">
                            <p:stCondLst>
                              <p:cond delay="8500"/>
                            </p:stCondLst>
                            <p:childTnLst>
                              <p:par>
                                <p:cTn id="112" presetID="1" presetClass="entr" presetSubtype="0" fill="hold" nodeType="afterEffect">
                                  <p:stCondLst>
                                    <p:cond delay="0"/>
                                  </p:stCondLst>
                                  <p:childTnLst>
                                    <p:set>
                                      <p:cBhvr>
                                        <p:cTn id="113" dur="1" fill="hold">
                                          <p:stCondLst>
                                            <p:cond delay="0"/>
                                          </p:stCondLst>
                                        </p:cTn>
                                        <p:tgtEl>
                                          <p:spTgt spid="3"/>
                                        </p:tgtEl>
                                        <p:attrNameLst>
                                          <p:attrName>style.visibility</p:attrName>
                                        </p:attrNameLst>
                                      </p:cBhvr>
                                      <p:to>
                                        <p:strVal val="visible"/>
                                      </p:to>
                                    </p:set>
                                  </p:childTnLst>
                                </p:cTn>
                              </p:par>
                            </p:childTnLst>
                          </p:cTn>
                        </p:par>
                        <p:par>
                          <p:cTn id="114" fill="hold">
                            <p:stCondLst>
                              <p:cond delay="8500"/>
                            </p:stCondLst>
                            <p:childTnLst>
                              <p:par>
                                <p:cTn id="115" presetID="1" presetClass="entr" presetSubtype="0" fill="hold" nodeType="afterEffect">
                                  <p:stCondLst>
                                    <p:cond delay="0"/>
                                  </p:stCondLst>
                                  <p:childTnLst>
                                    <p:set>
                                      <p:cBhvr>
                                        <p:cTn id="116" dur="1" fill="hold">
                                          <p:stCondLst>
                                            <p:cond delay="0"/>
                                          </p:stCondLst>
                                        </p:cTn>
                                        <p:tgtEl>
                                          <p:spTgt spid="19"/>
                                        </p:tgtEl>
                                        <p:attrNameLst>
                                          <p:attrName>style.visibility</p:attrName>
                                        </p:attrNameLst>
                                      </p:cBhvr>
                                      <p:to>
                                        <p:strVal val="visible"/>
                                      </p:to>
                                    </p:set>
                                  </p:childTnLst>
                                </p:cTn>
                              </p:par>
                            </p:childTnLst>
                          </p:cTn>
                        </p:par>
                        <p:par>
                          <p:cTn id="117" fill="hold">
                            <p:stCondLst>
                              <p:cond delay="8500"/>
                            </p:stCondLst>
                            <p:childTnLst>
                              <p:par>
                                <p:cTn id="118" presetID="1" presetClass="entr" presetSubtype="0" fill="hold" nodeType="afterEffect">
                                  <p:stCondLst>
                                    <p:cond delay="0"/>
                                  </p:stCondLst>
                                  <p:childTnLst>
                                    <p:set>
                                      <p:cBhvr>
                                        <p:cTn id="119"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CCE12-E353-49C4-AD44-FDE96450B69D}"/>
              </a:ext>
            </a:extLst>
          </p:cNvPr>
          <p:cNvSpPr>
            <a:spLocks noGrp="1"/>
          </p:cNvSpPr>
          <p:nvPr>
            <p:ph type="title"/>
          </p:nvPr>
        </p:nvSpPr>
        <p:spPr>
          <a:xfrm>
            <a:off x="838201" y="-92075"/>
            <a:ext cx="8264703" cy="1135903"/>
          </a:xfrm>
        </p:spPr>
        <p:txBody>
          <a:bodyPr>
            <a:noAutofit/>
          </a:bodyPr>
          <a:lstStyle/>
          <a:p>
            <a:r>
              <a:rPr lang="en-IN" sz="3200" b="1" i="0" u="none" strike="noStrike" baseline="0" dirty="0">
                <a:solidFill>
                  <a:srgbClr val="0000FF"/>
                </a:solidFill>
                <a:latin typeface="Calibri" panose="020F0502020204030204" pitchFamily="34" charset="0"/>
              </a:rPr>
              <a:t>Properties of Light</a:t>
            </a:r>
            <a:endParaRPr lang="en-IN" sz="3200" b="1" dirty="0">
              <a:latin typeface="+mn-lt"/>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65AA2363-FBED-4756-BEC4-8463545C66EF}"/>
                  </a:ext>
                </a:extLst>
              </p:cNvPr>
              <p:cNvSpPr txBox="1">
                <a:spLocks/>
              </p:cNvSpPr>
              <p:nvPr/>
            </p:nvSpPr>
            <p:spPr>
              <a:xfrm>
                <a:off x="838201" y="812800"/>
                <a:ext cx="10646292" cy="6044794"/>
              </a:xfrm>
              <a:prstGeom prst="rect">
                <a:avLst/>
              </a:prstGeom>
            </p:spPr>
            <p:txBody>
              <a:bodyPr anchor="ct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2400" b="1" i="0" u="none" strike="noStrike" baseline="0" dirty="0">
                    <a:solidFill>
                      <a:srgbClr val="000000"/>
                    </a:solidFill>
                  </a:rPr>
                  <a:t>Reflection</a:t>
                </a:r>
              </a:p>
              <a:p>
                <a:pPr marL="171450" indent="-171450" algn="l">
                  <a:buFont typeface="Arial" panose="020B0604020202020204" pitchFamily="34" charset="0"/>
                  <a:buChar char="•"/>
                </a:pPr>
                <a:r>
                  <a:rPr lang="en-US" sz="2400" i="0" u="none" strike="noStrike" baseline="0" dirty="0">
                    <a:solidFill>
                      <a:srgbClr val="000000"/>
                    </a:solidFill>
                  </a:rPr>
                  <a:t>Bouncing of Light Off Surfaces</a:t>
                </a:r>
              </a:p>
              <a:p>
                <a:pPr marL="171450" indent="-171450" algn="l">
                  <a:buFont typeface="Arial" panose="020B0604020202020204" pitchFamily="34" charset="0"/>
                  <a:buChar char="•"/>
                </a:pPr>
                <a:r>
                  <a:rPr lang="en-US" sz="2400" i="0" u="none" strike="noStrike" baseline="0" dirty="0">
                    <a:solidFill>
                      <a:srgbClr val="000000"/>
                    </a:solidFill>
                  </a:rPr>
                  <a:t>Angle of Incidence Equals Angle of Reflection</a:t>
                </a:r>
              </a:p>
              <a:p>
                <a:pPr marL="171450" indent="-171450" algn="l">
                  <a:buFont typeface="Arial" panose="020B0604020202020204" pitchFamily="34" charset="0"/>
                  <a:buChar char="•"/>
                </a:pPr>
                <a:r>
                  <a:rPr lang="en-US" sz="2400" i="0" u="none" strike="noStrike" baseline="0" dirty="0">
                    <a:solidFill>
                      <a:srgbClr val="000000"/>
                    </a:solidFill>
                  </a:rPr>
                  <a:t>Examples: Mirrors, Shiny Surfaces</a:t>
                </a:r>
              </a:p>
              <a:p>
                <a:pPr algn="l"/>
                <a:r>
                  <a:rPr lang="en-US" sz="2400" b="1" i="0" u="none" strike="noStrike" baseline="0" dirty="0">
                    <a:solidFill>
                      <a:srgbClr val="000000"/>
                    </a:solidFill>
                  </a:rPr>
                  <a:t>Refraction</a:t>
                </a:r>
              </a:p>
              <a:p>
                <a:pPr marL="171450" indent="-171450" algn="l">
                  <a:buFont typeface="Arial" panose="020B0604020202020204" pitchFamily="34" charset="0"/>
                  <a:buChar char="•"/>
                </a:pPr>
                <a:r>
                  <a:rPr lang="en-US" sz="2400" i="0" u="none" strike="noStrike" baseline="0" dirty="0">
                    <a:solidFill>
                      <a:srgbClr val="000000"/>
                    </a:solidFill>
                  </a:rPr>
                  <a:t>Bending of Light as it Passes Through Different Media</a:t>
                </a:r>
              </a:p>
              <a:p>
                <a:pPr marL="171450" indent="-171450" algn="l">
                  <a:buFont typeface="Arial" panose="020B0604020202020204" pitchFamily="34" charset="0"/>
                  <a:buChar char="•"/>
                </a:pPr>
                <a:r>
                  <a:rPr lang="en-US" sz="2400" i="0" u="none" strike="noStrike" baseline="0" dirty="0">
                    <a:solidFill>
                      <a:srgbClr val="000000"/>
                    </a:solidFill>
                  </a:rPr>
                  <a:t>Snell’s </a:t>
                </a:r>
                <a:r>
                  <a:rPr lang="en-US" sz="2400" u="none" strike="noStrike" baseline="0" dirty="0">
                    <a:solidFill>
                      <a:srgbClr val="000000"/>
                    </a:solidFill>
                  </a:rPr>
                  <a:t>Law –</a:t>
                </a:r>
                <a:r>
                  <a:rPr lang="en-US" sz="2400" u="none" strike="noStrike" dirty="0">
                    <a:solidFill>
                      <a:srgbClr val="000000"/>
                    </a:solidFill>
                  </a:rPr>
                  <a:t> </a:t>
                </a:r>
                <a14:m>
                  <m:oMath xmlns:m="http://schemas.openxmlformats.org/officeDocument/2006/math">
                    <m:r>
                      <m:rPr>
                        <m:sty m:val="p"/>
                      </m:rPr>
                      <a:rPr lang="en-US" sz="2400" b="0" i="0" u="none" strike="noStrike" baseline="0" smtClean="0">
                        <a:solidFill>
                          <a:srgbClr val="000000"/>
                        </a:solidFill>
                        <a:latin typeface="Cambria Math" panose="02040503050406030204" pitchFamily="18" charset="0"/>
                        <a:ea typeface="Cambria Math" panose="02040503050406030204" pitchFamily="18" charset="0"/>
                      </a:rPr>
                      <m:t>N</m:t>
                    </m:r>
                    <m:r>
                      <a:rPr lang="en-US" sz="2400" b="0" i="0" u="none" strike="noStrike" baseline="0" smtClean="0">
                        <a:solidFill>
                          <a:srgbClr val="000000"/>
                        </a:solidFill>
                        <a:latin typeface="Cambria Math" panose="02040503050406030204" pitchFamily="18" charset="0"/>
                        <a:ea typeface="Cambria Math" panose="02040503050406030204" pitchFamily="18" charset="0"/>
                      </a:rPr>
                      <m:t> </m:t>
                    </m:r>
                    <m:r>
                      <m:rPr>
                        <m:sty m:val="p"/>
                      </m:rPr>
                      <a:rPr lang="en-US" sz="2400" b="0" i="0" u="none" strike="noStrike" baseline="0" smtClean="0">
                        <a:solidFill>
                          <a:srgbClr val="000000"/>
                        </a:solidFill>
                        <a:latin typeface="Cambria Math" panose="02040503050406030204" pitchFamily="18" charset="0"/>
                        <a:ea typeface="Cambria Math" panose="02040503050406030204" pitchFamily="18" charset="0"/>
                      </a:rPr>
                      <m:t>sin</m:t>
                    </m:r>
                    <m:sSub>
                      <m:sSubPr>
                        <m:ctrlPr>
                          <a:rPr lang="en-US" sz="2400" b="0" i="1" u="none" strike="noStrike" baseline="0" smtClean="0">
                            <a:solidFill>
                              <a:srgbClr val="000000"/>
                            </a:solidFill>
                            <a:latin typeface="Cambria Math" panose="02040503050406030204" pitchFamily="18" charset="0"/>
                            <a:ea typeface="Cambria Math" panose="02040503050406030204" pitchFamily="18" charset="0"/>
                          </a:rPr>
                        </m:ctrlPr>
                      </m:sSubPr>
                      <m:e>
                        <m:r>
                          <m:rPr>
                            <m:sty m:val="p"/>
                          </m:rPr>
                          <a:rPr lang="en-US" sz="2400" i="0" u="none" strike="noStrike" baseline="0" smtClean="0">
                            <a:solidFill>
                              <a:srgbClr val="000000"/>
                            </a:solidFill>
                            <a:latin typeface="Cambria Math" panose="02040503050406030204" pitchFamily="18" charset="0"/>
                            <a:ea typeface="Cambria Math" panose="02040503050406030204" pitchFamily="18" charset="0"/>
                          </a:rPr>
                          <m:t>θ</m:t>
                        </m:r>
                      </m:e>
                      <m:sub>
                        <m:r>
                          <m:rPr>
                            <m:sty m:val="p"/>
                          </m:rPr>
                          <a:rPr lang="en-US" sz="2400" b="0" i="0" u="none" strike="noStrike" baseline="0" smtClean="0">
                            <a:solidFill>
                              <a:srgbClr val="000000"/>
                            </a:solidFill>
                            <a:latin typeface="Cambria Math" panose="02040503050406030204" pitchFamily="18" charset="0"/>
                            <a:ea typeface="Cambria Math" panose="02040503050406030204" pitchFamily="18" charset="0"/>
                          </a:rPr>
                          <m:t>i</m:t>
                        </m:r>
                      </m:sub>
                    </m:sSub>
                    <m:r>
                      <a:rPr lang="en-US" sz="2400" b="0" i="0" u="none" strike="noStrike" baseline="0" smtClean="0">
                        <a:solidFill>
                          <a:srgbClr val="000000"/>
                        </a:solidFill>
                        <a:latin typeface="Cambria Math" panose="02040503050406030204" pitchFamily="18" charset="0"/>
                        <a:ea typeface="Cambria Math" panose="02040503050406030204" pitchFamily="18" charset="0"/>
                      </a:rPr>
                      <m:t>=</m:t>
                    </m:r>
                    <m:sSup>
                      <m:sSupPr>
                        <m:ctrlPr>
                          <a:rPr lang="en-US" sz="2400" b="0" i="1" u="none" strike="noStrike" baseline="0" smtClean="0">
                            <a:solidFill>
                              <a:srgbClr val="000000"/>
                            </a:solidFill>
                            <a:latin typeface="Cambria Math" panose="02040503050406030204" pitchFamily="18" charset="0"/>
                            <a:ea typeface="Cambria Math" panose="02040503050406030204" pitchFamily="18" charset="0"/>
                          </a:rPr>
                        </m:ctrlPr>
                      </m:sSupPr>
                      <m:e>
                        <m:r>
                          <m:rPr>
                            <m:sty m:val="p"/>
                          </m:rPr>
                          <a:rPr lang="en-US" sz="2400" b="0" i="0" u="none" strike="noStrike" baseline="0" smtClean="0">
                            <a:solidFill>
                              <a:srgbClr val="000000"/>
                            </a:solidFill>
                            <a:latin typeface="Cambria Math" panose="02040503050406030204" pitchFamily="18" charset="0"/>
                            <a:ea typeface="Cambria Math" panose="02040503050406030204" pitchFamily="18" charset="0"/>
                          </a:rPr>
                          <m:t>N</m:t>
                        </m:r>
                      </m:e>
                      <m:sup>
                        <m:r>
                          <a:rPr lang="en-US" sz="2400" b="0" i="0" u="none" strike="noStrike" baseline="0" smtClean="0">
                            <a:solidFill>
                              <a:srgbClr val="000000"/>
                            </a:solidFill>
                            <a:latin typeface="Cambria Math" panose="02040503050406030204" pitchFamily="18" charset="0"/>
                            <a:ea typeface="Cambria Math" panose="02040503050406030204" pitchFamily="18" charset="0"/>
                          </a:rPr>
                          <m:t>′</m:t>
                        </m:r>
                      </m:sup>
                    </m:sSup>
                    <m:r>
                      <m:rPr>
                        <m:sty m:val="p"/>
                      </m:rPr>
                      <a:rPr lang="en-US" sz="2400" i="0">
                        <a:solidFill>
                          <a:srgbClr val="000000"/>
                        </a:solidFill>
                        <a:latin typeface="Cambria Math" panose="02040503050406030204" pitchFamily="18" charset="0"/>
                        <a:ea typeface="Cambria Math" panose="02040503050406030204" pitchFamily="18" charset="0"/>
                      </a:rPr>
                      <m:t>sin</m:t>
                    </m:r>
                    <m:sSub>
                      <m:sSubPr>
                        <m:ctrlPr>
                          <a:rPr lang="en-US" sz="2400" i="1">
                            <a:solidFill>
                              <a:srgbClr val="000000"/>
                            </a:solidFill>
                            <a:latin typeface="Cambria Math" panose="02040503050406030204" pitchFamily="18" charset="0"/>
                            <a:ea typeface="Cambria Math" panose="02040503050406030204" pitchFamily="18" charset="0"/>
                          </a:rPr>
                        </m:ctrlPr>
                      </m:sSubPr>
                      <m:e>
                        <m:r>
                          <m:rPr>
                            <m:sty m:val="p"/>
                          </m:rPr>
                          <a:rPr lang="en-US" sz="2400" i="0">
                            <a:solidFill>
                              <a:srgbClr val="000000"/>
                            </a:solidFill>
                            <a:latin typeface="Cambria Math" panose="02040503050406030204" pitchFamily="18" charset="0"/>
                            <a:ea typeface="Cambria Math" panose="02040503050406030204" pitchFamily="18" charset="0"/>
                          </a:rPr>
                          <m:t>θ</m:t>
                        </m:r>
                      </m:e>
                      <m:sub>
                        <m:r>
                          <m:rPr>
                            <m:sty m:val="p"/>
                          </m:rPr>
                          <a:rPr lang="en-US" sz="2400" b="0" i="0" smtClean="0">
                            <a:solidFill>
                              <a:srgbClr val="000000"/>
                            </a:solidFill>
                            <a:latin typeface="Cambria Math" panose="02040503050406030204" pitchFamily="18" charset="0"/>
                            <a:ea typeface="Cambria Math" panose="02040503050406030204" pitchFamily="18" charset="0"/>
                          </a:rPr>
                          <m:t>r</m:t>
                        </m:r>
                      </m:sub>
                    </m:sSub>
                  </m:oMath>
                </a14:m>
                <a:endParaRPr lang="en-US" sz="2400" u="none" strike="noStrike" baseline="0" dirty="0">
                  <a:solidFill>
                    <a:srgbClr val="000000"/>
                  </a:solidFill>
                </a:endParaRPr>
              </a:p>
              <a:p>
                <a:pPr marL="171450" indent="-171450" algn="l">
                  <a:buFont typeface="Arial" panose="020B0604020202020204" pitchFamily="34" charset="0"/>
                  <a:buChar char="•"/>
                </a:pPr>
                <a:r>
                  <a:rPr lang="en-US" sz="2400" i="0" u="none" strike="noStrike" baseline="0" dirty="0">
                    <a:solidFill>
                      <a:srgbClr val="000000"/>
                    </a:solidFill>
                  </a:rPr>
                  <a:t>Examples: Lenses, Prisms</a:t>
                </a:r>
              </a:p>
              <a:p>
                <a:pPr algn="l"/>
                <a:r>
                  <a:rPr lang="en-US" sz="2400" b="1" i="0" u="none" strike="noStrike" baseline="0" dirty="0">
                    <a:solidFill>
                      <a:srgbClr val="000000"/>
                    </a:solidFill>
                  </a:rPr>
                  <a:t>Dispersion</a:t>
                </a:r>
              </a:p>
              <a:p>
                <a:pPr marL="171450" indent="-171450" algn="l">
                  <a:buFont typeface="Arial" panose="020B0604020202020204" pitchFamily="34" charset="0"/>
                  <a:buChar char="•"/>
                </a:pPr>
                <a:r>
                  <a:rPr lang="en-US" sz="2400" i="0" u="none" strike="noStrike" baseline="0" dirty="0">
                    <a:solidFill>
                      <a:srgbClr val="000000"/>
                    </a:solidFill>
                  </a:rPr>
                  <a:t>Separation of Light into Different Colors</a:t>
                </a:r>
              </a:p>
              <a:p>
                <a:pPr marL="171450" indent="-171450" algn="l">
                  <a:buFont typeface="Arial" panose="020B0604020202020204" pitchFamily="34" charset="0"/>
                  <a:buChar char="•"/>
                </a:pPr>
                <a:r>
                  <a:rPr lang="en-US" sz="2400" i="0" u="none" strike="noStrike" baseline="0" dirty="0">
                    <a:solidFill>
                      <a:srgbClr val="000000"/>
                    </a:solidFill>
                  </a:rPr>
                  <a:t>White Light Contains a Spectrum of Colors</a:t>
                </a:r>
              </a:p>
              <a:p>
                <a:pPr marL="171450" indent="-171450" algn="l">
                  <a:buFont typeface="Arial" panose="020B0604020202020204" pitchFamily="34" charset="0"/>
                  <a:buChar char="•"/>
                </a:pPr>
                <a:r>
                  <a:rPr lang="en-US" sz="2400" i="0" u="none" strike="noStrike" baseline="0" dirty="0">
                    <a:solidFill>
                      <a:srgbClr val="000000"/>
                    </a:solidFill>
                  </a:rPr>
                  <a:t>Examples: Rainbows, Prisms</a:t>
                </a:r>
              </a:p>
            </p:txBody>
          </p:sp>
        </mc:Choice>
        <mc:Fallback xmlns="">
          <p:sp>
            <p:nvSpPr>
              <p:cNvPr id="4" name="Content Placeholder 2">
                <a:extLst>
                  <a:ext uri="{FF2B5EF4-FFF2-40B4-BE49-F238E27FC236}">
                    <a16:creationId xmlns:a16="http://schemas.microsoft.com/office/drawing/2014/main" id="{65AA2363-FBED-4756-BEC4-8463545C66EF}"/>
                  </a:ext>
                </a:extLst>
              </p:cNvPr>
              <p:cNvSpPr txBox="1">
                <a:spLocks noRot="1" noChangeAspect="1" noMove="1" noResize="1" noEditPoints="1" noAdjustHandles="1" noChangeArrowheads="1" noChangeShapeType="1" noTextEdit="1"/>
              </p:cNvSpPr>
              <p:nvPr/>
            </p:nvSpPr>
            <p:spPr>
              <a:xfrm>
                <a:off x="838201" y="812800"/>
                <a:ext cx="10646292" cy="6044794"/>
              </a:xfrm>
              <a:prstGeom prst="rect">
                <a:avLst/>
              </a:prstGeom>
              <a:blipFill>
                <a:blip r:embed="rId2"/>
                <a:stretch>
                  <a:fillRect l="-916"/>
                </a:stretch>
              </a:blipFill>
            </p:spPr>
            <p:txBody>
              <a:bodyPr/>
              <a:lstStyle/>
              <a:p>
                <a:r>
                  <a:rPr lang="en-IN">
                    <a:noFill/>
                  </a:rPr>
                  <a:t> </a:t>
                </a:r>
              </a:p>
            </p:txBody>
          </p:sp>
        </mc:Fallback>
      </mc:AlternateContent>
      <p:pic>
        <p:nvPicPr>
          <p:cNvPr id="1026" name="Picture 2" descr="What is Reflection of Light? - Definition, Laws, Types &amp; Video">
            <a:extLst>
              <a:ext uri="{FF2B5EF4-FFF2-40B4-BE49-F238E27FC236}">
                <a16:creationId xmlns:a16="http://schemas.microsoft.com/office/drawing/2014/main" id="{2B66FF05-0ECA-E1A5-0A4D-37CA14B2A8C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044" t="12715" r="5769" b="9095"/>
          <a:stretch/>
        </p:blipFill>
        <p:spPr bwMode="auto">
          <a:xfrm>
            <a:off x="7479380" y="1151087"/>
            <a:ext cx="3282876" cy="17552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fraction - Definition, Causes, Laws, Refractive Index, Examples,  Applications, Video, Solved Problems, and FAQs">
            <a:extLst>
              <a:ext uri="{FF2B5EF4-FFF2-40B4-BE49-F238E27FC236}">
                <a16:creationId xmlns:a16="http://schemas.microsoft.com/office/drawing/2014/main" id="{0A17F7DF-AA0C-8EF7-3E5F-71D8EFE701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746" t="12847" r="10036" b="9054"/>
          <a:stretch/>
        </p:blipFill>
        <p:spPr bwMode="auto">
          <a:xfrm>
            <a:off x="7924801" y="2988588"/>
            <a:ext cx="3008680" cy="183903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F186B980-AC46-8ABD-ECB3-30D9D06D00F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27453" y="4909927"/>
            <a:ext cx="3968867" cy="1865367"/>
          </a:xfrm>
          <a:prstGeom prst="rect">
            <a:avLst/>
          </a:prstGeom>
        </p:spPr>
      </p:pic>
    </p:spTree>
    <p:extLst>
      <p:ext uri="{BB962C8B-B14F-4D97-AF65-F5344CB8AC3E}">
        <p14:creationId xmlns:p14="http://schemas.microsoft.com/office/powerpoint/2010/main" val="7886493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114363" y="217878"/>
            <a:ext cx="9906000" cy="584200"/>
          </a:xfrm>
          <a:prstGeom prst="rect">
            <a:avLst/>
          </a:prstGeom>
          <a:noFill/>
          <a:ln w="9525">
            <a:noFill/>
            <a:miter lim="800000"/>
            <a:headEnd/>
            <a:tailEnd/>
          </a:ln>
        </p:spPr>
        <p:txBody>
          <a:bodyPr>
            <a:spAutoFit/>
          </a:bodyPr>
          <a:lstStyle/>
          <a:p>
            <a:pPr>
              <a:defRPr/>
            </a:pPr>
            <a:r>
              <a:rPr lang="en-US" sz="3200" b="1" dirty="0">
                <a:solidFill>
                  <a:srgbClr val="0000FF"/>
                </a:solidFill>
              </a:rPr>
              <a:t>He-Ne laser</a:t>
            </a:r>
          </a:p>
        </p:txBody>
      </p:sp>
      <p:sp>
        <p:nvSpPr>
          <p:cNvPr id="1029" name="AutoShape 5" descr="Helium Neon laser - Construction and Worki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1" name="AutoShape 7" descr="Helium Neon laser - Construction and Worki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3"/>
          <a:srcRect/>
          <a:stretch>
            <a:fillRect/>
          </a:stretch>
        </p:blipFill>
        <p:spPr bwMode="auto">
          <a:xfrm>
            <a:off x="5803429" y="1800212"/>
            <a:ext cx="6388571" cy="4143387"/>
          </a:xfrm>
          <a:prstGeom prst="rect">
            <a:avLst/>
          </a:prstGeom>
          <a:noFill/>
          <a:ln w="9525">
            <a:noFill/>
            <a:miter lim="800000"/>
            <a:headEnd/>
            <a:tailEnd/>
          </a:ln>
          <a:effectLst/>
        </p:spPr>
      </p:pic>
      <p:pic>
        <p:nvPicPr>
          <p:cNvPr id="10" name="Picture 3"/>
          <p:cNvPicPr>
            <a:picLocks noChangeAspect="1" noChangeArrowheads="1"/>
          </p:cNvPicPr>
          <p:nvPr/>
        </p:nvPicPr>
        <p:blipFill>
          <a:blip r:embed="rId4" cstate="print"/>
          <a:srcRect l="4367" r="3417"/>
          <a:stretch>
            <a:fillRect/>
          </a:stretch>
        </p:blipFill>
        <p:spPr bwMode="auto">
          <a:xfrm>
            <a:off x="6941122" y="5459928"/>
            <a:ext cx="318656" cy="313935"/>
          </a:xfrm>
          <a:prstGeom prst="rect">
            <a:avLst/>
          </a:prstGeom>
          <a:noFill/>
          <a:ln w="9525">
            <a:noFill/>
            <a:miter lim="800000"/>
            <a:headEnd/>
            <a:tailEnd/>
          </a:ln>
          <a:effectLst/>
        </p:spPr>
      </p:pic>
      <p:pic>
        <p:nvPicPr>
          <p:cNvPr id="37" name="Picture 3"/>
          <p:cNvPicPr>
            <a:picLocks noChangeAspect="1" noChangeArrowheads="1"/>
          </p:cNvPicPr>
          <p:nvPr/>
        </p:nvPicPr>
        <p:blipFill>
          <a:blip r:embed="rId4" cstate="print"/>
          <a:srcRect l="4367" r="3417"/>
          <a:stretch>
            <a:fillRect/>
          </a:stretch>
        </p:blipFill>
        <p:spPr bwMode="auto">
          <a:xfrm>
            <a:off x="6941126" y="5459927"/>
            <a:ext cx="318656" cy="313935"/>
          </a:xfrm>
          <a:prstGeom prst="rect">
            <a:avLst/>
          </a:prstGeom>
          <a:noFill/>
          <a:ln w="9525">
            <a:noFill/>
            <a:miter lim="800000"/>
            <a:headEnd/>
            <a:tailEnd/>
          </a:ln>
          <a:effectLst/>
        </p:spPr>
      </p:pic>
      <p:pic>
        <p:nvPicPr>
          <p:cNvPr id="39" name="Picture 3"/>
          <p:cNvPicPr>
            <a:picLocks noChangeAspect="1" noChangeArrowheads="1"/>
          </p:cNvPicPr>
          <p:nvPr/>
        </p:nvPicPr>
        <p:blipFill>
          <a:blip r:embed="rId4" cstate="print"/>
          <a:srcRect l="4367" r="3417"/>
          <a:stretch>
            <a:fillRect/>
          </a:stretch>
        </p:blipFill>
        <p:spPr bwMode="auto">
          <a:xfrm>
            <a:off x="6927274" y="5473783"/>
            <a:ext cx="318656" cy="313935"/>
          </a:xfrm>
          <a:prstGeom prst="rect">
            <a:avLst/>
          </a:prstGeom>
          <a:noFill/>
          <a:ln w="9525">
            <a:noFill/>
            <a:miter lim="800000"/>
            <a:headEnd/>
            <a:tailEnd/>
          </a:ln>
          <a:effectLst/>
        </p:spPr>
      </p:pic>
      <p:pic>
        <p:nvPicPr>
          <p:cNvPr id="40" name="Picture 5"/>
          <p:cNvPicPr>
            <a:picLocks noChangeAspect="1" noChangeArrowheads="1"/>
          </p:cNvPicPr>
          <p:nvPr/>
        </p:nvPicPr>
        <p:blipFill>
          <a:blip r:embed="rId5" cstate="print"/>
          <a:srcRect l="6553" t="3030"/>
          <a:stretch>
            <a:fillRect/>
          </a:stretch>
        </p:blipFill>
        <p:spPr bwMode="auto">
          <a:xfrm>
            <a:off x="9616752" y="5478088"/>
            <a:ext cx="320408" cy="310896"/>
          </a:xfrm>
          <a:prstGeom prst="rect">
            <a:avLst/>
          </a:prstGeom>
          <a:noFill/>
          <a:ln w="9525">
            <a:noFill/>
            <a:miter lim="800000"/>
            <a:headEnd/>
            <a:tailEnd/>
          </a:ln>
          <a:effectLst/>
        </p:spPr>
      </p:pic>
      <p:pic>
        <p:nvPicPr>
          <p:cNvPr id="42" name="Picture 5"/>
          <p:cNvPicPr>
            <a:picLocks noChangeAspect="1" noChangeArrowheads="1"/>
          </p:cNvPicPr>
          <p:nvPr/>
        </p:nvPicPr>
        <p:blipFill>
          <a:blip r:embed="rId5" cstate="print"/>
          <a:srcRect l="6553" t="3030"/>
          <a:stretch>
            <a:fillRect/>
          </a:stretch>
        </p:blipFill>
        <p:spPr bwMode="auto">
          <a:xfrm>
            <a:off x="9630589" y="5478088"/>
            <a:ext cx="320408" cy="310896"/>
          </a:xfrm>
          <a:prstGeom prst="rect">
            <a:avLst/>
          </a:prstGeom>
          <a:noFill/>
          <a:ln w="9525">
            <a:noFill/>
            <a:miter lim="800000"/>
            <a:headEnd/>
            <a:tailEnd/>
          </a:ln>
          <a:effectLst/>
        </p:spPr>
      </p:pic>
      <p:pic>
        <p:nvPicPr>
          <p:cNvPr id="46" name="Picture 5"/>
          <p:cNvPicPr>
            <a:picLocks noChangeAspect="1" noChangeArrowheads="1"/>
          </p:cNvPicPr>
          <p:nvPr/>
        </p:nvPicPr>
        <p:blipFill>
          <a:blip r:embed="rId5" cstate="print"/>
          <a:srcRect l="6553" t="3030"/>
          <a:stretch>
            <a:fillRect/>
          </a:stretch>
        </p:blipFill>
        <p:spPr bwMode="auto">
          <a:xfrm>
            <a:off x="9658303" y="1931325"/>
            <a:ext cx="320408" cy="310896"/>
          </a:xfrm>
          <a:prstGeom prst="rect">
            <a:avLst/>
          </a:prstGeom>
          <a:noFill/>
          <a:ln w="9525">
            <a:noFill/>
            <a:miter lim="800000"/>
            <a:headEnd/>
            <a:tailEnd/>
          </a:ln>
          <a:effectLst/>
        </p:spPr>
      </p:pic>
      <p:sp>
        <p:nvSpPr>
          <p:cNvPr id="64" name="Rectangle 63"/>
          <p:cNvSpPr/>
          <p:nvPr/>
        </p:nvSpPr>
        <p:spPr>
          <a:xfrm>
            <a:off x="60461" y="1012014"/>
            <a:ext cx="5744593" cy="2278701"/>
          </a:xfrm>
          <a:prstGeom prst="rect">
            <a:avLst/>
          </a:prstGeom>
        </p:spPr>
        <p:txBody>
          <a:bodyPr wrap="square">
            <a:spAutoFit/>
          </a:bodyPr>
          <a:lstStyle/>
          <a:p>
            <a:r>
              <a:rPr lang="en-US" sz="2400" b="1" dirty="0">
                <a:solidFill>
                  <a:srgbClr val="0070C0"/>
                </a:solidFill>
              </a:rPr>
              <a:t>Working </a:t>
            </a:r>
            <a:endParaRPr lang="en-US" b="1" dirty="0">
              <a:solidFill>
                <a:srgbClr val="0070C0"/>
              </a:solidFill>
            </a:endParaRPr>
          </a:p>
          <a:p>
            <a:endParaRPr lang="en-US" dirty="0"/>
          </a:p>
          <a:p>
            <a:pPr marL="342900" indent="-287338" algn="just">
              <a:lnSpc>
                <a:spcPct val="114000"/>
              </a:lnSpc>
              <a:buFont typeface="+mj-lt"/>
              <a:buAutoNum type="arabicPeriod"/>
            </a:pPr>
            <a:r>
              <a:rPr lang="en-US" sz="2400" dirty="0"/>
              <a:t>Electric discharge produces electrons (e</a:t>
            </a:r>
            <a:r>
              <a:rPr lang="en-US" sz="2400" baseline="30000" dirty="0"/>
              <a:t>-</a:t>
            </a:r>
            <a:r>
              <a:rPr lang="en-US" sz="2400" dirty="0"/>
              <a:t>) with high kinetic energy moving inside the tube. </a:t>
            </a:r>
          </a:p>
          <a:p>
            <a:endParaRPr lang="en-US" dirty="0"/>
          </a:p>
        </p:txBody>
      </p:sp>
      <p:pic>
        <p:nvPicPr>
          <p:cNvPr id="65" name="Picture 2"/>
          <p:cNvPicPr>
            <a:picLocks noChangeAspect="1" noChangeArrowheads="1"/>
          </p:cNvPicPr>
          <p:nvPr/>
        </p:nvPicPr>
        <p:blipFill>
          <a:blip r:embed="rId6"/>
          <a:srcRect/>
          <a:stretch>
            <a:fillRect/>
          </a:stretch>
        </p:blipFill>
        <p:spPr bwMode="auto">
          <a:xfrm>
            <a:off x="5915890" y="4327471"/>
            <a:ext cx="360347" cy="368267"/>
          </a:xfrm>
          <a:prstGeom prst="rect">
            <a:avLst/>
          </a:prstGeom>
          <a:noFill/>
          <a:ln w="9525">
            <a:noFill/>
            <a:miter lim="800000"/>
            <a:headEnd/>
            <a:tailEnd/>
          </a:ln>
          <a:effectLst/>
        </p:spPr>
      </p:pic>
      <p:sp>
        <p:nvSpPr>
          <p:cNvPr id="69" name="Rectangle 68"/>
          <p:cNvSpPr/>
          <p:nvPr/>
        </p:nvSpPr>
        <p:spPr>
          <a:xfrm>
            <a:off x="-155011" y="2900787"/>
            <a:ext cx="5860482" cy="1776384"/>
          </a:xfrm>
          <a:prstGeom prst="rect">
            <a:avLst/>
          </a:prstGeom>
        </p:spPr>
        <p:txBody>
          <a:bodyPr wrap="square">
            <a:spAutoFit/>
          </a:bodyPr>
          <a:lstStyle/>
          <a:p>
            <a:pPr marL="511175" lvl="0" indent="-282575" algn="just">
              <a:lnSpc>
                <a:spcPct val="114000"/>
              </a:lnSpc>
              <a:buFont typeface="+mj-lt"/>
              <a:buAutoNum type="arabicPeriod" startAt="2"/>
            </a:pPr>
            <a:r>
              <a:rPr lang="en-US" sz="2400" dirty="0">
                <a:solidFill>
                  <a:prstClr val="black"/>
                </a:solidFill>
              </a:rPr>
              <a:t>He atoms are raised from ground state (1s) to excited state (2s) by collisions with electron moving with high KE </a:t>
            </a:r>
          </a:p>
          <a:p>
            <a:pPr marL="511175" lvl="0" indent="-282575" algn="just">
              <a:lnSpc>
                <a:spcPct val="114000"/>
              </a:lnSpc>
            </a:pPr>
            <a:r>
              <a:rPr lang="en-US" sz="2400" dirty="0"/>
              <a:t>	e</a:t>
            </a:r>
            <a:r>
              <a:rPr lang="en-US" sz="2400" baseline="30000" dirty="0"/>
              <a:t>-</a:t>
            </a:r>
            <a:r>
              <a:rPr lang="en-US" sz="2400" dirty="0"/>
              <a:t>(High KE) + He → He* + e</a:t>
            </a:r>
            <a:r>
              <a:rPr lang="en-US" sz="2400" baseline="30000" dirty="0"/>
              <a:t>- </a:t>
            </a:r>
            <a:r>
              <a:rPr lang="en-US" sz="2400" dirty="0"/>
              <a:t>(Low KE) </a:t>
            </a:r>
            <a:endParaRPr lang="en-US" sz="2400" dirty="0">
              <a:solidFill>
                <a:prstClr val="black"/>
              </a:solidFill>
            </a:endParaRPr>
          </a:p>
        </p:txBody>
      </p:sp>
      <p:sp>
        <p:nvSpPr>
          <p:cNvPr id="72" name="Rectangle 71"/>
          <p:cNvSpPr/>
          <p:nvPr/>
        </p:nvSpPr>
        <p:spPr>
          <a:xfrm>
            <a:off x="-314336" y="4600988"/>
            <a:ext cx="6015049" cy="1752403"/>
          </a:xfrm>
          <a:prstGeom prst="rect">
            <a:avLst/>
          </a:prstGeom>
        </p:spPr>
        <p:txBody>
          <a:bodyPr wrap="square">
            <a:spAutoFit/>
          </a:bodyPr>
          <a:lstStyle/>
          <a:p>
            <a:pPr marL="685800" lvl="0" indent="-285750" algn="just">
              <a:lnSpc>
                <a:spcPct val="114000"/>
              </a:lnSpc>
              <a:buFont typeface="+mj-lt"/>
              <a:buAutoNum type="arabicPeriod" startAt="3"/>
            </a:pPr>
            <a:r>
              <a:rPr lang="en-US" sz="2400" dirty="0"/>
              <a:t>Excited He atom collide with Ne atoms and transfer Ne atom to 4s or 5s excited levels. </a:t>
            </a:r>
          </a:p>
          <a:p>
            <a:pPr marL="685800" lvl="0" indent="-285750" algn="just">
              <a:lnSpc>
                <a:spcPct val="114000"/>
              </a:lnSpc>
            </a:pPr>
            <a:r>
              <a:rPr lang="en-US" sz="2400" dirty="0"/>
              <a:t>	He* + Ne(ground) + KE of He → Ne*+ He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0" presetClass="path" presetSubtype="0" accel="50000" decel="50000" fill="hold" nodeType="withEffect">
                                  <p:stCondLst>
                                    <p:cond delay="0"/>
                                  </p:stCondLst>
                                  <p:childTnLst>
                                    <p:animMotion origin="layout" path="M 0 -1.11111E-6 L 0.06367 0.12917 " pathEditMode="relative" ptsTypes="AA">
                                      <p:cBhvr>
                                        <p:cTn id="12" dur="2000" fill="hold"/>
                                        <p:tgtEl>
                                          <p:spTgt spid="65"/>
                                        </p:tgtEl>
                                        <p:attrNameLst>
                                          <p:attrName>ppt_x</p:attrName>
                                          <p:attrName>ppt_y</p:attrName>
                                        </p:attrNameLst>
                                      </p:cBhvr>
                                    </p:animMotion>
                                  </p:childTnLst>
                                </p:cTn>
                              </p:par>
                            </p:childTnLst>
                          </p:cTn>
                        </p:par>
                        <p:par>
                          <p:cTn id="13" fill="hold">
                            <p:stCondLst>
                              <p:cond delay="2000"/>
                            </p:stCondLst>
                            <p:childTnLst>
                              <p:par>
                                <p:cTn id="14" presetID="0" presetClass="path" presetSubtype="0" accel="50000" decel="50000" fill="hold" nodeType="afterEffect">
                                  <p:stCondLst>
                                    <p:cond delay="0"/>
                                  </p:stCondLst>
                                  <p:childTnLst>
                                    <p:animMotion origin="layout" path="M 8.33333E-7 1.11111E-6 L 8.33333E-7 -0.41204 " pathEditMode="relative" ptsTypes="AA">
                                      <p:cBhvr>
                                        <p:cTn id="15" dur="2000" fill="hold"/>
                                        <p:tgtEl>
                                          <p:spTgt spid="37"/>
                                        </p:tgtEl>
                                        <p:attrNameLst>
                                          <p:attrName>ppt_x</p:attrName>
                                          <p:attrName>ppt_y</p:attrName>
                                        </p:attrNameLst>
                                      </p:cBhvr>
                                    </p:animMotion>
                                  </p:childTnLst>
                                </p:cTn>
                              </p:par>
                              <p:par>
                                <p:cTn id="16" presetID="1" presetClass="exit" presetSubtype="0" fill="hold" nodeType="withEffect">
                                  <p:stCondLst>
                                    <p:cond delay="0"/>
                                  </p:stCondLst>
                                  <p:childTnLst>
                                    <p:set>
                                      <p:cBhvr>
                                        <p:cTn id="17" dur="1" fill="hold">
                                          <p:stCondLst>
                                            <p:cond delay="0"/>
                                          </p:stCondLst>
                                        </p:cTn>
                                        <p:tgtEl>
                                          <p:spTgt spid="65"/>
                                        </p:tgtEl>
                                        <p:attrNameLst>
                                          <p:attrName>style.visibility</p:attrName>
                                        </p:attrNameLst>
                                      </p:cBhvr>
                                      <p:to>
                                        <p:strVal val="hidden"/>
                                      </p:to>
                                    </p:set>
                                  </p:childTnLst>
                                </p:cTn>
                              </p:par>
                              <p:par>
                                <p:cTn id="18" presetID="0" presetClass="path" presetSubtype="0" accel="50000" decel="50000" fill="hold" nodeType="withEffect">
                                  <p:stCondLst>
                                    <p:cond delay="0"/>
                                  </p:stCondLst>
                                  <p:childTnLst>
                                    <p:animMotion origin="layout" path="M 8.33333E-7 -7.40741E-7 L 8.33333E-7 -0.52731 " pathEditMode="relative" ptsTypes="AA">
                                      <p:cBhvr>
                                        <p:cTn id="19" dur="2000" fill="hold"/>
                                        <p:tgtEl>
                                          <p:spTgt spid="10"/>
                                        </p:tgtEl>
                                        <p:attrNameLst>
                                          <p:attrName>ppt_x</p:attrName>
                                          <p:attrName>ppt_y</p:attrName>
                                        </p:attrNameLst>
                                      </p:cBhvr>
                                    </p:animMotion>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0" presetClass="path" presetSubtype="0" accel="50000" decel="50000" fill="hold" nodeType="clickEffect">
                                  <p:stCondLst>
                                    <p:cond delay="0"/>
                                  </p:stCondLst>
                                  <p:childTnLst>
                                    <p:animMotion origin="layout" path="M -2.91667E-6 -0.41204 L 0.2181 1.11111E-6 " pathEditMode="relative" ptsTypes="AA">
                                      <p:cBhvr>
                                        <p:cTn id="27" dur="2000" fill="hold"/>
                                        <p:tgtEl>
                                          <p:spTgt spid="37"/>
                                        </p:tgtEl>
                                        <p:attrNameLst>
                                          <p:attrName>ppt_x</p:attrName>
                                          <p:attrName>ppt_y</p:attrName>
                                        </p:attrNameLst>
                                      </p:cBhvr>
                                    </p:animMotion>
                                  </p:childTnLst>
                                </p:cTn>
                              </p:par>
                              <p:par>
                                <p:cTn id="28" presetID="0" presetClass="path" presetSubtype="0" accel="50000" decel="50000" fill="hold" nodeType="withEffect">
                                  <p:stCondLst>
                                    <p:cond delay="0"/>
                                  </p:stCondLst>
                                  <p:childTnLst>
                                    <p:animMotion origin="layout" path="M -1.66667E-6 -0.52731 L 0.21823 -0.00185 " pathEditMode="relative" rAng="0" ptsTypes="AA">
                                      <p:cBhvr>
                                        <p:cTn id="29" dur="2000" fill="hold"/>
                                        <p:tgtEl>
                                          <p:spTgt spid="10"/>
                                        </p:tgtEl>
                                        <p:attrNameLst>
                                          <p:attrName>ppt_x</p:attrName>
                                          <p:attrName>ppt_y</p:attrName>
                                        </p:attrNameLst>
                                      </p:cBhvr>
                                      <p:rCtr x="109" y="263"/>
                                    </p:animMotion>
                                  </p:childTnLst>
                                </p:cTn>
                              </p:par>
                            </p:childTnLst>
                          </p:cTn>
                        </p:par>
                        <p:par>
                          <p:cTn id="30" fill="hold">
                            <p:stCondLst>
                              <p:cond delay="2000"/>
                            </p:stCondLst>
                            <p:childTnLst>
                              <p:par>
                                <p:cTn id="31" presetID="1" presetClass="exit" presetSubtype="0" fill="hold" nodeType="afterEffect">
                                  <p:stCondLst>
                                    <p:cond delay="0"/>
                                  </p:stCondLst>
                                  <p:childTnLst>
                                    <p:set>
                                      <p:cBhvr>
                                        <p:cTn id="32" dur="1" fill="hold">
                                          <p:stCondLst>
                                            <p:cond delay="0"/>
                                          </p:stCondLst>
                                        </p:cTn>
                                        <p:tgtEl>
                                          <p:spTgt spid="37"/>
                                        </p:tgtEl>
                                        <p:attrNameLst>
                                          <p:attrName>style.visibility</p:attrName>
                                        </p:attrNameLst>
                                      </p:cBhvr>
                                      <p:to>
                                        <p:strVal val="hidden"/>
                                      </p:to>
                                    </p:set>
                                  </p:childTnLst>
                                </p:cTn>
                              </p:par>
                              <p:par>
                                <p:cTn id="33" presetID="0" presetClass="path" presetSubtype="0" accel="50000" decel="50000" fill="hold" nodeType="withEffect">
                                  <p:stCondLst>
                                    <p:cond delay="0"/>
                                  </p:stCondLst>
                                  <p:childTnLst>
                                    <p:animMotion origin="layout" path="M -6.25E-7 7.40741E-7 L -6.25E-7 -0.41435 " pathEditMode="relative" ptsTypes="AA">
                                      <p:cBhvr>
                                        <p:cTn id="34" dur="2000" fill="hold"/>
                                        <p:tgtEl>
                                          <p:spTgt spid="40"/>
                                        </p:tgtEl>
                                        <p:attrNameLst>
                                          <p:attrName>ppt_x</p:attrName>
                                          <p:attrName>ppt_y</p:attrName>
                                        </p:attrNameLst>
                                      </p:cBhvr>
                                    </p:animMotion>
                                  </p:childTnLst>
                                </p:cTn>
                              </p:par>
                            </p:childTnLst>
                          </p:cTn>
                        </p:par>
                        <p:par>
                          <p:cTn id="35" fill="hold">
                            <p:stCondLst>
                              <p:cond delay="4000"/>
                            </p:stCondLst>
                            <p:childTnLst>
                              <p:par>
                                <p:cTn id="36" presetID="1" presetClass="exit" presetSubtype="0" fill="hold" nodeType="afterEffect">
                                  <p:stCondLst>
                                    <p:cond delay="0"/>
                                  </p:stCondLst>
                                  <p:childTnLst>
                                    <p:set>
                                      <p:cBhvr>
                                        <p:cTn id="37" dur="1" fill="hold">
                                          <p:stCondLst>
                                            <p:cond delay="0"/>
                                          </p:stCondLst>
                                        </p:cTn>
                                        <p:tgtEl>
                                          <p:spTgt spid="10"/>
                                        </p:tgtEl>
                                        <p:attrNameLst>
                                          <p:attrName>style.visibility</p:attrName>
                                        </p:attrNameLst>
                                      </p:cBhvr>
                                      <p:to>
                                        <p:strVal val="hidden"/>
                                      </p:to>
                                    </p:set>
                                  </p:childTnLst>
                                </p:cTn>
                              </p:par>
                              <p:par>
                                <p:cTn id="38" presetID="0" presetClass="path" presetSubtype="0" accel="50000" decel="50000" fill="hold" nodeType="withEffect">
                                  <p:stCondLst>
                                    <p:cond delay="0"/>
                                  </p:stCondLst>
                                  <p:childTnLst>
                                    <p:animMotion origin="layout" path="M 1.04167E-6 -5.92593E-6 L -0.00118 -0.51922 " pathEditMode="relative" ptsTypes="AA">
                                      <p:cBhvr>
                                        <p:cTn id="39" dur="2000" fill="hold"/>
                                        <p:tgtEl>
                                          <p:spTgt spid="42"/>
                                        </p:tgtEl>
                                        <p:attrNameLst>
                                          <p:attrName>ppt_x</p:attrName>
                                          <p:attrName>ppt_y</p:attrName>
                                        </p:attrNameLst>
                                      </p:cBhvr>
                                    </p:animMotion>
                                  </p:childTnLst>
                                </p:cTn>
                              </p:par>
                              <p:par>
                                <p:cTn id="40" presetID="1" presetClass="entr" presetSubtype="0" fill="hold" nodeType="withEffect">
                                  <p:stCondLst>
                                    <p:cond delay="0"/>
                                  </p:stCondLst>
                                  <p:childTnLst>
                                    <p:set>
                                      <p:cBhvr>
                                        <p:cTn id="41" dur="1" fill="hold">
                                          <p:stCondLst>
                                            <p:cond delay="0"/>
                                          </p:stCondLst>
                                        </p:cTn>
                                        <p:tgtEl>
                                          <p:spTgt spid="3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0" presetClass="path" presetSubtype="0" accel="50000" decel="50000" fill="hold" nodeType="clickEffect">
                                  <p:stCondLst>
                                    <p:cond delay="0"/>
                                  </p:stCondLst>
                                  <p:childTnLst>
                                    <p:animMotion origin="layout" path="M -0.00117 -0.51922 L 0.09427 -0.47477 " pathEditMode="relative" rAng="0" ptsTypes="AA">
                                      <p:cBhvr>
                                        <p:cTn id="45" dur="2000" fill="hold"/>
                                        <p:tgtEl>
                                          <p:spTgt spid="42"/>
                                        </p:tgtEl>
                                        <p:attrNameLst>
                                          <p:attrName>ppt_x</p:attrName>
                                          <p:attrName>ppt_y</p:attrName>
                                        </p:attrNameLst>
                                      </p:cBhvr>
                                      <p:rCtr x="48" y="22"/>
                                    </p:animMotion>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46"/>
                                        </p:tgtEl>
                                        <p:attrNameLst>
                                          <p:attrName>style.visibility</p:attrName>
                                        </p:attrNameLst>
                                      </p:cBhvr>
                                      <p:to>
                                        <p:strVal val="visible"/>
                                      </p:to>
                                    </p:set>
                                  </p:childTnLst>
                                </p:cTn>
                              </p:par>
                              <p:par>
                                <p:cTn id="50" presetID="1" presetClass="exit" presetSubtype="0" fill="hold" nodeType="withEffect">
                                  <p:stCondLst>
                                    <p:cond delay="0"/>
                                  </p:stCondLst>
                                  <p:childTnLst>
                                    <p:set>
                                      <p:cBhvr>
                                        <p:cTn id="51" dur="1" fill="hold">
                                          <p:stCondLst>
                                            <p:cond delay="0"/>
                                          </p:stCondLst>
                                        </p:cTn>
                                        <p:tgtEl>
                                          <p:spTgt spid="42"/>
                                        </p:tgtEl>
                                        <p:attrNameLst>
                                          <p:attrName>style.visibility</p:attrName>
                                        </p:attrNameLst>
                                      </p:cBhvr>
                                      <p:to>
                                        <p:strVal val="hidden"/>
                                      </p:to>
                                    </p:set>
                                  </p:childTnLst>
                                </p:cTn>
                              </p:par>
                              <p:par>
                                <p:cTn id="52" presetID="0" presetClass="path" presetSubtype="0" accel="50000" decel="50000" fill="hold" nodeType="withEffect">
                                  <p:stCondLst>
                                    <p:cond delay="0"/>
                                  </p:stCondLst>
                                  <p:childTnLst>
                                    <p:animMotion origin="layout" path="M 3.33333E-6 0 L 0.10911 0.19606 " pathEditMode="relative" rAng="0" ptsTypes="AA">
                                      <p:cBhvr>
                                        <p:cTn id="53" dur="2000" fill="hold"/>
                                        <p:tgtEl>
                                          <p:spTgt spid="46"/>
                                        </p:tgtEl>
                                        <p:attrNameLst>
                                          <p:attrName>ppt_x</p:attrName>
                                          <p:attrName>ppt_y</p:attrName>
                                        </p:attrNameLst>
                                      </p:cBhvr>
                                      <p:rCtr x="55" y="98"/>
                                    </p:animMotion>
                                  </p:childTnLst>
                                </p:cTn>
                              </p:par>
                            </p:childTnLst>
                          </p:cTn>
                        </p:par>
                      </p:childTnLst>
                    </p:cTn>
                  </p:par>
                  <p:par>
                    <p:cTn id="54" fill="hold">
                      <p:stCondLst>
                        <p:cond delay="indefinite"/>
                      </p:stCondLst>
                      <p:childTnLst>
                        <p:par>
                          <p:cTn id="55" fill="hold">
                            <p:stCondLst>
                              <p:cond delay="0"/>
                            </p:stCondLst>
                            <p:childTnLst>
                              <p:par>
                                <p:cTn id="56" presetID="0" presetClass="path" presetSubtype="0" accel="50000" decel="50000" fill="hold" nodeType="clickEffect">
                                  <p:stCondLst>
                                    <p:cond delay="0"/>
                                  </p:stCondLst>
                                  <p:childTnLst>
                                    <p:animMotion origin="layout" path="M 0.00118 -0.41435 L 0.1125 -0.32315 " pathEditMode="relative" rAng="0" ptsTypes="AA">
                                      <p:cBhvr>
                                        <p:cTn id="57" dur="2000" fill="hold"/>
                                        <p:tgtEl>
                                          <p:spTgt spid="40"/>
                                        </p:tgtEl>
                                        <p:attrNameLst>
                                          <p:attrName>ppt_x</p:attrName>
                                          <p:attrName>ppt_y</p:attrName>
                                        </p:attrNameLst>
                                      </p:cBhvr>
                                      <p:rCtr x="56" y="46"/>
                                    </p:animMotion>
                                  </p:childTnLst>
                                </p:cTn>
                              </p:par>
                            </p:childTnLst>
                          </p:cTn>
                        </p:par>
                      </p:childTnLst>
                    </p:cTn>
                  </p:par>
                  <p:par>
                    <p:cTn id="58" fill="hold">
                      <p:stCondLst>
                        <p:cond delay="indefinite"/>
                      </p:stCondLst>
                      <p:childTnLst>
                        <p:par>
                          <p:cTn id="59" fill="hold">
                            <p:stCondLst>
                              <p:cond delay="0"/>
                            </p:stCondLst>
                            <p:childTnLst>
                              <p:par>
                                <p:cTn id="60" presetID="0" presetClass="path" presetSubtype="0" accel="50000" decel="50000" fill="hold" nodeType="clickEffect">
                                  <p:stCondLst>
                                    <p:cond delay="0"/>
                                  </p:stCondLst>
                                  <p:childTnLst>
                                    <p:animMotion origin="layout" path="M 0.11016 -0.32338 L 0.00222 -0.19977 " pathEditMode="relative" rAng="0" ptsTypes="AA">
                                      <p:cBhvr>
                                        <p:cTn id="61" dur="2000" fill="hold"/>
                                        <p:tgtEl>
                                          <p:spTgt spid="40"/>
                                        </p:tgtEl>
                                        <p:attrNameLst>
                                          <p:attrName>ppt_x</p:attrName>
                                          <p:attrName>ppt_y</p:attrName>
                                        </p:attrNameLst>
                                      </p:cBhvr>
                                      <p:rCtr x="-54" y="62"/>
                                    </p:animMotion>
                                  </p:childTnLst>
                                </p:cTn>
                              </p:par>
                              <p:par>
                                <p:cTn id="62" presetID="1" presetClass="exit" presetSubtype="0" fill="hold" nodeType="withEffect">
                                  <p:stCondLst>
                                    <p:cond delay="0"/>
                                  </p:stCondLst>
                                  <p:childTnLst>
                                    <p:set>
                                      <p:cBhvr>
                                        <p:cTn id="63" dur="1" fill="hold">
                                          <p:stCondLst>
                                            <p:cond delay="0"/>
                                          </p:stCondLst>
                                        </p:cTn>
                                        <p:tgtEl>
                                          <p:spTgt spid="46"/>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0" presetClass="path" presetSubtype="0" accel="50000" decel="50000" fill="hold" nodeType="clickEffect">
                                  <p:stCondLst>
                                    <p:cond delay="0"/>
                                  </p:stCondLst>
                                  <p:childTnLst>
                                    <p:animMotion origin="layout" path="M 0.00456 -0.20648 L 0.00456 -0.00232 " pathEditMode="relative" rAng="0" ptsTypes="AA">
                                      <p:cBhvr>
                                        <p:cTn id="67" dur="2000" fill="hold"/>
                                        <p:tgtEl>
                                          <p:spTgt spid="40"/>
                                        </p:tgtEl>
                                        <p:attrNameLst>
                                          <p:attrName>ppt_x</p:attrName>
                                          <p:attrName>ppt_y</p:attrName>
                                        </p:attrNameLst>
                                      </p:cBhvr>
                                      <p:rCtr x="0" y="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114363" y="217878"/>
            <a:ext cx="9906000" cy="584200"/>
          </a:xfrm>
          <a:prstGeom prst="rect">
            <a:avLst/>
          </a:prstGeom>
          <a:noFill/>
          <a:ln w="9525">
            <a:noFill/>
            <a:miter lim="800000"/>
            <a:headEnd/>
            <a:tailEnd/>
          </a:ln>
        </p:spPr>
        <p:txBody>
          <a:bodyPr>
            <a:spAutoFit/>
          </a:bodyPr>
          <a:lstStyle/>
          <a:p>
            <a:pPr>
              <a:defRPr/>
            </a:pPr>
            <a:r>
              <a:rPr lang="en-US" sz="3200" b="1" dirty="0">
                <a:solidFill>
                  <a:srgbClr val="0000FF"/>
                </a:solidFill>
              </a:rPr>
              <a:t>He-Ne laser</a:t>
            </a:r>
          </a:p>
        </p:txBody>
      </p:sp>
      <p:sp>
        <p:nvSpPr>
          <p:cNvPr id="1029" name="AutoShape 5" descr="Helium Neon laser - Construction and Worki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1" name="AutoShape 7" descr="Helium Neon laser - Construction and Worki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3"/>
          <a:srcRect/>
          <a:stretch>
            <a:fillRect/>
          </a:stretch>
        </p:blipFill>
        <p:spPr bwMode="auto">
          <a:xfrm>
            <a:off x="5803429" y="1800212"/>
            <a:ext cx="6388571" cy="4143387"/>
          </a:xfrm>
          <a:prstGeom prst="rect">
            <a:avLst/>
          </a:prstGeom>
          <a:noFill/>
          <a:ln w="9525">
            <a:noFill/>
            <a:miter lim="800000"/>
            <a:headEnd/>
            <a:tailEnd/>
          </a:ln>
          <a:effectLst/>
        </p:spPr>
      </p:pic>
      <p:pic>
        <p:nvPicPr>
          <p:cNvPr id="46" name="Picture 5"/>
          <p:cNvPicPr>
            <a:picLocks noChangeAspect="1" noChangeArrowheads="1"/>
          </p:cNvPicPr>
          <p:nvPr/>
        </p:nvPicPr>
        <p:blipFill>
          <a:blip r:embed="rId4" cstate="print"/>
          <a:srcRect l="6553" t="3030"/>
          <a:stretch>
            <a:fillRect/>
          </a:stretch>
        </p:blipFill>
        <p:spPr bwMode="auto">
          <a:xfrm>
            <a:off x="9674632" y="1898667"/>
            <a:ext cx="320408" cy="310896"/>
          </a:xfrm>
          <a:prstGeom prst="rect">
            <a:avLst/>
          </a:prstGeom>
          <a:noFill/>
          <a:ln w="9525">
            <a:noFill/>
            <a:miter lim="800000"/>
            <a:headEnd/>
            <a:tailEnd/>
          </a:ln>
          <a:effectLst/>
        </p:spPr>
      </p:pic>
      <p:sp>
        <p:nvSpPr>
          <p:cNvPr id="64" name="Rectangle 63"/>
          <p:cNvSpPr/>
          <p:nvPr/>
        </p:nvSpPr>
        <p:spPr>
          <a:xfrm>
            <a:off x="0" y="1015890"/>
            <a:ext cx="5744593" cy="2001702"/>
          </a:xfrm>
          <a:prstGeom prst="rect">
            <a:avLst/>
          </a:prstGeom>
        </p:spPr>
        <p:txBody>
          <a:bodyPr wrap="square">
            <a:spAutoFit/>
          </a:bodyPr>
          <a:lstStyle/>
          <a:p>
            <a:r>
              <a:rPr lang="en-US" sz="2400" b="1" dirty="0">
                <a:solidFill>
                  <a:srgbClr val="0070C0"/>
                </a:solidFill>
              </a:rPr>
              <a:t>Working </a:t>
            </a:r>
            <a:endParaRPr lang="en-US" b="1" dirty="0">
              <a:solidFill>
                <a:srgbClr val="0070C0"/>
              </a:solidFill>
            </a:endParaRPr>
          </a:p>
          <a:p>
            <a:endParaRPr lang="en-US" dirty="0"/>
          </a:p>
          <a:p>
            <a:pPr marL="339725" indent="-339725" algn="just">
              <a:lnSpc>
                <a:spcPct val="114000"/>
              </a:lnSpc>
              <a:buFont typeface="+mj-lt"/>
              <a:buAutoNum type="arabicPeriod" startAt="4"/>
            </a:pPr>
            <a:r>
              <a:rPr lang="en-US" sz="2400" dirty="0"/>
              <a:t>Population inversion occurs between 5s &amp; 4p, 5s &amp; 3p and 4s &amp; 3p. The corresponding transitions are </a:t>
            </a:r>
          </a:p>
        </p:txBody>
      </p:sp>
      <p:sp>
        <p:nvSpPr>
          <p:cNvPr id="69" name="Rectangle 68"/>
          <p:cNvSpPr/>
          <p:nvPr/>
        </p:nvSpPr>
        <p:spPr>
          <a:xfrm>
            <a:off x="-57152" y="4247700"/>
            <a:ext cx="5860482" cy="1752403"/>
          </a:xfrm>
          <a:prstGeom prst="rect">
            <a:avLst/>
          </a:prstGeom>
        </p:spPr>
        <p:txBody>
          <a:bodyPr wrap="square">
            <a:spAutoFit/>
          </a:bodyPr>
          <a:lstStyle/>
          <a:p>
            <a:pPr marL="342900" lvl="0" indent="-285750" algn="just">
              <a:lnSpc>
                <a:spcPct val="114000"/>
              </a:lnSpc>
              <a:buFont typeface="+mj-lt"/>
              <a:buAutoNum type="arabicPeriod" startAt="5"/>
            </a:pPr>
            <a:r>
              <a:rPr lang="en-US" sz="2400" dirty="0"/>
              <a:t>Ne atom decays to 3s level by spontaneous emission and decay to ground state by colliding with the walls of the discharge tube. </a:t>
            </a:r>
          </a:p>
        </p:txBody>
      </p:sp>
      <p:sp>
        <p:nvSpPr>
          <p:cNvPr id="16" name="Rectangle 15"/>
          <p:cNvSpPr/>
          <p:nvPr/>
        </p:nvSpPr>
        <p:spPr>
          <a:xfrm>
            <a:off x="976313" y="2985503"/>
            <a:ext cx="3424237" cy="489365"/>
          </a:xfrm>
          <a:prstGeom prst="rect">
            <a:avLst/>
          </a:prstGeom>
        </p:spPr>
        <p:txBody>
          <a:bodyPr wrap="square">
            <a:spAutoFit/>
          </a:bodyPr>
          <a:lstStyle/>
          <a:p>
            <a:pPr>
              <a:lnSpc>
                <a:spcPct val="114000"/>
              </a:lnSpc>
            </a:pPr>
            <a:r>
              <a:rPr lang="en-US" sz="2400" dirty="0"/>
              <a:t>5s to 4p → 3.39 </a:t>
            </a:r>
            <a:r>
              <a:rPr lang="en-US" sz="2400" dirty="0" err="1"/>
              <a:t>μm</a:t>
            </a:r>
            <a:r>
              <a:rPr lang="en-US" sz="2400" dirty="0"/>
              <a:t> </a:t>
            </a:r>
          </a:p>
        </p:txBody>
      </p:sp>
      <p:sp>
        <p:nvSpPr>
          <p:cNvPr id="17" name="Rectangle 16"/>
          <p:cNvSpPr/>
          <p:nvPr/>
        </p:nvSpPr>
        <p:spPr>
          <a:xfrm>
            <a:off x="990600" y="3413819"/>
            <a:ext cx="2938463" cy="513346"/>
          </a:xfrm>
          <a:prstGeom prst="rect">
            <a:avLst/>
          </a:prstGeom>
        </p:spPr>
        <p:txBody>
          <a:bodyPr wrap="square">
            <a:spAutoFit/>
          </a:bodyPr>
          <a:lstStyle/>
          <a:p>
            <a:pPr lvl="0">
              <a:lnSpc>
                <a:spcPct val="114000"/>
              </a:lnSpc>
            </a:pPr>
            <a:r>
              <a:rPr lang="en-US" sz="2400" dirty="0">
                <a:solidFill>
                  <a:prstClr val="black"/>
                </a:solidFill>
              </a:rPr>
              <a:t>5s to 3p → 632.8 nm </a:t>
            </a:r>
          </a:p>
        </p:txBody>
      </p:sp>
      <p:sp>
        <p:nvSpPr>
          <p:cNvPr id="18" name="Rectangle 17"/>
          <p:cNvSpPr/>
          <p:nvPr/>
        </p:nvSpPr>
        <p:spPr>
          <a:xfrm>
            <a:off x="987879" y="3828903"/>
            <a:ext cx="2690352" cy="489365"/>
          </a:xfrm>
          <a:prstGeom prst="rect">
            <a:avLst/>
          </a:prstGeom>
        </p:spPr>
        <p:txBody>
          <a:bodyPr wrap="none">
            <a:spAutoFit/>
          </a:bodyPr>
          <a:lstStyle/>
          <a:p>
            <a:pPr lvl="0">
              <a:lnSpc>
                <a:spcPct val="114000"/>
              </a:lnSpc>
            </a:pPr>
            <a:r>
              <a:rPr lang="en-US" sz="2400" dirty="0">
                <a:solidFill>
                  <a:prstClr val="black"/>
                </a:solidFill>
              </a:rPr>
              <a:t>4s to 3p → 1.15 </a:t>
            </a:r>
            <a:r>
              <a:rPr lang="en-US" sz="2400" dirty="0" err="1">
                <a:solidFill>
                  <a:prstClr val="black"/>
                </a:solidFill>
              </a:rPr>
              <a:t>μm</a:t>
            </a:r>
            <a:r>
              <a:rPr lang="en-US" sz="2400" dirty="0">
                <a:solidFill>
                  <a:prstClr val="black"/>
                </a:solidFill>
              </a:rPr>
              <a:t> </a:t>
            </a:r>
          </a:p>
        </p:txBody>
      </p:sp>
      <p:pic>
        <p:nvPicPr>
          <p:cNvPr id="14" name="Picture 5"/>
          <p:cNvPicPr>
            <a:picLocks noChangeAspect="1" noChangeArrowheads="1"/>
          </p:cNvPicPr>
          <p:nvPr/>
        </p:nvPicPr>
        <p:blipFill>
          <a:blip r:embed="rId4" cstate="print"/>
          <a:srcRect l="6553" t="3030"/>
          <a:stretch>
            <a:fillRect/>
          </a:stretch>
        </p:blipFill>
        <p:spPr bwMode="auto">
          <a:xfrm>
            <a:off x="9674631" y="2568140"/>
            <a:ext cx="320408" cy="310896"/>
          </a:xfrm>
          <a:prstGeom prst="rect">
            <a:avLst/>
          </a:prstGeom>
          <a:noFill/>
          <a:ln w="9525">
            <a:noFill/>
            <a:miter lim="800000"/>
            <a:headEnd/>
            <a:tailEnd/>
          </a:ln>
          <a:effectLst/>
        </p:spPr>
      </p:pic>
      <p:pic>
        <p:nvPicPr>
          <p:cNvPr id="15" name="Picture 5"/>
          <p:cNvPicPr>
            <a:picLocks noChangeAspect="1" noChangeArrowheads="1"/>
          </p:cNvPicPr>
          <p:nvPr/>
        </p:nvPicPr>
        <p:blipFill>
          <a:blip r:embed="rId4" cstate="print"/>
          <a:srcRect l="6553" t="3030"/>
          <a:stretch>
            <a:fillRect/>
          </a:stretch>
        </p:blipFill>
        <p:spPr bwMode="auto">
          <a:xfrm>
            <a:off x="9690960" y="1882341"/>
            <a:ext cx="320408" cy="31089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nodeType="afterEffect">
                                  <p:stCondLst>
                                    <p:cond delay="0"/>
                                  </p:stCondLst>
                                  <p:childTnLst>
                                    <p:animMotion origin="layout" path="M 4.73903E-6 -2.22222E-6 L 0.09774 0.04051 " pathEditMode="relative" rAng="0" ptsTypes="AA">
                                      <p:cBhvr>
                                        <p:cTn id="9" dur="2000" fill="hold"/>
                                        <p:tgtEl>
                                          <p:spTgt spid="46"/>
                                        </p:tgtEl>
                                        <p:attrNameLst>
                                          <p:attrName>ppt_x</p:attrName>
                                          <p:attrName>ppt_y</p:attrName>
                                        </p:attrNameLst>
                                      </p:cBhvr>
                                      <p:rCtr x="4900" y="2000"/>
                                    </p:animMotion>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childTnLst>
                                </p:cTn>
                              </p:par>
                              <p:par>
                                <p:cTn id="14" presetID="1" presetClass="exit" presetSubtype="0" fill="hold" nodeType="withEffect">
                                  <p:stCondLst>
                                    <p:cond delay="0"/>
                                  </p:stCondLst>
                                  <p:childTnLst>
                                    <p:set>
                                      <p:cBhvr>
                                        <p:cTn id="15" dur="1" fill="hold">
                                          <p:stCondLst>
                                            <p:cond delay="0"/>
                                          </p:stCondLst>
                                        </p:cTn>
                                        <p:tgtEl>
                                          <p:spTgt spid="46"/>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childTnLst>
                          </p:cTn>
                        </p:par>
                        <p:par>
                          <p:cTn id="18" fill="hold">
                            <p:stCondLst>
                              <p:cond delay="0"/>
                            </p:stCondLst>
                            <p:childTnLst>
                              <p:par>
                                <p:cTn id="19" presetID="0" presetClass="path" presetSubtype="0" accel="50000" decel="50000" fill="hold" nodeType="afterEffect">
                                  <p:stCondLst>
                                    <p:cond delay="0"/>
                                  </p:stCondLst>
                                  <p:childTnLst>
                                    <p:animMotion origin="layout" path="M 2.04738E-6 2.96296E-6 L 0.10178 0.2 " pathEditMode="relative" ptsTypes="AA">
                                      <p:cBhvr>
                                        <p:cTn id="20" dur="2000" fill="hold"/>
                                        <p:tgtEl>
                                          <p:spTgt spid="15"/>
                                        </p:tgtEl>
                                        <p:attrNameLst>
                                          <p:attrName>ppt_x</p:attrName>
                                          <p:attrName>ppt_y</p:attrName>
                                        </p:attrNameLst>
                                      </p:cBhvr>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par>
                          <p:cTn id="25" fill="hold">
                            <p:stCondLst>
                              <p:cond delay="0"/>
                            </p:stCondLst>
                            <p:childTnLst>
                              <p:par>
                                <p:cTn id="26" presetID="0" presetClass="path" presetSubtype="0" accel="50000" decel="50000" fill="hold" nodeType="afterEffect">
                                  <p:stCondLst>
                                    <p:cond delay="0"/>
                                  </p:stCondLst>
                                  <p:childTnLst>
                                    <p:animMotion origin="layout" path="M -4.07914E-6 -1.11111E-6 L 0.10309 0.10486 " pathEditMode="relative" rAng="0" ptsTypes="AA">
                                      <p:cBhvr>
                                        <p:cTn id="27" dur="2000" fill="hold"/>
                                        <p:tgtEl>
                                          <p:spTgt spid="14"/>
                                        </p:tgtEl>
                                        <p:attrNameLst>
                                          <p:attrName>ppt_x</p:attrName>
                                          <p:attrName>ppt_y</p:attrName>
                                        </p:attrNameLst>
                                      </p:cBhvr>
                                      <p:rCtr x="5200" y="5200"/>
                                    </p:animMotion>
                                  </p:childTnLst>
                                </p:cTn>
                              </p:par>
                            </p:childTnLst>
                          </p:cTn>
                        </p:par>
                        <p:par>
                          <p:cTn id="28" fill="hold">
                            <p:stCondLst>
                              <p:cond delay="2000"/>
                            </p:stCondLst>
                            <p:childTnLst>
                              <p:par>
                                <p:cTn id="29" presetID="1" presetClass="exit" presetSubtype="0" fill="hold" nodeType="afterEffect">
                                  <p:stCondLst>
                                    <p:cond delay="0"/>
                                  </p:stCondLst>
                                  <p:childTnLst>
                                    <p:set>
                                      <p:cBhvr>
                                        <p:cTn id="30" dur="1" fill="hold">
                                          <p:stCondLst>
                                            <p:cond delay="0"/>
                                          </p:stCondLst>
                                        </p:cTn>
                                        <p:tgtEl>
                                          <p:spTgt spid="1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childTnLst>
                          </p:cTn>
                        </p:par>
                        <p:par>
                          <p:cTn id="35" fill="hold">
                            <p:stCondLst>
                              <p:cond delay="0"/>
                            </p:stCondLst>
                            <p:childTnLst>
                              <p:par>
                                <p:cTn id="36" presetID="0" presetClass="path" presetSubtype="0" accel="50000" decel="50000" fill="hold" nodeType="afterEffect">
                                  <p:stCondLst>
                                    <p:cond delay="0"/>
                                  </p:stCondLst>
                                  <p:childTnLst>
                                    <p:animMotion origin="layout" path="M 0.10308 0.1 L -0.00131 0.20972 " pathEditMode="relative" rAng="0" ptsTypes="AA">
                                      <p:cBhvr>
                                        <p:cTn id="37" dur="2000" fill="hold"/>
                                        <p:tgtEl>
                                          <p:spTgt spid="14"/>
                                        </p:tgtEl>
                                        <p:attrNameLst>
                                          <p:attrName>ppt_x</p:attrName>
                                          <p:attrName>ppt_y</p:attrName>
                                        </p:attrNameLst>
                                      </p:cBhvr>
                                      <p:rCtr x="-5200" y="5500"/>
                                    </p:animMotion>
                                  </p:childTnLst>
                                </p:cTn>
                              </p:par>
                            </p:childTnLst>
                          </p:cTn>
                        </p:par>
                      </p:childTnLst>
                    </p:cTn>
                  </p:par>
                  <p:par>
                    <p:cTn id="38" fill="hold">
                      <p:stCondLst>
                        <p:cond delay="indefinite"/>
                      </p:stCondLst>
                      <p:childTnLst>
                        <p:par>
                          <p:cTn id="39" fill="hold">
                            <p:stCondLst>
                              <p:cond delay="0"/>
                            </p:stCondLst>
                            <p:childTnLst>
                              <p:par>
                                <p:cTn id="40" presetID="0" presetClass="path" presetSubtype="0" accel="50000" decel="50000" fill="hold" nodeType="clickEffect">
                                  <p:stCondLst>
                                    <p:cond delay="0"/>
                                  </p:stCondLst>
                                  <p:childTnLst>
                                    <p:animMotion origin="layout" path="M -0.00131 0.20972 L 0.00012 0.41204 " pathEditMode="relative" ptsTypes="AA">
                                      <p:cBhvr>
                                        <p:cTn id="41" dur="2000" fill="hold"/>
                                        <p:tgtEl>
                                          <p:spTgt spid="1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16" grpId="0"/>
      <p:bldP spid="17" grpId="0"/>
      <p:bldP spid="1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84"/>
          <p:cNvGrpSpPr/>
          <p:nvPr/>
        </p:nvGrpSpPr>
        <p:grpSpPr>
          <a:xfrm>
            <a:off x="8022694" y="3883879"/>
            <a:ext cx="844389" cy="683323"/>
            <a:chOff x="1344803" y="669625"/>
            <a:chExt cx="844389" cy="683323"/>
          </a:xfrm>
        </p:grpSpPr>
        <p:pic>
          <p:nvPicPr>
            <p:cNvPr id="86" name="Picture 85"/>
            <p:cNvPicPr/>
            <p:nvPr/>
          </p:nvPicPr>
          <p:blipFill>
            <a:blip r:embed="rId3">
              <a:clrChange>
                <a:clrFrom>
                  <a:srgbClr val="FFE4C8"/>
                </a:clrFrom>
                <a:clrTo>
                  <a:srgbClr val="FFE4C8">
                    <a:alpha val="0"/>
                  </a:srgbClr>
                </a:clrTo>
              </a:clrChange>
            </a:blip>
            <a:srcRect/>
            <a:stretch>
              <a:fillRect/>
            </a:stretch>
          </p:blipFill>
          <p:spPr bwMode="auto">
            <a:xfrm>
              <a:off x="1344803" y="669625"/>
              <a:ext cx="830322" cy="373834"/>
            </a:xfrm>
            <a:prstGeom prst="rect">
              <a:avLst/>
            </a:prstGeom>
            <a:noFill/>
            <a:ln w="9525">
              <a:noFill/>
              <a:miter lim="800000"/>
              <a:headEnd/>
              <a:tailEnd/>
            </a:ln>
          </p:spPr>
        </p:pic>
        <p:pic>
          <p:nvPicPr>
            <p:cNvPr id="87" name="Picture 86"/>
            <p:cNvPicPr/>
            <p:nvPr/>
          </p:nvPicPr>
          <p:blipFill>
            <a:blip r:embed="rId3">
              <a:clrChange>
                <a:clrFrom>
                  <a:srgbClr val="FFE4C8"/>
                </a:clrFrom>
                <a:clrTo>
                  <a:srgbClr val="FFE4C8">
                    <a:alpha val="0"/>
                  </a:srgbClr>
                </a:clrTo>
              </a:clrChange>
            </a:blip>
            <a:srcRect/>
            <a:stretch>
              <a:fillRect/>
            </a:stretch>
          </p:blipFill>
          <p:spPr bwMode="auto">
            <a:xfrm>
              <a:off x="1358870" y="979114"/>
              <a:ext cx="830322" cy="373834"/>
            </a:xfrm>
            <a:prstGeom prst="rect">
              <a:avLst/>
            </a:prstGeom>
            <a:noFill/>
            <a:ln w="9525">
              <a:noFill/>
              <a:miter lim="800000"/>
              <a:headEnd/>
              <a:tailEnd/>
            </a:ln>
          </p:spPr>
        </p:pic>
      </p:grpSp>
      <p:sp>
        <p:nvSpPr>
          <p:cNvPr id="2" name="Text Box 2"/>
          <p:cNvSpPr txBox="1">
            <a:spLocks noChangeArrowheads="1"/>
          </p:cNvSpPr>
          <p:nvPr/>
        </p:nvSpPr>
        <p:spPr bwMode="auto">
          <a:xfrm>
            <a:off x="1114363" y="217878"/>
            <a:ext cx="9906000" cy="584200"/>
          </a:xfrm>
          <a:prstGeom prst="rect">
            <a:avLst/>
          </a:prstGeom>
          <a:noFill/>
          <a:ln w="9525">
            <a:noFill/>
            <a:miter lim="800000"/>
            <a:headEnd/>
            <a:tailEnd/>
          </a:ln>
        </p:spPr>
        <p:txBody>
          <a:bodyPr>
            <a:spAutoFit/>
          </a:bodyPr>
          <a:lstStyle/>
          <a:p>
            <a:pPr>
              <a:defRPr/>
            </a:pPr>
            <a:r>
              <a:rPr lang="en-US" sz="3200" b="1" dirty="0">
                <a:solidFill>
                  <a:srgbClr val="0000FF"/>
                </a:solidFill>
              </a:rPr>
              <a:t>He-Ne laser</a:t>
            </a:r>
          </a:p>
        </p:txBody>
      </p:sp>
      <p:sp>
        <p:nvSpPr>
          <p:cNvPr id="1029" name="AutoShape 5" descr="Helium Neon laser - Construction and Worki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1" name="AutoShape 7" descr="Helium Neon laser - Construction and Worki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grpSp>
        <p:nvGrpSpPr>
          <p:cNvPr id="4" name="Group 24"/>
          <p:cNvGrpSpPr/>
          <p:nvPr/>
        </p:nvGrpSpPr>
        <p:grpSpPr>
          <a:xfrm>
            <a:off x="7218230" y="1371590"/>
            <a:ext cx="3422072" cy="1371601"/>
            <a:chOff x="2244437" y="290946"/>
            <a:chExt cx="7426037" cy="1594860"/>
          </a:xfrm>
        </p:grpSpPr>
        <p:grpSp>
          <p:nvGrpSpPr>
            <p:cNvPr id="5" name="Group 83"/>
            <p:cNvGrpSpPr/>
            <p:nvPr/>
          </p:nvGrpSpPr>
          <p:grpSpPr>
            <a:xfrm>
              <a:off x="2244437" y="651964"/>
              <a:ext cx="7426037" cy="1233842"/>
              <a:chOff x="2244437" y="651964"/>
              <a:chExt cx="7426037" cy="1233842"/>
            </a:xfrm>
          </p:grpSpPr>
          <p:grpSp>
            <p:nvGrpSpPr>
              <p:cNvPr id="6" name="Group 79"/>
              <p:cNvGrpSpPr/>
              <p:nvPr/>
            </p:nvGrpSpPr>
            <p:grpSpPr>
              <a:xfrm>
                <a:off x="2382992" y="651964"/>
                <a:ext cx="7146156" cy="609597"/>
                <a:chOff x="2382992" y="527269"/>
                <a:chExt cx="7146156" cy="609597"/>
              </a:xfrm>
            </p:grpSpPr>
            <p:cxnSp>
              <p:nvCxnSpPr>
                <p:cNvPr id="33" name="Straight Connector 32"/>
                <p:cNvCxnSpPr/>
                <p:nvPr/>
              </p:nvCxnSpPr>
              <p:spPr>
                <a:xfrm>
                  <a:off x="2382992" y="817418"/>
                  <a:ext cx="3474720" cy="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6054428" y="831273"/>
                  <a:ext cx="3474720" cy="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5400000">
                  <a:off x="5701146" y="824345"/>
                  <a:ext cx="318654"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a:off x="5721929" y="831274"/>
                  <a:ext cx="609597"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29" name="Straight Connector 28"/>
              <p:cNvCxnSpPr/>
              <p:nvPr/>
            </p:nvCxnSpPr>
            <p:spPr>
              <a:xfrm rot="5400000">
                <a:off x="1939635" y="1399313"/>
                <a:ext cx="9144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5400000">
                <a:off x="9060871" y="1399313"/>
                <a:ext cx="9144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244437" y="1870364"/>
                <a:ext cx="3048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9365674" y="1884218"/>
                <a:ext cx="3048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a:off x="3679216" y="290946"/>
              <a:ext cx="4782634" cy="393661"/>
            </a:xfrm>
            <a:prstGeom prst="rect">
              <a:avLst/>
            </a:prstGeom>
            <a:noFill/>
          </p:spPr>
          <p:txBody>
            <a:bodyPr wrap="none" rtlCol="0">
              <a:spAutoFit/>
            </a:bodyPr>
            <a:lstStyle/>
            <a:p>
              <a:r>
                <a:rPr lang="en-US" sz="1600" b="1" dirty="0"/>
                <a:t>1-3 kV DC Power supply</a:t>
              </a:r>
            </a:p>
          </p:txBody>
        </p:sp>
      </p:grpSp>
      <p:grpSp>
        <p:nvGrpSpPr>
          <p:cNvPr id="7" name="Group 48"/>
          <p:cNvGrpSpPr/>
          <p:nvPr/>
        </p:nvGrpSpPr>
        <p:grpSpPr>
          <a:xfrm>
            <a:off x="10142440" y="3301988"/>
            <a:ext cx="844389" cy="683323"/>
            <a:chOff x="2383894" y="4022425"/>
            <a:chExt cx="844389" cy="683323"/>
          </a:xfrm>
        </p:grpSpPr>
        <p:pic>
          <p:nvPicPr>
            <p:cNvPr id="47" name="Picture 46"/>
            <p:cNvPicPr/>
            <p:nvPr/>
          </p:nvPicPr>
          <p:blipFill>
            <a:blip r:embed="rId3">
              <a:clrChange>
                <a:clrFrom>
                  <a:srgbClr val="FFE4C8"/>
                </a:clrFrom>
                <a:clrTo>
                  <a:srgbClr val="FFE4C8">
                    <a:alpha val="0"/>
                  </a:srgbClr>
                </a:clrTo>
              </a:clrChange>
            </a:blip>
            <a:srcRect/>
            <a:stretch>
              <a:fillRect/>
            </a:stretch>
          </p:blipFill>
          <p:spPr bwMode="auto">
            <a:xfrm>
              <a:off x="2383894" y="4022425"/>
              <a:ext cx="830322" cy="373834"/>
            </a:xfrm>
            <a:prstGeom prst="rect">
              <a:avLst/>
            </a:prstGeom>
            <a:noFill/>
            <a:ln w="9525">
              <a:noFill/>
              <a:miter lim="800000"/>
              <a:headEnd/>
              <a:tailEnd/>
            </a:ln>
          </p:spPr>
        </p:pic>
        <p:pic>
          <p:nvPicPr>
            <p:cNvPr id="48" name="Picture 47"/>
            <p:cNvPicPr/>
            <p:nvPr/>
          </p:nvPicPr>
          <p:blipFill>
            <a:blip r:embed="rId3">
              <a:clrChange>
                <a:clrFrom>
                  <a:srgbClr val="FFE4C8"/>
                </a:clrFrom>
                <a:clrTo>
                  <a:srgbClr val="FFE4C8">
                    <a:alpha val="0"/>
                  </a:srgbClr>
                </a:clrTo>
              </a:clrChange>
            </a:blip>
            <a:srcRect/>
            <a:stretch>
              <a:fillRect/>
            </a:stretch>
          </p:blipFill>
          <p:spPr bwMode="auto">
            <a:xfrm>
              <a:off x="2397961" y="4331914"/>
              <a:ext cx="830322" cy="373834"/>
            </a:xfrm>
            <a:prstGeom prst="rect">
              <a:avLst/>
            </a:prstGeom>
            <a:noFill/>
            <a:ln w="9525">
              <a:noFill/>
              <a:miter lim="800000"/>
              <a:headEnd/>
              <a:tailEnd/>
            </a:ln>
          </p:spPr>
        </p:pic>
      </p:grpSp>
      <p:grpSp>
        <p:nvGrpSpPr>
          <p:cNvPr id="8" name="Group 68"/>
          <p:cNvGrpSpPr/>
          <p:nvPr/>
        </p:nvGrpSpPr>
        <p:grpSpPr>
          <a:xfrm>
            <a:off x="8022696" y="2747806"/>
            <a:ext cx="844389" cy="683323"/>
            <a:chOff x="7839187" y="2771215"/>
            <a:chExt cx="844389" cy="683323"/>
          </a:xfrm>
        </p:grpSpPr>
        <p:pic>
          <p:nvPicPr>
            <p:cNvPr id="55" name="Picture 54"/>
            <p:cNvPicPr/>
            <p:nvPr/>
          </p:nvPicPr>
          <p:blipFill>
            <a:blip r:embed="rId3">
              <a:clrChange>
                <a:clrFrom>
                  <a:srgbClr val="FFE4C8"/>
                </a:clrFrom>
                <a:clrTo>
                  <a:srgbClr val="FFE4C8">
                    <a:alpha val="0"/>
                  </a:srgbClr>
                </a:clrTo>
              </a:clrChange>
            </a:blip>
            <a:srcRect/>
            <a:stretch>
              <a:fillRect/>
            </a:stretch>
          </p:blipFill>
          <p:spPr bwMode="auto">
            <a:xfrm>
              <a:off x="7839187" y="2771215"/>
              <a:ext cx="830322" cy="373834"/>
            </a:xfrm>
            <a:prstGeom prst="rect">
              <a:avLst/>
            </a:prstGeom>
            <a:noFill/>
            <a:ln w="9525">
              <a:noFill/>
              <a:miter lim="800000"/>
              <a:headEnd/>
              <a:tailEnd/>
            </a:ln>
          </p:spPr>
        </p:pic>
        <p:pic>
          <p:nvPicPr>
            <p:cNvPr id="56" name="Picture 55"/>
            <p:cNvPicPr/>
            <p:nvPr/>
          </p:nvPicPr>
          <p:blipFill>
            <a:blip r:embed="rId3">
              <a:clrChange>
                <a:clrFrom>
                  <a:srgbClr val="FFE4C8"/>
                </a:clrFrom>
                <a:clrTo>
                  <a:srgbClr val="FFE4C8">
                    <a:alpha val="0"/>
                  </a:srgbClr>
                </a:clrTo>
              </a:clrChange>
            </a:blip>
            <a:srcRect/>
            <a:stretch>
              <a:fillRect/>
            </a:stretch>
          </p:blipFill>
          <p:spPr bwMode="auto">
            <a:xfrm>
              <a:off x="7853254" y="3080704"/>
              <a:ext cx="830322" cy="373834"/>
            </a:xfrm>
            <a:prstGeom prst="rect">
              <a:avLst/>
            </a:prstGeom>
            <a:noFill/>
            <a:ln w="9525">
              <a:noFill/>
              <a:miter lim="800000"/>
              <a:headEnd/>
              <a:tailEnd/>
            </a:ln>
          </p:spPr>
        </p:pic>
      </p:grpSp>
      <p:grpSp>
        <p:nvGrpSpPr>
          <p:cNvPr id="9" name="Group 65"/>
          <p:cNvGrpSpPr/>
          <p:nvPr/>
        </p:nvGrpSpPr>
        <p:grpSpPr>
          <a:xfrm>
            <a:off x="9934623" y="3870024"/>
            <a:ext cx="844389" cy="683323"/>
            <a:chOff x="1344803" y="669625"/>
            <a:chExt cx="844389" cy="683323"/>
          </a:xfrm>
        </p:grpSpPr>
        <p:pic>
          <p:nvPicPr>
            <p:cNvPr id="67" name="Picture 66"/>
            <p:cNvPicPr/>
            <p:nvPr/>
          </p:nvPicPr>
          <p:blipFill>
            <a:blip r:embed="rId3">
              <a:clrChange>
                <a:clrFrom>
                  <a:srgbClr val="FFE4C8"/>
                </a:clrFrom>
                <a:clrTo>
                  <a:srgbClr val="FFE4C8">
                    <a:alpha val="0"/>
                  </a:srgbClr>
                </a:clrTo>
              </a:clrChange>
            </a:blip>
            <a:srcRect/>
            <a:stretch>
              <a:fillRect/>
            </a:stretch>
          </p:blipFill>
          <p:spPr bwMode="auto">
            <a:xfrm>
              <a:off x="1344803" y="669625"/>
              <a:ext cx="830322" cy="373834"/>
            </a:xfrm>
            <a:prstGeom prst="rect">
              <a:avLst/>
            </a:prstGeom>
            <a:noFill/>
            <a:ln w="9525">
              <a:noFill/>
              <a:miter lim="800000"/>
              <a:headEnd/>
              <a:tailEnd/>
            </a:ln>
          </p:spPr>
        </p:pic>
        <p:pic>
          <p:nvPicPr>
            <p:cNvPr id="68" name="Picture 67"/>
            <p:cNvPicPr/>
            <p:nvPr/>
          </p:nvPicPr>
          <p:blipFill>
            <a:blip r:embed="rId3">
              <a:clrChange>
                <a:clrFrom>
                  <a:srgbClr val="FFE4C8"/>
                </a:clrFrom>
                <a:clrTo>
                  <a:srgbClr val="FFE4C8">
                    <a:alpha val="0"/>
                  </a:srgbClr>
                </a:clrTo>
              </a:clrChange>
            </a:blip>
            <a:srcRect/>
            <a:stretch>
              <a:fillRect/>
            </a:stretch>
          </p:blipFill>
          <p:spPr bwMode="auto">
            <a:xfrm>
              <a:off x="1358870" y="979114"/>
              <a:ext cx="830322" cy="373834"/>
            </a:xfrm>
            <a:prstGeom prst="rect">
              <a:avLst/>
            </a:prstGeom>
            <a:noFill/>
            <a:ln w="9525">
              <a:noFill/>
              <a:miter lim="800000"/>
              <a:headEnd/>
              <a:tailEnd/>
            </a:ln>
          </p:spPr>
        </p:pic>
      </p:grpSp>
      <p:grpSp>
        <p:nvGrpSpPr>
          <p:cNvPr id="10" name="Group 68"/>
          <p:cNvGrpSpPr/>
          <p:nvPr/>
        </p:nvGrpSpPr>
        <p:grpSpPr>
          <a:xfrm>
            <a:off x="8881677" y="3842316"/>
            <a:ext cx="844389" cy="683323"/>
            <a:chOff x="1344803" y="669625"/>
            <a:chExt cx="844389" cy="683323"/>
          </a:xfrm>
        </p:grpSpPr>
        <p:pic>
          <p:nvPicPr>
            <p:cNvPr id="70" name="Picture 69"/>
            <p:cNvPicPr/>
            <p:nvPr/>
          </p:nvPicPr>
          <p:blipFill>
            <a:blip r:embed="rId3">
              <a:clrChange>
                <a:clrFrom>
                  <a:srgbClr val="FFE4C8"/>
                </a:clrFrom>
                <a:clrTo>
                  <a:srgbClr val="FFE4C8">
                    <a:alpha val="0"/>
                  </a:srgbClr>
                </a:clrTo>
              </a:clrChange>
            </a:blip>
            <a:srcRect/>
            <a:stretch>
              <a:fillRect/>
            </a:stretch>
          </p:blipFill>
          <p:spPr bwMode="auto">
            <a:xfrm>
              <a:off x="1344803" y="669625"/>
              <a:ext cx="830322" cy="373834"/>
            </a:xfrm>
            <a:prstGeom prst="rect">
              <a:avLst/>
            </a:prstGeom>
            <a:noFill/>
            <a:ln w="9525">
              <a:noFill/>
              <a:miter lim="800000"/>
              <a:headEnd/>
              <a:tailEnd/>
            </a:ln>
          </p:spPr>
        </p:pic>
        <p:pic>
          <p:nvPicPr>
            <p:cNvPr id="71" name="Picture 70"/>
            <p:cNvPicPr/>
            <p:nvPr/>
          </p:nvPicPr>
          <p:blipFill>
            <a:blip r:embed="rId3">
              <a:clrChange>
                <a:clrFrom>
                  <a:srgbClr val="FFE4C8"/>
                </a:clrFrom>
                <a:clrTo>
                  <a:srgbClr val="FFE4C8">
                    <a:alpha val="0"/>
                  </a:srgbClr>
                </a:clrTo>
              </a:clrChange>
            </a:blip>
            <a:srcRect/>
            <a:stretch>
              <a:fillRect/>
            </a:stretch>
          </p:blipFill>
          <p:spPr bwMode="auto">
            <a:xfrm>
              <a:off x="1358870" y="979114"/>
              <a:ext cx="830322" cy="373834"/>
            </a:xfrm>
            <a:prstGeom prst="rect">
              <a:avLst/>
            </a:prstGeom>
            <a:noFill/>
            <a:ln w="9525">
              <a:noFill/>
              <a:miter lim="800000"/>
              <a:headEnd/>
              <a:tailEnd/>
            </a:ln>
          </p:spPr>
        </p:pic>
      </p:grpSp>
      <p:grpSp>
        <p:nvGrpSpPr>
          <p:cNvPr id="11" name="Group 71"/>
          <p:cNvGrpSpPr/>
          <p:nvPr/>
        </p:nvGrpSpPr>
        <p:grpSpPr>
          <a:xfrm>
            <a:off x="8535312" y="3218861"/>
            <a:ext cx="844389" cy="683323"/>
            <a:chOff x="1344803" y="669625"/>
            <a:chExt cx="844389" cy="683323"/>
          </a:xfrm>
        </p:grpSpPr>
        <p:pic>
          <p:nvPicPr>
            <p:cNvPr id="73" name="Picture 72"/>
            <p:cNvPicPr/>
            <p:nvPr/>
          </p:nvPicPr>
          <p:blipFill>
            <a:blip r:embed="rId3">
              <a:clrChange>
                <a:clrFrom>
                  <a:srgbClr val="FFE4C8"/>
                </a:clrFrom>
                <a:clrTo>
                  <a:srgbClr val="FFE4C8">
                    <a:alpha val="0"/>
                  </a:srgbClr>
                </a:clrTo>
              </a:clrChange>
            </a:blip>
            <a:srcRect/>
            <a:stretch>
              <a:fillRect/>
            </a:stretch>
          </p:blipFill>
          <p:spPr bwMode="auto">
            <a:xfrm>
              <a:off x="1344803" y="669625"/>
              <a:ext cx="830322" cy="373834"/>
            </a:xfrm>
            <a:prstGeom prst="rect">
              <a:avLst/>
            </a:prstGeom>
            <a:noFill/>
            <a:ln w="9525">
              <a:noFill/>
              <a:miter lim="800000"/>
              <a:headEnd/>
              <a:tailEnd/>
            </a:ln>
          </p:spPr>
        </p:pic>
        <p:pic>
          <p:nvPicPr>
            <p:cNvPr id="74" name="Picture 73"/>
            <p:cNvPicPr/>
            <p:nvPr/>
          </p:nvPicPr>
          <p:blipFill>
            <a:blip r:embed="rId3">
              <a:clrChange>
                <a:clrFrom>
                  <a:srgbClr val="FFE4C8"/>
                </a:clrFrom>
                <a:clrTo>
                  <a:srgbClr val="FFE4C8">
                    <a:alpha val="0"/>
                  </a:srgbClr>
                </a:clrTo>
              </a:clrChange>
            </a:blip>
            <a:srcRect/>
            <a:stretch>
              <a:fillRect/>
            </a:stretch>
          </p:blipFill>
          <p:spPr bwMode="auto">
            <a:xfrm>
              <a:off x="1358870" y="979114"/>
              <a:ext cx="830322" cy="373834"/>
            </a:xfrm>
            <a:prstGeom prst="rect">
              <a:avLst/>
            </a:prstGeom>
            <a:noFill/>
            <a:ln w="9525">
              <a:noFill/>
              <a:miter lim="800000"/>
              <a:headEnd/>
              <a:tailEnd/>
            </a:ln>
          </p:spPr>
        </p:pic>
      </p:grpSp>
      <p:grpSp>
        <p:nvGrpSpPr>
          <p:cNvPr id="12" name="Group 74"/>
          <p:cNvGrpSpPr/>
          <p:nvPr/>
        </p:nvGrpSpPr>
        <p:grpSpPr>
          <a:xfrm>
            <a:off x="9311167" y="2664679"/>
            <a:ext cx="844389" cy="683323"/>
            <a:chOff x="1344803" y="669625"/>
            <a:chExt cx="844389" cy="683323"/>
          </a:xfrm>
        </p:grpSpPr>
        <p:pic>
          <p:nvPicPr>
            <p:cNvPr id="76" name="Picture 75"/>
            <p:cNvPicPr/>
            <p:nvPr/>
          </p:nvPicPr>
          <p:blipFill>
            <a:blip r:embed="rId3">
              <a:clrChange>
                <a:clrFrom>
                  <a:srgbClr val="FFE4C8"/>
                </a:clrFrom>
                <a:clrTo>
                  <a:srgbClr val="FFE4C8">
                    <a:alpha val="0"/>
                  </a:srgbClr>
                </a:clrTo>
              </a:clrChange>
            </a:blip>
            <a:srcRect/>
            <a:stretch>
              <a:fillRect/>
            </a:stretch>
          </p:blipFill>
          <p:spPr bwMode="auto">
            <a:xfrm>
              <a:off x="1344803" y="669625"/>
              <a:ext cx="830322" cy="373834"/>
            </a:xfrm>
            <a:prstGeom prst="rect">
              <a:avLst/>
            </a:prstGeom>
            <a:noFill/>
            <a:ln w="9525">
              <a:noFill/>
              <a:miter lim="800000"/>
              <a:headEnd/>
              <a:tailEnd/>
            </a:ln>
          </p:spPr>
        </p:pic>
        <p:pic>
          <p:nvPicPr>
            <p:cNvPr id="77" name="Picture 76"/>
            <p:cNvPicPr/>
            <p:nvPr/>
          </p:nvPicPr>
          <p:blipFill>
            <a:blip r:embed="rId3">
              <a:clrChange>
                <a:clrFrom>
                  <a:srgbClr val="FFE4C8"/>
                </a:clrFrom>
                <a:clrTo>
                  <a:srgbClr val="FFE4C8">
                    <a:alpha val="0"/>
                  </a:srgbClr>
                </a:clrTo>
              </a:clrChange>
            </a:blip>
            <a:srcRect/>
            <a:stretch>
              <a:fillRect/>
            </a:stretch>
          </p:blipFill>
          <p:spPr bwMode="auto">
            <a:xfrm>
              <a:off x="1358870" y="979114"/>
              <a:ext cx="830322" cy="373834"/>
            </a:xfrm>
            <a:prstGeom prst="rect">
              <a:avLst/>
            </a:prstGeom>
            <a:noFill/>
            <a:ln w="9525">
              <a:noFill/>
              <a:miter lim="800000"/>
              <a:headEnd/>
              <a:tailEnd/>
            </a:ln>
          </p:spPr>
        </p:pic>
      </p:grpSp>
      <p:pic>
        <p:nvPicPr>
          <p:cNvPr id="1028" name="Picture 4"/>
          <p:cNvPicPr>
            <a:picLocks noChangeAspect="1" noChangeArrowheads="1"/>
          </p:cNvPicPr>
          <p:nvPr/>
        </p:nvPicPr>
        <p:blipFill>
          <a:blip r:embed="rId4"/>
          <a:srcRect/>
          <a:stretch>
            <a:fillRect/>
          </a:stretch>
        </p:blipFill>
        <p:spPr bwMode="auto">
          <a:xfrm>
            <a:off x="11336483" y="3203863"/>
            <a:ext cx="685800" cy="838200"/>
          </a:xfrm>
          <a:prstGeom prst="rect">
            <a:avLst/>
          </a:prstGeom>
          <a:noFill/>
          <a:ln w="9525">
            <a:noFill/>
            <a:miter lim="800000"/>
            <a:headEnd/>
            <a:tailEnd/>
          </a:ln>
          <a:effectLst/>
        </p:spPr>
      </p:pic>
      <p:grpSp>
        <p:nvGrpSpPr>
          <p:cNvPr id="13" name="Group 93"/>
          <p:cNvGrpSpPr/>
          <p:nvPr/>
        </p:nvGrpSpPr>
        <p:grpSpPr>
          <a:xfrm>
            <a:off x="7759458" y="2650825"/>
            <a:ext cx="858233" cy="627905"/>
            <a:chOff x="1012294" y="725043"/>
            <a:chExt cx="858233" cy="627905"/>
          </a:xfrm>
        </p:grpSpPr>
        <p:pic>
          <p:nvPicPr>
            <p:cNvPr id="95" name="Picture 94"/>
            <p:cNvPicPr/>
            <p:nvPr/>
          </p:nvPicPr>
          <p:blipFill>
            <a:blip r:embed="rId3">
              <a:clrChange>
                <a:clrFrom>
                  <a:srgbClr val="FFE4C8"/>
                </a:clrFrom>
                <a:clrTo>
                  <a:srgbClr val="FFE4C8">
                    <a:alpha val="0"/>
                  </a:srgbClr>
                </a:clrTo>
              </a:clrChange>
            </a:blip>
            <a:srcRect/>
            <a:stretch>
              <a:fillRect/>
            </a:stretch>
          </p:blipFill>
          <p:spPr bwMode="auto">
            <a:xfrm>
              <a:off x="1012294" y="725043"/>
              <a:ext cx="830322" cy="373834"/>
            </a:xfrm>
            <a:prstGeom prst="rect">
              <a:avLst/>
            </a:prstGeom>
            <a:noFill/>
            <a:ln w="9525">
              <a:noFill/>
              <a:miter lim="800000"/>
              <a:headEnd/>
              <a:tailEnd/>
            </a:ln>
          </p:spPr>
        </p:pic>
        <p:pic>
          <p:nvPicPr>
            <p:cNvPr id="96" name="Picture 95"/>
            <p:cNvPicPr/>
            <p:nvPr/>
          </p:nvPicPr>
          <p:blipFill>
            <a:blip r:embed="rId3">
              <a:clrChange>
                <a:clrFrom>
                  <a:srgbClr val="FFE4C8"/>
                </a:clrFrom>
                <a:clrTo>
                  <a:srgbClr val="FFE4C8">
                    <a:alpha val="0"/>
                  </a:srgbClr>
                </a:clrTo>
              </a:clrChange>
            </a:blip>
            <a:srcRect/>
            <a:stretch>
              <a:fillRect/>
            </a:stretch>
          </p:blipFill>
          <p:spPr bwMode="auto">
            <a:xfrm>
              <a:off x="1040205" y="979114"/>
              <a:ext cx="830322" cy="373834"/>
            </a:xfrm>
            <a:prstGeom prst="rect">
              <a:avLst/>
            </a:prstGeom>
            <a:noFill/>
            <a:ln w="9525">
              <a:noFill/>
              <a:miter lim="800000"/>
              <a:headEnd/>
              <a:tailEnd/>
            </a:ln>
          </p:spPr>
        </p:pic>
      </p:grpSp>
      <p:grpSp>
        <p:nvGrpSpPr>
          <p:cNvPr id="14" name="Group 96"/>
          <p:cNvGrpSpPr/>
          <p:nvPr/>
        </p:nvGrpSpPr>
        <p:grpSpPr>
          <a:xfrm>
            <a:off x="10156294" y="2706244"/>
            <a:ext cx="844389" cy="683323"/>
            <a:chOff x="1344803" y="669625"/>
            <a:chExt cx="844389" cy="683323"/>
          </a:xfrm>
        </p:grpSpPr>
        <p:pic>
          <p:nvPicPr>
            <p:cNvPr id="98" name="Picture 97"/>
            <p:cNvPicPr/>
            <p:nvPr/>
          </p:nvPicPr>
          <p:blipFill>
            <a:blip r:embed="rId3">
              <a:clrChange>
                <a:clrFrom>
                  <a:srgbClr val="FFE4C8"/>
                </a:clrFrom>
                <a:clrTo>
                  <a:srgbClr val="FFE4C8">
                    <a:alpha val="0"/>
                  </a:srgbClr>
                </a:clrTo>
              </a:clrChange>
            </a:blip>
            <a:srcRect/>
            <a:stretch>
              <a:fillRect/>
            </a:stretch>
          </p:blipFill>
          <p:spPr bwMode="auto">
            <a:xfrm>
              <a:off x="1344803" y="669625"/>
              <a:ext cx="830322" cy="373834"/>
            </a:xfrm>
            <a:prstGeom prst="rect">
              <a:avLst/>
            </a:prstGeom>
            <a:noFill/>
            <a:ln w="9525">
              <a:noFill/>
              <a:miter lim="800000"/>
              <a:headEnd/>
              <a:tailEnd/>
            </a:ln>
          </p:spPr>
        </p:pic>
        <p:pic>
          <p:nvPicPr>
            <p:cNvPr id="99" name="Picture 98"/>
            <p:cNvPicPr/>
            <p:nvPr/>
          </p:nvPicPr>
          <p:blipFill>
            <a:blip r:embed="rId3">
              <a:clrChange>
                <a:clrFrom>
                  <a:srgbClr val="FFE4C8"/>
                </a:clrFrom>
                <a:clrTo>
                  <a:srgbClr val="FFE4C8">
                    <a:alpha val="0"/>
                  </a:srgbClr>
                </a:clrTo>
              </a:clrChange>
            </a:blip>
            <a:srcRect/>
            <a:stretch>
              <a:fillRect/>
            </a:stretch>
          </p:blipFill>
          <p:spPr bwMode="auto">
            <a:xfrm>
              <a:off x="1358870" y="979114"/>
              <a:ext cx="830322" cy="373834"/>
            </a:xfrm>
            <a:prstGeom prst="rect">
              <a:avLst/>
            </a:prstGeom>
            <a:noFill/>
            <a:ln w="9525">
              <a:noFill/>
              <a:miter lim="800000"/>
              <a:headEnd/>
              <a:tailEnd/>
            </a:ln>
          </p:spPr>
        </p:pic>
      </p:grpSp>
      <p:grpSp>
        <p:nvGrpSpPr>
          <p:cNvPr id="15" name="Group 12"/>
          <p:cNvGrpSpPr/>
          <p:nvPr/>
        </p:nvGrpSpPr>
        <p:grpSpPr>
          <a:xfrm>
            <a:off x="6584446" y="2560508"/>
            <a:ext cx="4734718" cy="2537964"/>
            <a:chOff x="856121" y="1618400"/>
            <a:chExt cx="10795551" cy="3641586"/>
          </a:xfrm>
        </p:grpSpPr>
        <p:grpSp>
          <p:nvGrpSpPr>
            <p:cNvPr id="18" name="Group 181"/>
            <p:cNvGrpSpPr/>
            <p:nvPr/>
          </p:nvGrpSpPr>
          <p:grpSpPr>
            <a:xfrm>
              <a:off x="856121" y="1618400"/>
              <a:ext cx="10795551" cy="2870473"/>
              <a:chOff x="356466" y="2260170"/>
              <a:chExt cx="11497154" cy="2495227"/>
            </a:xfrm>
          </p:grpSpPr>
          <p:grpSp>
            <p:nvGrpSpPr>
              <p:cNvPr id="19" name="Group 177"/>
              <p:cNvGrpSpPr/>
              <p:nvPr/>
            </p:nvGrpSpPr>
            <p:grpSpPr>
              <a:xfrm>
                <a:off x="356466" y="2278253"/>
                <a:ext cx="11468743" cy="2464234"/>
                <a:chOff x="697423" y="2293751"/>
                <a:chExt cx="10802322" cy="2464234"/>
              </a:xfrm>
            </p:grpSpPr>
            <p:sp>
              <p:nvSpPr>
                <p:cNvPr id="23" name="Can 22"/>
                <p:cNvSpPr/>
                <p:nvPr/>
              </p:nvSpPr>
              <p:spPr>
                <a:xfrm rot="5400000">
                  <a:off x="4866468" y="-1875291"/>
                  <a:ext cx="2464231" cy="10802322"/>
                </a:xfrm>
                <a:prstGeom prst="can">
                  <a:avLst>
                    <a:gd name="adj" fmla="val 14937"/>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flipH="1">
                  <a:off x="704897" y="2293751"/>
                  <a:ext cx="744939" cy="2448732"/>
                </a:xfrm>
                <a:prstGeom prst="ellipse">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Oval 20"/>
              <p:cNvSpPr/>
              <p:nvPr/>
            </p:nvSpPr>
            <p:spPr>
              <a:xfrm flipH="1">
                <a:off x="11113485" y="2260170"/>
                <a:ext cx="740135" cy="2495227"/>
              </a:xfrm>
              <a:prstGeom prst="ellipse">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 name="Group 53"/>
            <p:cNvGrpSpPr/>
            <p:nvPr/>
          </p:nvGrpSpPr>
          <p:grpSpPr>
            <a:xfrm>
              <a:off x="1039091" y="4488873"/>
              <a:ext cx="1607748" cy="771113"/>
              <a:chOff x="1039091" y="4488873"/>
              <a:chExt cx="1607748" cy="771113"/>
            </a:xfrm>
          </p:grpSpPr>
          <p:sp>
            <p:nvSpPr>
              <p:cNvPr id="16" name="TextBox 15"/>
              <p:cNvSpPr txBox="1"/>
              <p:nvPr/>
            </p:nvSpPr>
            <p:spPr>
              <a:xfrm>
                <a:off x="1039091" y="4890654"/>
                <a:ext cx="1607748" cy="369332"/>
              </a:xfrm>
              <a:prstGeom prst="rect">
                <a:avLst/>
              </a:prstGeom>
              <a:noFill/>
            </p:spPr>
            <p:txBody>
              <a:bodyPr wrap="none" rtlCol="0">
                <a:spAutoFit/>
              </a:bodyPr>
              <a:lstStyle/>
              <a:p>
                <a:r>
                  <a:rPr lang="en-US" b="1" dirty="0">
                    <a:solidFill>
                      <a:srgbClr val="0070C0"/>
                    </a:solidFill>
                  </a:rPr>
                  <a:t>Discharge tube</a:t>
                </a:r>
              </a:p>
            </p:txBody>
          </p:sp>
          <p:cxnSp>
            <p:nvCxnSpPr>
              <p:cNvPr id="17" name="Straight Arrow Connector 16"/>
              <p:cNvCxnSpPr/>
              <p:nvPr/>
            </p:nvCxnSpPr>
            <p:spPr>
              <a:xfrm rot="5400000" flipH="1" flipV="1">
                <a:off x="1662546" y="4613563"/>
                <a:ext cx="415636" cy="16625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sp>
        <p:nvSpPr>
          <p:cNvPr id="64" name="Rectangle 63"/>
          <p:cNvSpPr/>
          <p:nvPr/>
        </p:nvSpPr>
        <p:spPr>
          <a:xfrm>
            <a:off x="110831" y="980294"/>
            <a:ext cx="6015049" cy="1331390"/>
          </a:xfrm>
          <a:prstGeom prst="rect">
            <a:avLst/>
          </a:prstGeom>
        </p:spPr>
        <p:txBody>
          <a:bodyPr wrap="square">
            <a:spAutoFit/>
          </a:bodyPr>
          <a:lstStyle/>
          <a:p>
            <a:pPr marL="290513" lvl="0" indent="-290513" algn="just">
              <a:lnSpc>
                <a:spcPct val="114000"/>
              </a:lnSpc>
              <a:buFont typeface="+mj-lt"/>
              <a:buAutoNum type="arabicPeriod" startAt="6"/>
            </a:pPr>
            <a:r>
              <a:rPr lang="en-US" sz="2400" dirty="0"/>
              <a:t>The wavelength of 632.8 nm is selectively amplified by adjusting the distance between the mirrors. </a:t>
            </a:r>
          </a:p>
        </p:txBody>
      </p:sp>
      <p:sp>
        <p:nvSpPr>
          <p:cNvPr id="65" name="Rectangle 64"/>
          <p:cNvSpPr/>
          <p:nvPr/>
        </p:nvSpPr>
        <p:spPr>
          <a:xfrm>
            <a:off x="83130" y="2324168"/>
            <a:ext cx="6015049" cy="2173415"/>
          </a:xfrm>
          <a:prstGeom prst="rect">
            <a:avLst/>
          </a:prstGeom>
        </p:spPr>
        <p:txBody>
          <a:bodyPr wrap="square">
            <a:spAutoFit/>
          </a:bodyPr>
          <a:lstStyle/>
          <a:p>
            <a:pPr marL="290513" lvl="0" indent="-290513" algn="just">
              <a:lnSpc>
                <a:spcPct val="114000"/>
              </a:lnSpc>
              <a:buFont typeface="+mj-lt"/>
              <a:buAutoNum type="arabicPeriod" startAt="7"/>
            </a:pPr>
            <a:r>
              <a:rPr lang="en-US" sz="2400" dirty="0"/>
              <a:t>The photons moving parallel to the axial direction are reflected back and forth between the mirrors until sufficient intensity is built to transmit from partially reflecting mirror. </a:t>
            </a:r>
          </a:p>
        </p:txBody>
      </p:sp>
      <p:sp>
        <p:nvSpPr>
          <p:cNvPr id="66" name="Rectangle 65"/>
          <p:cNvSpPr/>
          <p:nvPr/>
        </p:nvSpPr>
        <p:spPr>
          <a:xfrm>
            <a:off x="0" y="4518999"/>
            <a:ext cx="6096000" cy="830997"/>
          </a:xfrm>
          <a:prstGeom prst="rect">
            <a:avLst/>
          </a:prstGeom>
        </p:spPr>
        <p:txBody>
          <a:bodyPr>
            <a:spAutoFit/>
          </a:bodyPr>
          <a:lstStyle/>
          <a:p>
            <a:pPr marL="346075" lvl="0" indent="-290513">
              <a:buFont typeface="+mj-lt"/>
              <a:buAutoNum type="arabicPeriod" startAt="8"/>
            </a:pPr>
            <a:r>
              <a:rPr lang="en-US" sz="2400" dirty="0">
                <a:solidFill>
                  <a:prstClr val="black"/>
                </a:solidFill>
              </a:rPr>
              <a:t>The output is the plane polarized and continuous laser of wavelength 632.8 nm. </a:t>
            </a:r>
          </a:p>
        </p:txBody>
      </p:sp>
      <p:grpSp>
        <p:nvGrpSpPr>
          <p:cNvPr id="22" name="Group 84"/>
          <p:cNvGrpSpPr/>
          <p:nvPr/>
        </p:nvGrpSpPr>
        <p:grpSpPr>
          <a:xfrm>
            <a:off x="7246840" y="3856170"/>
            <a:ext cx="844389" cy="683323"/>
            <a:chOff x="1344803" y="669625"/>
            <a:chExt cx="844389" cy="683323"/>
          </a:xfrm>
        </p:grpSpPr>
        <p:pic>
          <p:nvPicPr>
            <p:cNvPr id="61" name="Picture 60"/>
            <p:cNvPicPr/>
            <p:nvPr/>
          </p:nvPicPr>
          <p:blipFill>
            <a:blip r:embed="rId3">
              <a:clrChange>
                <a:clrFrom>
                  <a:srgbClr val="FFE4C8"/>
                </a:clrFrom>
                <a:clrTo>
                  <a:srgbClr val="FFE4C8">
                    <a:alpha val="0"/>
                  </a:srgbClr>
                </a:clrTo>
              </a:clrChange>
            </a:blip>
            <a:srcRect/>
            <a:stretch>
              <a:fillRect/>
            </a:stretch>
          </p:blipFill>
          <p:spPr bwMode="auto">
            <a:xfrm>
              <a:off x="1344803" y="669625"/>
              <a:ext cx="830322" cy="373834"/>
            </a:xfrm>
            <a:prstGeom prst="rect">
              <a:avLst/>
            </a:prstGeom>
            <a:noFill/>
            <a:ln w="9525">
              <a:noFill/>
              <a:miter lim="800000"/>
              <a:headEnd/>
              <a:tailEnd/>
            </a:ln>
          </p:spPr>
        </p:pic>
        <p:pic>
          <p:nvPicPr>
            <p:cNvPr id="62" name="Picture 61"/>
            <p:cNvPicPr/>
            <p:nvPr/>
          </p:nvPicPr>
          <p:blipFill>
            <a:blip r:embed="rId3">
              <a:clrChange>
                <a:clrFrom>
                  <a:srgbClr val="FFE4C8"/>
                </a:clrFrom>
                <a:clrTo>
                  <a:srgbClr val="FFE4C8">
                    <a:alpha val="0"/>
                  </a:srgbClr>
                </a:clrTo>
              </a:clrChange>
            </a:blip>
            <a:srcRect/>
            <a:stretch>
              <a:fillRect/>
            </a:stretch>
          </p:blipFill>
          <p:spPr bwMode="auto">
            <a:xfrm>
              <a:off x="1358870" y="979114"/>
              <a:ext cx="830322" cy="373834"/>
            </a:xfrm>
            <a:prstGeom prst="rect">
              <a:avLst/>
            </a:prstGeom>
            <a:noFill/>
            <a:ln w="9525">
              <a:noFill/>
              <a:miter lim="800000"/>
              <a:headEnd/>
              <a:tailEnd/>
            </a:ln>
          </p:spPr>
        </p:pic>
      </p:grpSp>
      <p:grpSp>
        <p:nvGrpSpPr>
          <p:cNvPr id="25" name="Group 84"/>
          <p:cNvGrpSpPr/>
          <p:nvPr/>
        </p:nvGrpSpPr>
        <p:grpSpPr>
          <a:xfrm>
            <a:off x="9449720" y="3301989"/>
            <a:ext cx="844389" cy="683323"/>
            <a:chOff x="1344803" y="669625"/>
            <a:chExt cx="844389" cy="683323"/>
          </a:xfrm>
        </p:grpSpPr>
        <p:pic>
          <p:nvPicPr>
            <p:cNvPr id="69" name="Picture 68"/>
            <p:cNvPicPr/>
            <p:nvPr/>
          </p:nvPicPr>
          <p:blipFill>
            <a:blip r:embed="rId3">
              <a:clrChange>
                <a:clrFrom>
                  <a:srgbClr val="FFE4C8"/>
                </a:clrFrom>
                <a:clrTo>
                  <a:srgbClr val="FFE4C8">
                    <a:alpha val="0"/>
                  </a:srgbClr>
                </a:clrTo>
              </a:clrChange>
            </a:blip>
            <a:srcRect/>
            <a:stretch>
              <a:fillRect/>
            </a:stretch>
          </p:blipFill>
          <p:spPr bwMode="auto">
            <a:xfrm>
              <a:off x="1344803" y="669625"/>
              <a:ext cx="830322" cy="373834"/>
            </a:xfrm>
            <a:prstGeom prst="rect">
              <a:avLst/>
            </a:prstGeom>
            <a:noFill/>
            <a:ln w="9525">
              <a:noFill/>
              <a:miter lim="800000"/>
              <a:headEnd/>
              <a:tailEnd/>
            </a:ln>
          </p:spPr>
        </p:pic>
        <p:pic>
          <p:nvPicPr>
            <p:cNvPr id="72" name="Picture 71"/>
            <p:cNvPicPr/>
            <p:nvPr/>
          </p:nvPicPr>
          <p:blipFill>
            <a:blip r:embed="rId3">
              <a:clrChange>
                <a:clrFrom>
                  <a:srgbClr val="FFE4C8"/>
                </a:clrFrom>
                <a:clrTo>
                  <a:srgbClr val="FFE4C8">
                    <a:alpha val="0"/>
                  </a:srgbClr>
                </a:clrTo>
              </a:clrChange>
            </a:blip>
            <a:srcRect/>
            <a:stretch>
              <a:fillRect/>
            </a:stretch>
          </p:blipFill>
          <p:spPr bwMode="auto">
            <a:xfrm>
              <a:off x="1358870" y="979114"/>
              <a:ext cx="830322" cy="373834"/>
            </a:xfrm>
            <a:prstGeom prst="rect">
              <a:avLst/>
            </a:prstGeom>
            <a:noFill/>
            <a:ln w="9525">
              <a:noFill/>
              <a:miter lim="800000"/>
              <a:headEnd/>
              <a:tailEnd/>
            </a:ln>
          </p:spPr>
        </p:pic>
      </p:grpSp>
      <p:grpSp>
        <p:nvGrpSpPr>
          <p:cNvPr id="26" name="Group 84"/>
          <p:cNvGrpSpPr/>
          <p:nvPr/>
        </p:nvGrpSpPr>
        <p:grpSpPr>
          <a:xfrm>
            <a:off x="7537791" y="3232719"/>
            <a:ext cx="844389" cy="683323"/>
            <a:chOff x="1344803" y="669625"/>
            <a:chExt cx="844389" cy="683323"/>
          </a:xfrm>
        </p:grpSpPr>
        <p:pic>
          <p:nvPicPr>
            <p:cNvPr id="78" name="Picture 77"/>
            <p:cNvPicPr/>
            <p:nvPr/>
          </p:nvPicPr>
          <p:blipFill>
            <a:blip r:embed="rId3">
              <a:clrChange>
                <a:clrFrom>
                  <a:srgbClr val="FFE4C8"/>
                </a:clrFrom>
                <a:clrTo>
                  <a:srgbClr val="FFE4C8">
                    <a:alpha val="0"/>
                  </a:srgbClr>
                </a:clrTo>
              </a:clrChange>
            </a:blip>
            <a:srcRect/>
            <a:stretch>
              <a:fillRect/>
            </a:stretch>
          </p:blipFill>
          <p:spPr bwMode="auto">
            <a:xfrm>
              <a:off x="1344803" y="669625"/>
              <a:ext cx="830322" cy="373834"/>
            </a:xfrm>
            <a:prstGeom prst="rect">
              <a:avLst/>
            </a:prstGeom>
            <a:noFill/>
            <a:ln w="9525">
              <a:noFill/>
              <a:miter lim="800000"/>
              <a:headEnd/>
              <a:tailEnd/>
            </a:ln>
          </p:spPr>
        </p:pic>
        <p:pic>
          <p:nvPicPr>
            <p:cNvPr id="79" name="Picture 78"/>
            <p:cNvPicPr/>
            <p:nvPr/>
          </p:nvPicPr>
          <p:blipFill>
            <a:blip r:embed="rId3">
              <a:clrChange>
                <a:clrFrom>
                  <a:srgbClr val="FFE4C8"/>
                </a:clrFrom>
                <a:clrTo>
                  <a:srgbClr val="FFE4C8">
                    <a:alpha val="0"/>
                  </a:srgbClr>
                </a:clrTo>
              </a:clrChange>
            </a:blip>
            <a:srcRect/>
            <a:stretch>
              <a:fillRect/>
            </a:stretch>
          </p:blipFill>
          <p:spPr bwMode="auto">
            <a:xfrm>
              <a:off x="1358870" y="979114"/>
              <a:ext cx="830322" cy="373834"/>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3" presetClass="entr" presetSubtype="10"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blinds(horizontal)">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0" presetClass="path" presetSubtype="0" accel="50000" decel="50000" fill="hold" nodeType="clickEffect">
                                  <p:stCondLst>
                                    <p:cond delay="0"/>
                                  </p:stCondLst>
                                  <p:childTnLst>
                                    <p:animMotion origin="layout" path="M 0.01406 3.7037E-6 L 0.02084 3.7037E-6 " pathEditMode="relative" rAng="0" ptsTypes="AA">
                                      <p:cBhvr>
                                        <p:cTn id="17" dur="2000" fill="hold"/>
                                        <p:tgtEl>
                                          <p:spTgt spid="7"/>
                                        </p:tgtEl>
                                        <p:attrNameLst>
                                          <p:attrName>ppt_x</p:attrName>
                                          <p:attrName>ppt_y</p:attrName>
                                        </p:attrNameLst>
                                      </p:cBhvr>
                                      <p:rCtr x="3" y="0"/>
                                    </p:animMotion>
                                  </p:childTnLst>
                                </p:cTn>
                              </p:par>
                            </p:childTnLst>
                          </p:cTn>
                        </p:par>
                        <p:par>
                          <p:cTn id="18" fill="hold">
                            <p:stCondLst>
                              <p:cond delay="2000"/>
                            </p:stCondLst>
                            <p:childTnLst>
                              <p:par>
                                <p:cTn id="19" presetID="0" presetClass="path" presetSubtype="0" accel="50000" decel="50000" fill="hold" nodeType="afterEffect">
                                  <p:stCondLst>
                                    <p:cond delay="0"/>
                                  </p:stCondLst>
                                  <p:childTnLst>
                                    <p:animMotion origin="layout" path="M 0.02461 3.7037E-6 L -0.27539 3.7037E-6 " pathEditMode="relative" rAng="0" ptsTypes="AA">
                                      <p:cBhvr>
                                        <p:cTn id="20" dur="2000" fill="hold"/>
                                        <p:tgtEl>
                                          <p:spTgt spid="7"/>
                                        </p:tgtEl>
                                        <p:attrNameLst>
                                          <p:attrName>ppt_x</p:attrName>
                                          <p:attrName>ppt_y</p:attrName>
                                        </p:attrNameLst>
                                      </p:cBhvr>
                                      <p:rCtr x="-150" y="0"/>
                                    </p:animMotion>
                                  </p:childTnLst>
                                </p:cTn>
                              </p:par>
                            </p:childTnLst>
                          </p:cTn>
                        </p:par>
                        <p:par>
                          <p:cTn id="21" fill="hold">
                            <p:stCondLst>
                              <p:cond delay="4000"/>
                            </p:stCondLst>
                            <p:childTnLst>
                              <p:par>
                                <p:cTn id="22" presetID="1" presetClass="entr" presetSubtype="0"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par>
                          <p:cTn id="24" fill="hold">
                            <p:stCondLst>
                              <p:cond delay="4000"/>
                            </p:stCondLst>
                            <p:childTnLst>
                              <p:par>
                                <p:cTn id="25" presetID="0" presetClass="path" presetSubtype="0" accel="50000" decel="50000" fill="hold" nodeType="afterEffect">
                                  <p:stCondLst>
                                    <p:cond delay="0"/>
                                  </p:stCondLst>
                                  <p:childTnLst>
                                    <p:animMotion origin="layout" path="M -0.27539 3.7037E-6 L 0.01093 3.7037E-6 " pathEditMode="relative" rAng="0" ptsTypes="AA">
                                      <p:cBhvr>
                                        <p:cTn id="26" dur="2000" fill="hold"/>
                                        <p:tgtEl>
                                          <p:spTgt spid="7"/>
                                        </p:tgtEl>
                                        <p:attrNameLst>
                                          <p:attrName>ppt_x</p:attrName>
                                          <p:attrName>ppt_y</p:attrName>
                                        </p:attrNameLst>
                                      </p:cBhvr>
                                      <p:rCtr x="143" y="0"/>
                                    </p:animMotion>
                                  </p:childTnLst>
                                </p:cTn>
                              </p:par>
                              <p:par>
                                <p:cTn id="27" presetID="0" presetClass="path" presetSubtype="0" accel="50000" decel="50000" fill="hold" nodeType="withEffect">
                                  <p:stCondLst>
                                    <p:cond delay="0"/>
                                  </p:stCondLst>
                                  <p:childTnLst>
                                    <p:animMotion origin="layout" path="M 2.91667E-6 1.85185E-6 L 0.18984 1.85185E-6 " pathEditMode="relative" ptsTypes="AA">
                                      <p:cBhvr>
                                        <p:cTn id="28" dur="2000" fill="hold"/>
                                        <p:tgtEl>
                                          <p:spTgt spid="8"/>
                                        </p:tgtEl>
                                        <p:attrNameLst>
                                          <p:attrName>ppt_x</p:attrName>
                                          <p:attrName>ppt_y</p:attrName>
                                        </p:attrNameLst>
                                      </p:cBhvr>
                                    </p:animMotion>
                                  </p:childTnLst>
                                </p:cTn>
                              </p:par>
                            </p:childTnLst>
                          </p:cTn>
                        </p:par>
                        <p:par>
                          <p:cTn id="29" fill="hold">
                            <p:stCondLst>
                              <p:cond delay="6000"/>
                            </p:stCondLst>
                            <p:childTnLst>
                              <p:par>
                                <p:cTn id="30" presetID="0" presetClass="path" presetSubtype="0" accel="50000" decel="50000" fill="hold" nodeType="afterEffect">
                                  <p:stCondLst>
                                    <p:cond delay="0"/>
                                  </p:stCondLst>
                                  <p:childTnLst>
                                    <p:animMotion origin="layout" path="M 0.18985 7.40741E-7 L -0.09505 0.00625 " pathEditMode="relative" rAng="0" ptsTypes="AA">
                                      <p:cBhvr>
                                        <p:cTn id="31" dur="2000" fill="hold"/>
                                        <p:tgtEl>
                                          <p:spTgt spid="8"/>
                                        </p:tgtEl>
                                        <p:attrNameLst>
                                          <p:attrName>ppt_x</p:attrName>
                                          <p:attrName>ppt_y</p:attrName>
                                        </p:attrNameLst>
                                      </p:cBhvr>
                                      <p:rCtr x="-142" y="3"/>
                                    </p:animMotion>
                                  </p:childTnLst>
                                </p:cTn>
                              </p:par>
                              <p:par>
                                <p:cTn id="32" presetID="0" presetClass="path" presetSubtype="0" accel="50000" decel="50000" fill="hold" nodeType="withEffect">
                                  <p:stCondLst>
                                    <p:cond delay="0"/>
                                  </p:stCondLst>
                                  <p:childTnLst>
                                    <p:animMotion origin="layout" path="M 4.79167E-6 3.7037E-6 L -0.26928 0.02824 " pathEditMode="relative" rAng="0" ptsTypes="AA">
                                      <p:cBhvr>
                                        <p:cTn id="33" dur="2000" fill="hold"/>
                                        <p:tgtEl>
                                          <p:spTgt spid="7"/>
                                        </p:tgtEl>
                                        <p:attrNameLst>
                                          <p:attrName>ppt_x</p:attrName>
                                          <p:attrName>ppt_y</p:attrName>
                                        </p:attrNameLst>
                                      </p:cBhvr>
                                      <p:rCtr x="-135" y="14"/>
                                    </p:animMotion>
                                  </p:childTnLst>
                                </p:cTn>
                              </p:par>
                              <p:par>
                                <p:cTn id="34" presetID="1" presetClass="entr" presetSubtype="0" fill="hold" nodeType="withEffect">
                                  <p:stCondLst>
                                    <p:cond delay="0"/>
                                  </p:stCondLst>
                                  <p:childTnLst>
                                    <p:set>
                                      <p:cBhvr>
                                        <p:cTn id="35" dur="1" fill="hold">
                                          <p:stCondLst>
                                            <p:cond delay="0"/>
                                          </p:stCondLst>
                                        </p:cTn>
                                        <p:tgtEl>
                                          <p:spTgt spid="9"/>
                                        </p:tgtEl>
                                        <p:attrNameLst>
                                          <p:attrName>style.visibility</p:attrName>
                                        </p:attrNameLst>
                                      </p:cBhvr>
                                      <p:to>
                                        <p:strVal val="visible"/>
                                      </p:to>
                                    </p:set>
                                  </p:childTnLst>
                                </p:cTn>
                              </p:par>
                              <p:par>
                                <p:cTn id="36" presetID="0" presetClass="path" presetSubtype="0" accel="50000" decel="50000" fill="hold" nodeType="withEffect">
                                  <p:stCondLst>
                                    <p:cond delay="0"/>
                                  </p:stCondLst>
                                  <p:childTnLst>
                                    <p:animMotion origin="layout" path="M 5.625E-6 -2.96296E-6 C 0.00574 -0.00347 0.01355 0.0007 0.01941 0.00186 C 0.03035 0.00857 0.02162 0.00394 0.04662 0.00394 L -0.26471 -0.00208 L 5.625E-6 -2.96296E-6 Z " pathEditMode="relative" ptsTypes="ffAAf">
                                      <p:cBhvr>
                                        <p:cTn id="37" dur="5000" fill="hold"/>
                                        <p:tgtEl>
                                          <p:spTgt spid="9"/>
                                        </p:tgtEl>
                                        <p:attrNameLst>
                                          <p:attrName>ppt_x</p:attrName>
                                          <p:attrName>ppt_y</p:attrName>
                                        </p:attrNameLst>
                                      </p:cBhvr>
                                    </p:animMotion>
                                  </p:childTnLst>
                                </p:cTn>
                              </p:par>
                              <p:par>
                                <p:cTn id="38" presetID="1"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par>
                                <p:cTn id="40" presetID="0" presetClass="path" presetSubtype="0" accel="50000" decel="50000" fill="hold" nodeType="withEffect">
                                  <p:stCondLst>
                                    <p:cond delay="0"/>
                                  </p:stCondLst>
                                  <p:childTnLst>
                                    <p:animMotion origin="layout" path="M 1.04167E-6 -1.11111E-6 C 0.01758 0.00718 0.03581 0.00186 0.05339 0.00996 C 0.075 0.00926 0.09661 0.00903 0.11823 0.00788 C 0.1224 0.00764 0.12201 0.00741 0.12383 0.00394 L -0.18073 0.00186 L 1.04167E-6 -1.11111E-6 Z " pathEditMode="relative" ptsTypes="fffAAf">
                                      <p:cBhvr>
                                        <p:cTn id="41" dur="5000" fill="hold"/>
                                        <p:tgtEl>
                                          <p:spTgt spid="10"/>
                                        </p:tgtEl>
                                        <p:attrNameLst>
                                          <p:attrName>ppt_x</p:attrName>
                                          <p:attrName>ppt_y</p:attrName>
                                        </p:attrNameLst>
                                      </p:cBhvr>
                                    </p:animMotion>
                                  </p:childTnLst>
                                </p:cTn>
                              </p:par>
                              <p:par>
                                <p:cTn id="42" presetID="1" presetClass="entr" presetSubtype="0"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childTnLst>
                                </p:cTn>
                              </p:par>
                              <p:par>
                                <p:cTn id="44" presetID="0" presetClass="path" presetSubtype="0" accel="50000" decel="50000" fill="hold" nodeType="withEffect">
                                  <p:stCondLst>
                                    <p:cond delay="0"/>
                                  </p:stCondLst>
                                  <p:childTnLst>
                                    <p:animMotion origin="layout" path="M 5.41667E-6 -4.81481E-6 C 0.00509 0.00232 0.00951 0.00463 0.01472 0.00602 C 0.01928 0.01157 0.01876 0.01227 0.02605 0.01227 C 0.0711 0.01227 0.11629 0.01088 0.16134 0.01019 C 0.16511 0.00787 0.16355 0.0081 0.16589 0.0081 L -0.09543 0.01019 L 0.01472 0.00602 " pathEditMode="relative" ptsTypes="ffffAAA">
                                      <p:cBhvr>
                                        <p:cTn id="45" dur="5000" fill="hold"/>
                                        <p:tgtEl>
                                          <p:spTgt spid="13"/>
                                        </p:tgtEl>
                                        <p:attrNameLst>
                                          <p:attrName>ppt_x</p:attrName>
                                          <p:attrName>ppt_y</p:attrName>
                                        </p:attrNameLst>
                                      </p:cBhvr>
                                    </p:animMotion>
                                  </p:childTnLst>
                                </p:cTn>
                              </p:par>
                              <p:par>
                                <p:cTn id="46" presetID="1" presetClass="entr" presetSubtype="0" fill="hold" nodeType="withEffect">
                                  <p:stCondLst>
                                    <p:cond delay="0"/>
                                  </p:stCondLst>
                                  <p:childTnLst>
                                    <p:set>
                                      <p:cBhvr>
                                        <p:cTn id="47" dur="1" fill="hold">
                                          <p:stCondLst>
                                            <p:cond delay="0"/>
                                          </p:stCondLst>
                                        </p:cTn>
                                        <p:tgtEl>
                                          <p:spTgt spid="11"/>
                                        </p:tgtEl>
                                        <p:attrNameLst>
                                          <p:attrName>style.visibility</p:attrName>
                                        </p:attrNameLst>
                                      </p:cBhvr>
                                      <p:to>
                                        <p:strVal val="visible"/>
                                      </p:to>
                                    </p:set>
                                  </p:childTnLst>
                                </p:cTn>
                              </p:par>
                              <p:par>
                                <p:cTn id="48" presetID="0" presetClass="path" presetSubtype="0" accel="50000" decel="50000" fill="hold" nodeType="withEffect">
                                  <p:stCondLst>
                                    <p:cond delay="0"/>
                                  </p:stCondLst>
                                  <p:childTnLst>
                                    <p:animMotion origin="layout" path="M -1.04167E-6 1.85185E-6 C 0.0052 0.00602 0.0151 0.00995 0.02148 0.01019 C 0.04648 0.01134 0.07148 0.01134 0.09648 0.01204 C 0.10638 0.01065 0.11627 0.00995 0.12604 0.0081 C 0.12916 0.00764 0.13515 0.00394 0.13515 0.00394 L -0.15118 -0.01018 L 0.0056 -0.0081 " pathEditMode="relative" ptsTypes="ffffAAA">
                                      <p:cBhvr>
                                        <p:cTn id="49" dur="5000" fill="hold"/>
                                        <p:tgtEl>
                                          <p:spTgt spid="11"/>
                                        </p:tgtEl>
                                        <p:attrNameLst>
                                          <p:attrName>ppt_x</p:attrName>
                                          <p:attrName>ppt_y</p:attrName>
                                        </p:attrNameLst>
                                      </p:cBhvr>
                                    </p:animMotion>
                                  </p:childTnLst>
                                </p:cTn>
                              </p:par>
                            </p:childTnLst>
                          </p:cTn>
                        </p:par>
                        <p:par>
                          <p:cTn id="50" fill="hold">
                            <p:stCondLst>
                              <p:cond delay="11000"/>
                            </p:stCondLst>
                            <p:childTnLst>
                              <p:par>
                                <p:cTn id="51" presetID="1" presetClass="entr" presetSubtype="0" fill="hold" nodeType="after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childTnLst>
                          </p:cTn>
                        </p:par>
                        <p:par>
                          <p:cTn id="53" fill="hold">
                            <p:stCondLst>
                              <p:cond delay="11000"/>
                            </p:stCondLst>
                            <p:childTnLst>
                              <p:par>
                                <p:cTn id="54" presetID="1" presetClass="entr" presetSubtype="0" fill="hold" nodeType="afterEffect">
                                  <p:stCondLst>
                                    <p:cond delay="0"/>
                                  </p:stCondLst>
                                  <p:childTnLst>
                                    <p:set>
                                      <p:cBhvr>
                                        <p:cTn id="55" dur="1" fill="hold">
                                          <p:stCondLst>
                                            <p:cond delay="0"/>
                                          </p:stCondLst>
                                        </p:cTn>
                                        <p:tgtEl>
                                          <p:spTgt spid="3"/>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22"/>
                                        </p:tgtEl>
                                        <p:attrNameLst>
                                          <p:attrName>style.visibility</p:attrName>
                                        </p:attrNameLst>
                                      </p:cBhvr>
                                      <p:to>
                                        <p:strVal val="visible"/>
                                      </p:to>
                                    </p:set>
                                  </p:childTnLst>
                                </p:cTn>
                              </p:par>
                            </p:childTnLst>
                          </p:cTn>
                        </p:par>
                        <p:par>
                          <p:cTn id="58" fill="hold">
                            <p:stCondLst>
                              <p:cond delay="11000"/>
                            </p:stCondLst>
                            <p:childTnLst>
                              <p:par>
                                <p:cTn id="59" presetID="1" presetClass="entr" presetSubtype="0" fill="hold" nodeType="after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childTnLst>
                          </p:cTn>
                        </p:par>
                        <p:par>
                          <p:cTn id="65" fill="hold">
                            <p:stCondLst>
                              <p:cond delay="11000"/>
                            </p:stCondLst>
                            <p:childTnLst>
                              <p:par>
                                <p:cTn id="66" presetID="3" presetClass="entr" presetSubtype="10" fill="hold" nodeType="afterEffect">
                                  <p:stCondLst>
                                    <p:cond delay="0"/>
                                  </p:stCondLst>
                                  <p:childTnLst>
                                    <p:set>
                                      <p:cBhvr>
                                        <p:cTn id="67" dur="1" fill="hold">
                                          <p:stCondLst>
                                            <p:cond delay="0"/>
                                          </p:stCondLst>
                                        </p:cTn>
                                        <p:tgtEl>
                                          <p:spTgt spid="1028"/>
                                        </p:tgtEl>
                                        <p:attrNameLst>
                                          <p:attrName>style.visibility</p:attrName>
                                        </p:attrNameLst>
                                      </p:cBhvr>
                                      <p:to>
                                        <p:strVal val="visible"/>
                                      </p:to>
                                    </p:set>
                                    <p:animEffect transition="in" filter="blinds(horizontal)">
                                      <p:cBhvr>
                                        <p:cTn id="68" dur="500"/>
                                        <p:tgtEl>
                                          <p:spTgt spid="1028"/>
                                        </p:tgtEl>
                                      </p:cBhvr>
                                    </p:animEffect>
                                  </p:childTnLst>
                                </p:cTn>
                              </p:par>
                              <p:par>
                                <p:cTn id="69" presetID="1" presetClass="entr" presetSubtype="0" fill="hold" grpId="0" nodeType="withEffect">
                                  <p:stCondLst>
                                    <p:cond delay="0"/>
                                  </p:stCondLst>
                                  <p:childTnLst>
                                    <p:set>
                                      <p:cBhvr>
                                        <p:cTn id="70"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P spid="6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4062A-FFF5-4C00-845F-AB13FC2547BA}"/>
            </a:ext>
          </a:extLst>
        </p:cNvPr>
        <p:cNvGrpSpPr/>
        <p:nvPr/>
      </p:nvGrpSpPr>
      <p:grpSpPr>
        <a:xfrm>
          <a:off x="0" y="0"/>
          <a:ext cx="0" cy="0"/>
          <a:chOff x="0" y="0"/>
          <a:chExt cx="0" cy="0"/>
        </a:xfrm>
      </p:grpSpPr>
      <p:sp>
        <p:nvSpPr>
          <p:cNvPr id="2" name="Text Box 2">
            <a:extLst>
              <a:ext uri="{FF2B5EF4-FFF2-40B4-BE49-F238E27FC236}">
                <a16:creationId xmlns:a16="http://schemas.microsoft.com/office/drawing/2014/main" id="{ED05C7C9-5497-C7CA-3D6D-F2144B24601B}"/>
              </a:ext>
            </a:extLst>
          </p:cNvPr>
          <p:cNvSpPr txBox="1">
            <a:spLocks noChangeArrowheads="1"/>
          </p:cNvSpPr>
          <p:nvPr/>
        </p:nvSpPr>
        <p:spPr bwMode="auto">
          <a:xfrm>
            <a:off x="1114363" y="217878"/>
            <a:ext cx="9906000" cy="584200"/>
          </a:xfrm>
          <a:prstGeom prst="rect">
            <a:avLst/>
          </a:prstGeom>
          <a:noFill/>
          <a:ln w="9525">
            <a:noFill/>
            <a:miter lim="800000"/>
            <a:headEnd/>
            <a:tailEnd/>
          </a:ln>
        </p:spPr>
        <p:txBody>
          <a:bodyPr>
            <a:spAutoFit/>
          </a:bodyPr>
          <a:lstStyle/>
          <a:p>
            <a:pPr>
              <a:defRPr/>
            </a:pPr>
            <a:r>
              <a:rPr lang="en-US" sz="3200" b="1" dirty="0">
                <a:solidFill>
                  <a:srgbClr val="0000FF"/>
                </a:solidFill>
              </a:rPr>
              <a:t>He-Ne laser</a:t>
            </a:r>
          </a:p>
        </p:txBody>
      </p:sp>
      <p:sp>
        <p:nvSpPr>
          <p:cNvPr id="1029" name="AutoShape 5" descr="Helium Neon laser - Construction and Working">
            <a:extLst>
              <a:ext uri="{FF2B5EF4-FFF2-40B4-BE49-F238E27FC236}">
                <a16:creationId xmlns:a16="http://schemas.microsoft.com/office/drawing/2014/main" id="{C9D14204-2B8F-802E-A5D8-6E3CFB4CD26A}"/>
              </a:ext>
            </a:extLst>
          </p:cNvP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1" name="AutoShape 7" descr="Helium Neon laser - Construction and Working">
            <a:extLst>
              <a:ext uri="{FF2B5EF4-FFF2-40B4-BE49-F238E27FC236}">
                <a16:creationId xmlns:a16="http://schemas.microsoft.com/office/drawing/2014/main" id="{27A62733-F2C8-EE97-CB63-C74C443715D7}"/>
              </a:ext>
            </a:extLst>
          </p:cNvP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5" name="Rectangle 64">
            <a:extLst>
              <a:ext uri="{FF2B5EF4-FFF2-40B4-BE49-F238E27FC236}">
                <a16:creationId xmlns:a16="http://schemas.microsoft.com/office/drawing/2014/main" id="{98BFD90E-0CE3-D6C5-FA6F-7CA957A828F5}"/>
              </a:ext>
            </a:extLst>
          </p:cNvPr>
          <p:cNvSpPr/>
          <p:nvPr/>
        </p:nvSpPr>
        <p:spPr>
          <a:xfrm>
            <a:off x="581891" y="1195471"/>
            <a:ext cx="11296072" cy="4467057"/>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sz="2400" dirty="0"/>
              <a:t>Pressure of Helium is nearly ten times that of Neon </a:t>
            </a:r>
          </a:p>
          <a:p>
            <a:pPr marL="285750" indent="-285750" algn="just">
              <a:lnSpc>
                <a:spcPct val="150000"/>
              </a:lnSpc>
              <a:buFont typeface="Arial" panose="020B0604020202020204" pitchFamily="34" charset="0"/>
              <a:buChar char="•"/>
            </a:pPr>
            <a:r>
              <a:rPr lang="en-US" sz="2400" dirty="0"/>
              <a:t>Electrodes are connected to high voltage source of few kV dc </a:t>
            </a:r>
          </a:p>
          <a:p>
            <a:pPr marL="285750" indent="-285750" algn="just">
              <a:lnSpc>
                <a:spcPct val="150000"/>
              </a:lnSpc>
              <a:buFont typeface="Arial" panose="020B0604020202020204" pitchFamily="34" charset="0"/>
              <a:buChar char="•"/>
            </a:pPr>
            <a:r>
              <a:rPr lang="en-US" sz="2400" dirty="0"/>
              <a:t>Mirrors are placed outside the tube with end windows of the tube placed at Brewster’s angle </a:t>
            </a:r>
          </a:p>
          <a:p>
            <a:pPr marL="285750" indent="-285750" algn="just">
              <a:lnSpc>
                <a:spcPct val="150000"/>
              </a:lnSpc>
              <a:buFont typeface="Arial" panose="020B0604020202020204" pitchFamily="34" charset="0"/>
              <a:buChar char="•"/>
            </a:pPr>
            <a:r>
              <a:rPr lang="en-US" sz="2400" dirty="0"/>
              <a:t>Ray of light incident at the Brewster’s angle, the reflected light is polarized perpendicular to the plane of reflection </a:t>
            </a:r>
          </a:p>
          <a:p>
            <a:pPr marL="285750" indent="-285750" algn="just">
              <a:lnSpc>
                <a:spcPct val="150000"/>
              </a:lnSpc>
              <a:buFont typeface="Arial" panose="020B0604020202020204" pitchFamily="34" charset="0"/>
              <a:buChar char="•"/>
            </a:pPr>
            <a:r>
              <a:rPr lang="en-US" sz="2400" dirty="0"/>
              <a:t>Only component oscillating parallel to the plane of incidence will sustain laser emission and light emerging from laser is linearly polarized </a:t>
            </a:r>
          </a:p>
        </p:txBody>
      </p:sp>
    </p:spTree>
    <p:extLst>
      <p:ext uri="{BB962C8B-B14F-4D97-AF65-F5344CB8AC3E}">
        <p14:creationId xmlns:p14="http://schemas.microsoft.com/office/powerpoint/2010/main" val="3238802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5" name="Picture 2"/>
          <p:cNvPicPr>
            <a:picLocks noChangeAspect="1" noChangeArrowheads="1"/>
          </p:cNvPicPr>
          <p:nvPr/>
        </p:nvPicPr>
        <p:blipFill>
          <a:blip r:embed="rId2"/>
          <a:srcRect/>
          <a:stretch>
            <a:fillRect/>
          </a:stretch>
        </p:blipFill>
        <p:spPr bwMode="auto">
          <a:xfrm>
            <a:off x="3071815" y="2224089"/>
            <a:ext cx="447368" cy="457200"/>
          </a:xfrm>
          <a:prstGeom prst="rect">
            <a:avLst/>
          </a:prstGeom>
          <a:noFill/>
          <a:ln w="9525">
            <a:noFill/>
            <a:miter lim="800000"/>
            <a:headEnd/>
            <a:tailEnd/>
          </a:ln>
          <a:effectLst/>
        </p:spPr>
      </p:pic>
      <p:pic>
        <p:nvPicPr>
          <p:cNvPr id="26" name="Picture 2"/>
          <p:cNvPicPr>
            <a:picLocks noChangeAspect="1" noChangeArrowheads="1"/>
          </p:cNvPicPr>
          <p:nvPr/>
        </p:nvPicPr>
        <p:blipFill>
          <a:blip r:embed="rId2"/>
          <a:srcRect/>
          <a:stretch>
            <a:fillRect/>
          </a:stretch>
        </p:blipFill>
        <p:spPr bwMode="auto">
          <a:xfrm>
            <a:off x="6036688" y="1946997"/>
            <a:ext cx="447368" cy="457200"/>
          </a:xfrm>
          <a:prstGeom prst="rect">
            <a:avLst/>
          </a:prstGeom>
          <a:noFill/>
          <a:ln w="9525">
            <a:noFill/>
            <a:miter lim="800000"/>
            <a:headEnd/>
            <a:tailEnd/>
          </a:ln>
          <a:effectLst/>
        </p:spPr>
      </p:pic>
      <p:pic>
        <p:nvPicPr>
          <p:cNvPr id="27" name="Picture 2"/>
          <p:cNvPicPr>
            <a:picLocks noChangeAspect="1" noChangeArrowheads="1"/>
          </p:cNvPicPr>
          <p:nvPr/>
        </p:nvPicPr>
        <p:blipFill>
          <a:blip r:embed="rId2"/>
          <a:srcRect/>
          <a:stretch>
            <a:fillRect/>
          </a:stretch>
        </p:blipFill>
        <p:spPr bwMode="auto">
          <a:xfrm>
            <a:off x="3986215" y="1933143"/>
            <a:ext cx="447368" cy="457200"/>
          </a:xfrm>
          <a:prstGeom prst="rect">
            <a:avLst/>
          </a:prstGeom>
          <a:noFill/>
          <a:ln w="9525">
            <a:noFill/>
            <a:miter lim="800000"/>
            <a:headEnd/>
            <a:tailEnd/>
          </a:ln>
          <a:effectLst/>
        </p:spPr>
      </p:pic>
      <p:pic>
        <p:nvPicPr>
          <p:cNvPr id="28" name="Picture 2"/>
          <p:cNvPicPr>
            <a:picLocks noChangeAspect="1" noChangeArrowheads="1"/>
          </p:cNvPicPr>
          <p:nvPr/>
        </p:nvPicPr>
        <p:blipFill>
          <a:blip r:embed="rId2"/>
          <a:srcRect/>
          <a:stretch>
            <a:fillRect/>
          </a:stretch>
        </p:blipFill>
        <p:spPr bwMode="auto">
          <a:xfrm>
            <a:off x="1658652" y="2736706"/>
            <a:ext cx="447368" cy="457200"/>
          </a:xfrm>
          <a:prstGeom prst="rect">
            <a:avLst/>
          </a:prstGeom>
          <a:noFill/>
          <a:ln w="9525">
            <a:noFill/>
            <a:miter lim="800000"/>
            <a:headEnd/>
            <a:tailEnd/>
          </a:ln>
          <a:effectLst/>
        </p:spPr>
      </p:pic>
      <p:pic>
        <p:nvPicPr>
          <p:cNvPr id="29" name="Picture 2"/>
          <p:cNvPicPr>
            <a:picLocks noChangeAspect="1" noChangeArrowheads="1"/>
          </p:cNvPicPr>
          <p:nvPr/>
        </p:nvPicPr>
        <p:blipFill>
          <a:blip r:embed="rId2"/>
          <a:srcRect/>
          <a:stretch>
            <a:fillRect/>
          </a:stretch>
        </p:blipFill>
        <p:spPr bwMode="auto">
          <a:xfrm>
            <a:off x="3154943" y="3831215"/>
            <a:ext cx="447368" cy="457200"/>
          </a:xfrm>
          <a:prstGeom prst="rect">
            <a:avLst/>
          </a:prstGeom>
          <a:noFill/>
          <a:ln w="9525">
            <a:noFill/>
            <a:miter lim="800000"/>
            <a:headEnd/>
            <a:tailEnd/>
          </a:ln>
          <a:effectLst/>
        </p:spPr>
      </p:pic>
      <p:pic>
        <p:nvPicPr>
          <p:cNvPr id="30" name="Picture 2"/>
          <p:cNvPicPr>
            <a:picLocks noChangeAspect="1" noChangeArrowheads="1"/>
          </p:cNvPicPr>
          <p:nvPr/>
        </p:nvPicPr>
        <p:blipFill>
          <a:blip r:embed="rId2"/>
          <a:srcRect/>
          <a:stretch>
            <a:fillRect/>
          </a:stretch>
        </p:blipFill>
        <p:spPr bwMode="auto">
          <a:xfrm>
            <a:off x="7228179" y="3041506"/>
            <a:ext cx="447368" cy="457200"/>
          </a:xfrm>
          <a:prstGeom prst="rect">
            <a:avLst/>
          </a:prstGeom>
          <a:noFill/>
          <a:ln w="9525">
            <a:noFill/>
            <a:miter lim="800000"/>
            <a:headEnd/>
            <a:tailEnd/>
          </a:ln>
          <a:effectLst/>
        </p:spPr>
      </p:pic>
      <p:pic>
        <p:nvPicPr>
          <p:cNvPr id="31" name="Picture 2"/>
          <p:cNvPicPr>
            <a:picLocks noChangeAspect="1" noChangeArrowheads="1"/>
          </p:cNvPicPr>
          <p:nvPr/>
        </p:nvPicPr>
        <p:blipFill>
          <a:blip r:embed="rId2"/>
          <a:srcRect/>
          <a:stretch>
            <a:fillRect/>
          </a:stretch>
        </p:blipFill>
        <p:spPr bwMode="auto">
          <a:xfrm>
            <a:off x="7948616" y="3817360"/>
            <a:ext cx="447368" cy="457200"/>
          </a:xfrm>
          <a:prstGeom prst="rect">
            <a:avLst/>
          </a:prstGeom>
          <a:noFill/>
          <a:ln w="9525">
            <a:noFill/>
            <a:miter lim="800000"/>
            <a:headEnd/>
            <a:tailEnd/>
          </a:ln>
          <a:effectLst/>
        </p:spPr>
      </p:pic>
      <p:pic>
        <p:nvPicPr>
          <p:cNvPr id="32" name="Picture 2"/>
          <p:cNvPicPr>
            <a:picLocks noChangeAspect="1" noChangeArrowheads="1"/>
          </p:cNvPicPr>
          <p:nvPr/>
        </p:nvPicPr>
        <p:blipFill>
          <a:blip r:embed="rId2"/>
          <a:srcRect/>
          <a:stretch>
            <a:fillRect/>
          </a:stretch>
        </p:blipFill>
        <p:spPr bwMode="auto">
          <a:xfrm>
            <a:off x="5330105" y="2819834"/>
            <a:ext cx="447368" cy="457200"/>
          </a:xfrm>
          <a:prstGeom prst="rect">
            <a:avLst/>
          </a:prstGeom>
          <a:noFill/>
          <a:ln w="9525">
            <a:noFill/>
            <a:miter lim="800000"/>
            <a:headEnd/>
            <a:tailEnd/>
          </a:ln>
          <a:effectLst/>
        </p:spPr>
      </p:pic>
      <p:pic>
        <p:nvPicPr>
          <p:cNvPr id="33" name="Picture 2"/>
          <p:cNvPicPr>
            <a:picLocks noChangeAspect="1" noChangeArrowheads="1"/>
          </p:cNvPicPr>
          <p:nvPr/>
        </p:nvPicPr>
        <p:blipFill>
          <a:blip r:embed="rId2"/>
          <a:srcRect/>
          <a:stretch>
            <a:fillRect/>
          </a:stretch>
        </p:blipFill>
        <p:spPr bwMode="auto">
          <a:xfrm>
            <a:off x="4318724" y="3457144"/>
            <a:ext cx="447368" cy="457200"/>
          </a:xfrm>
          <a:prstGeom prst="rect">
            <a:avLst/>
          </a:prstGeom>
          <a:noFill/>
          <a:ln w="9525">
            <a:noFill/>
            <a:miter lim="800000"/>
            <a:headEnd/>
            <a:tailEnd/>
          </a:ln>
          <a:effectLst/>
        </p:spPr>
      </p:pic>
      <p:pic>
        <p:nvPicPr>
          <p:cNvPr id="34" name="Picture 2"/>
          <p:cNvPicPr>
            <a:picLocks noChangeAspect="1" noChangeArrowheads="1"/>
          </p:cNvPicPr>
          <p:nvPr/>
        </p:nvPicPr>
        <p:blipFill>
          <a:blip r:embed="rId2"/>
          <a:srcRect/>
          <a:stretch>
            <a:fillRect/>
          </a:stretch>
        </p:blipFill>
        <p:spPr bwMode="auto">
          <a:xfrm>
            <a:off x="9763560" y="2085542"/>
            <a:ext cx="447368" cy="457200"/>
          </a:xfrm>
          <a:prstGeom prst="rect">
            <a:avLst/>
          </a:prstGeom>
          <a:noFill/>
          <a:ln w="9525">
            <a:noFill/>
            <a:miter lim="800000"/>
            <a:headEnd/>
            <a:tailEnd/>
          </a:ln>
          <a:effectLst/>
        </p:spPr>
      </p:pic>
      <p:pic>
        <p:nvPicPr>
          <p:cNvPr id="35" name="Picture 2"/>
          <p:cNvPicPr>
            <a:picLocks noChangeAspect="1" noChangeArrowheads="1"/>
          </p:cNvPicPr>
          <p:nvPr/>
        </p:nvPicPr>
        <p:blipFill>
          <a:blip r:embed="rId2"/>
          <a:srcRect/>
          <a:stretch>
            <a:fillRect/>
          </a:stretch>
        </p:blipFill>
        <p:spPr bwMode="auto">
          <a:xfrm>
            <a:off x="10206906" y="3609543"/>
            <a:ext cx="447368" cy="457200"/>
          </a:xfrm>
          <a:prstGeom prst="rect">
            <a:avLst/>
          </a:prstGeom>
          <a:noFill/>
          <a:ln w="9525">
            <a:noFill/>
            <a:miter lim="800000"/>
            <a:headEnd/>
            <a:tailEnd/>
          </a:ln>
          <a:effectLst/>
        </p:spPr>
      </p:pic>
      <p:pic>
        <p:nvPicPr>
          <p:cNvPr id="36" name="Picture 2"/>
          <p:cNvPicPr>
            <a:picLocks noChangeAspect="1" noChangeArrowheads="1"/>
          </p:cNvPicPr>
          <p:nvPr/>
        </p:nvPicPr>
        <p:blipFill>
          <a:blip r:embed="rId2"/>
          <a:srcRect/>
          <a:stretch>
            <a:fillRect/>
          </a:stretch>
        </p:blipFill>
        <p:spPr bwMode="auto">
          <a:xfrm>
            <a:off x="9334068" y="3235470"/>
            <a:ext cx="447368" cy="457200"/>
          </a:xfrm>
          <a:prstGeom prst="rect">
            <a:avLst/>
          </a:prstGeom>
          <a:noFill/>
          <a:ln w="9525">
            <a:noFill/>
            <a:miter lim="800000"/>
            <a:headEnd/>
            <a:tailEnd/>
          </a:ln>
          <a:effectLst/>
        </p:spPr>
      </p:pic>
      <p:pic>
        <p:nvPicPr>
          <p:cNvPr id="37" name="Picture 2"/>
          <p:cNvPicPr>
            <a:picLocks noChangeAspect="1" noChangeArrowheads="1"/>
          </p:cNvPicPr>
          <p:nvPr/>
        </p:nvPicPr>
        <p:blipFill>
          <a:blip r:embed="rId2"/>
          <a:srcRect/>
          <a:stretch>
            <a:fillRect/>
          </a:stretch>
        </p:blipFill>
        <p:spPr bwMode="auto">
          <a:xfrm>
            <a:off x="8364251" y="1891579"/>
            <a:ext cx="447368" cy="457200"/>
          </a:xfrm>
          <a:prstGeom prst="rect">
            <a:avLst/>
          </a:prstGeom>
          <a:noFill/>
          <a:ln w="9525">
            <a:noFill/>
            <a:miter lim="800000"/>
            <a:headEnd/>
            <a:tailEnd/>
          </a:ln>
          <a:effectLst/>
        </p:spPr>
      </p:pic>
      <p:grpSp>
        <p:nvGrpSpPr>
          <p:cNvPr id="2" name="Group 86"/>
          <p:cNvGrpSpPr/>
          <p:nvPr/>
        </p:nvGrpSpPr>
        <p:grpSpPr>
          <a:xfrm>
            <a:off x="1607126" y="2018867"/>
            <a:ext cx="9312965" cy="2252750"/>
            <a:chOff x="1607126" y="2018867"/>
            <a:chExt cx="9312965" cy="2252750"/>
          </a:xfrm>
        </p:grpSpPr>
        <p:pic>
          <p:nvPicPr>
            <p:cNvPr id="2051" name="Picture 3"/>
            <p:cNvPicPr>
              <a:picLocks noChangeAspect="1" noChangeArrowheads="1"/>
            </p:cNvPicPr>
            <p:nvPr/>
          </p:nvPicPr>
          <p:blipFill>
            <a:blip r:embed="rId3" cstate="print"/>
            <a:srcRect l="4367" r="3417"/>
            <a:stretch>
              <a:fillRect/>
            </a:stretch>
          </p:blipFill>
          <p:spPr bwMode="auto">
            <a:xfrm>
              <a:off x="4918364" y="3404321"/>
              <a:ext cx="556892" cy="548640"/>
            </a:xfrm>
            <a:prstGeom prst="rect">
              <a:avLst/>
            </a:prstGeom>
            <a:noFill/>
            <a:ln w="9525">
              <a:noFill/>
              <a:miter lim="800000"/>
              <a:headEnd/>
              <a:tailEnd/>
            </a:ln>
            <a:effectLst/>
          </p:spPr>
        </p:pic>
        <p:pic>
          <p:nvPicPr>
            <p:cNvPr id="10" name="Picture 3"/>
            <p:cNvPicPr>
              <a:picLocks noChangeAspect="1" noChangeArrowheads="1"/>
            </p:cNvPicPr>
            <p:nvPr/>
          </p:nvPicPr>
          <p:blipFill>
            <a:blip r:embed="rId4"/>
            <a:srcRect l="4367" r="3417"/>
            <a:stretch>
              <a:fillRect/>
            </a:stretch>
          </p:blipFill>
          <p:spPr bwMode="auto">
            <a:xfrm>
              <a:off x="10363199" y="2074286"/>
              <a:ext cx="556892" cy="548640"/>
            </a:xfrm>
            <a:prstGeom prst="rect">
              <a:avLst/>
            </a:prstGeom>
            <a:noFill/>
            <a:ln w="9525">
              <a:noFill/>
              <a:miter lim="800000"/>
              <a:headEnd/>
              <a:tailEnd/>
            </a:ln>
            <a:effectLst/>
          </p:spPr>
        </p:pic>
        <p:pic>
          <p:nvPicPr>
            <p:cNvPr id="11" name="Picture 3"/>
            <p:cNvPicPr>
              <a:picLocks noChangeAspect="1" noChangeArrowheads="1"/>
            </p:cNvPicPr>
            <p:nvPr/>
          </p:nvPicPr>
          <p:blipFill>
            <a:blip r:embed="rId3" cstate="print"/>
            <a:srcRect l="4367" r="3417"/>
            <a:stretch>
              <a:fillRect/>
            </a:stretch>
          </p:blipFill>
          <p:spPr bwMode="auto">
            <a:xfrm>
              <a:off x="6941126" y="2101996"/>
              <a:ext cx="556892" cy="548640"/>
            </a:xfrm>
            <a:prstGeom prst="rect">
              <a:avLst/>
            </a:prstGeom>
            <a:noFill/>
            <a:ln w="9525">
              <a:noFill/>
              <a:miter lim="800000"/>
              <a:headEnd/>
              <a:tailEnd/>
            </a:ln>
            <a:effectLst/>
          </p:spPr>
        </p:pic>
        <p:pic>
          <p:nvPicPr>
            <p:cNvPr id="12" name="Picture 3"/>
            <p:cNvPicPr>
              <a:picLocks noChangeAspect="1" noChangeArrowheads="1"/>
            </p:cNvPicPr>
            <p:nvPr/>
          </p:nvPicPr>
          <p:blipFill>
            <a:blip r:embed="rId4"/>
            <a:srcRect l="4367" r="3417"/>
            <a:stretch>
              <a:fillRect/>
            </a:stretch>
          </p:blipFill>
          <p:spPr bwMode="auto">
            <a:xfrm>
              <a:off x="6400800" y="3722977"/>
              <a:ext cx="556892" cy="548640"/>
            </a:xfrm>
            <a:prstGeom prst="rect">
              <a:avLst/>
            </a:prstGeom>
            <a:noFill/>
            <a:ln w="9525">
              <a:noFill/>
              <a:miter lim="800000"/>
              <a:headEnd/>
              <a:tailEnd/>
            </a:ln>
            <a:effectLst/>
          </p:spPr>
        </p:pic>
        <p:pic>
          <p:nvPicPr>
            <p:cNvPr id="13" name="Picture 3"/>
            <p:cNvPicPr>
              <a:picLocks noChangeAspect="1" noChangeArrowheads="1"/>
            </p:cNvPicPr>
            <p:nvPr/>
          </p:nvPicPr>
          <p:blipFill>
            <a:blip r:embed="rId4"/>
            <a:srcRect l="4367" r="3417"/>
            <a:stretch>
              <a:fillRect/>
            </a:stretch>
          </p:blipFill>
          <p:spPr bwMode="auto">
            <a:xfrm>
              <a:off x="8354290" y="2517632"/>
              <a:ext cx="556892" cy="548640"/>
            </a:xfrm>
            <a:prstGeom prst="rect">
              <a:avLst/>
            </a:prstGeom>
            <a:noFill/>
            <a:ln w="9525">
              <a:noFill/>
              <a:miter lim="800000"/>
              <a:headEnd/>
              <a:tailEnd/>
            </a:ln>
            <a:effectLst/>
          </p:spPr>
        </p:pic>
        <p:pic>
          <p:nvPicPr>
            <p:cNvPr id="15" name="Picture 3"/>
            <p:cNvPicPr>
              <a:picLocks noChangeAspect="1" noChangeArrowheads="1"/>
            </p:cNvPicPr>
            <p:nvPr/>
          </p:nvPicPr>
          <p:blipFill>
            <a:blip r:embed="rId3" cstate="print"/>
            <a:srcRect l="4367" r="3417"/>
            <a:stretch>
              <a:fillRect/>
            </a:stretch>
          </p:blipFill>
          <p:spPr bwMode="auto">
            <a:xfrm>
              <a:off x="4862945" y="2018867"/>
              <a:ext cx="556892" cy="548640"/>
            </a:xfrm>
            <a:prstGeom prst="rect">
              <a:avLst/>
            </a:prstGeom>
            <a:noFill/>
            <a:ln w="9525">
              <a:noFill/>
              <a:miter lim="800000"/>
              <a:headEnd/>
              <a:tailEnd/>
            </a:ln>
            <a:effectLst/>
          </p:spPr>
        </p:pic>
        <p:pic>
          <p:nvPicPr>
            <p:cNvPr id="16" name="Picture 3"/>
            <p:cNvPicPr>
              <a:picLocks noChangeAspect="1" noChangeArrowheads="1"/>
            </p:cNvPicPr>
            <p:nvPr/>
          </p:nvPicPr>
          <p:blipFill>
            <a:blip r:embed="rId4"/>
            <a:srcRect l="4367" r="3417"/>
            <a:stretch>
              <a:fillRect/>
            </a:stretch>
          </p:blipFill>
          <p:spPr bwMode="auto">
            <a:xfrm>
              <a:off x="3408217" y="3113377"/>
              <a:ext cx="556892" cy="548640"/>
            </a:xfrm>
            <a:prstGeom prst="rect">
              <a:avLst/>
            </a:prstGeom>
            <a:noFill/>
            <a:ln w="9525">
              <a:noFill/>
              <a:miter lim="800000"/>
              <a:headEnd/>
              <a:tailEnd/>
            </a:ln>
            <a:effectLst/>
          </p:spPr>
        </p:pic>
        <p:pic>
          <p:nvPicPr>
            <p:cNvPr id="38" name="Picture 3"/>
            <p:cNvPicPr>
              <a:picLocks noChangeAspect="1" noChangeArrowheads="1"/>
            </p:cNvPicPr>
            <p:nvPr/>
          </p:nvPicPr>
          <p:blipFill>
            <a:blip r:embed="rId3" cstate="print"/>
            <a:srcRect l="4367" r="3417"/>
            <a:stretch>
              <a:fillRect/>
            </a:stretch>
          </p:blipFill>
          <p:spPr bwMode="auto">
            <a:xfrm>
              <a:off x="2161309" y="2198976"/>
              <a:ext cx="556892" cy="548640"/>
            </a:xfrm>
            <a:prstGeom prst="rect">
              <a:avLst/>
            </a:prstGeom>
            <a:noFill/>
            <a:ln w="9525">
              <a:noFill/>
              <a:miter lim="800000"/>
              <a:headEnd/>
              <a:tailEnd/>
            </a:ln>
            <a:effectLst/>
          </p:spPr>
        </p:pic>
        <p:pic>
          <p:nvPicPr>
            <p:cNvPr id="39" name="Picture 3"/>
            <p:cNvPicPr>
              <a:picLocks noChangeAspect="1" noChangeArrowheads="1"/>
            </p:cNvPicPr>
            <p:nvPr/>
          </p:nvPicPr>
          <p:blipFill>
            <a:blip r:embed="rId3" cstate="print"/>
            <a:srcRect l="4367" r="3417"/>
            <a:stretch>
              <a:fillRect/>
            </a:stretch>
          </p:blipFill>
          <p:spPr bwMode="auto">
            <a:xfrm>
              <a:off x="1607126" y="3625995"/>
              <a:ext cx="556892" cy="548640"/>
            </a:xfrm>
            <a:prstGeom prst="rect">
              <a:avLst/>
            </a:prstGeom>
            <a:noFill/>
            <a:ln w="9525">
              <a:noFill/>
              <a:miter lim="800000"/>
              <a:headEnd/>
              <a:tailEnd/>
            </a:ln>
            <a:effectLst/>
          </p:spPr>
        </p:pic>
        <p:pic>
          <p:nvPicPr>
            <p:cNvPr id="40" name="Picture 3"/>
            <p:cNvPicPr>
              <a:picLocks noChangeAspect="1" noChangeArrowheads="1"/>
            </p:cNvPicPr>
            <p:nvPr/>
          </p:nvPicPr>
          <p:blipFill>
            <a:blip r:embed="rId4"/>
            <a:srcRect l="4367" r="3417"/>
            <a:stretch>
              <a:fillRect/>
            </a:stretch>
          </p:blipFill>
          <p:spPr bwMode="auto">
            <a:xfrm>
              <a:off x="8645235" y="3695269"/>
              <a:ext cx="556892" cy="548640"/>
            </a:xfrm>
            <a:prstGeom prst="rect">
              <a:avLst/>
            </a:prstGeom>
            <a:noFill/>
            <a:ln w="9525">
              <a:noFill/>
              <a:miter lim="800000"/>
              <a:headEnd/>
              <a:tailEnd/>
            </a:ln>
            <a:effectLst/>
          </p:spPr>
        </p:pic>
      </p:grpSp>
      <p:grpSp>
        <p:nvGrpSpPr>
          <p:cNvPr id="3" name="Group 85"/>
          <p:cNvGrpSpPr/>
          <p:nvPr/>
        </p:nvGrpSpPr>
        <p:grpSpPr>
          <a:xfrm>
            <a:off x="2632365" y="2438401"/>
            <a:ext cx="7146335" cy="1449186"/>
            <a:chOff x="2632365" y="2438401"/>
            <a:chExt cx="7146335" cy="1449186"/>
          </a:xfrm>
        </p:grpSpPr>
        <p:pic>
          <p:nvPicPr>
            <p:cNvPr id="2053" name="Picture 5"/>
            <p:cNvPicPr>
              <a:picLocks noChangeAspect="1" noChangeArrowheads="1"/>
            </p:cNvPicPr>
            <p:nvPr/>
          </p:nvPicPr>
          <p:blipFill>
            <a:blip r:embed="rId5"/>
            <a:srcRect l="6553" t="3030"/>
            <a:stretch>
              <a:fillRect/>
            </a:stretch>
          </p:blipFill>
          <p:spPr bwMode="auto">
            <a:xfrm>
              <a:off x="9213273" y="2507672"/>
              <a:ext cx="565427" cy="548640"/>
            </a:xfrm>
            <a:prstGeom prst="rect">
              <a:avLst/>
            </a:prstGeom>
            <a:noFill/>
            <a:ln w="9525">
              <a:noFill/>
              <a:miter lim="800000"/>
              <a:headEnd/>
              <a:tailEnd/>
            </a:ln>
            <a:effectLst/>
          </p:spPr>
        </p:pic>
        <p:pic>
          <p:nvPicPr>
            <p:cNvPr id="44" name="Picture 5"/>
            <p:cNvPicPr>
              <a:picLocks noChangeAspect="1" noChangeArrowheads="1"/>
            </p:cNvPicPr>
            <p:nvPr/>
          </p:nvPicPr>
          <p:blipFill>
            <a:blip r:embed="rId5"/>
            <a:srcRect l="6553" t="3030"/>
            <a:stretch>
              <a:fillRect/>
            </a:stretch>
          </p:blipFill>
          <p:spPr bwMode="auto">
            <a:xfrm>
              <a:off x="2632365" y="3338947"/>
              <a:ext cx="565427" cy="548640"/>
            </a:xfrm>
            <a:prstGeom prst="rect">
              <a:avLst/>
            </a:prstGeom>
            <a:noFill/>
            <a:ln w="9525">
              <a:noFill/>
              <a:miter lim="800000"/>
              <a:headEnd/>
              <a:tailEnd/>
            </a:ln>
            <a:effectLst/>
          </p:spPr>
        </p:pic>
        <p:pic>
          <p:nvPicPr>
            <p:cNvPr id="45" name="Picture 5"/>
            <p:cNvPicPr>
              <a:picLocks noChangeAspect="1" noChangeArrowheads="1"/>
            </p:cNvPicPr>
            <p:nvPr/>
          </p:nvPicPr>
          <p:blipFill>
            <a:blip r:embed="rId5"/>
            <a:srcRect l="6553" t="3030"/>
            <a:stretch>
              <a:fillRect/>
            </a:stretch>
          </p:blipFill>
          <p:spPr bwMode="auto">
            <a:xfrm>
              <a:off x="3796147" y="2438401"/>
              <a:ext cx="565427" cy="548640"/>
            </a:xfrm>
            <a:prstGeom prst="rect">
              <a:avLst/>
            </a:prstGeom>
            <a:noFill/>
            <a:ln w="9525">
              <a:noFill/>
              <a:miter lim="800000"/>
              <a:headEnd/>
              <a:tailEnd/>
            </a:ln>
            <a:effectLst/>
          </p:spPr>
        </p:pic>
        <p:pic>
          <p:nvPicPr>
            <p:cNvPr id="49" name="Picture 5"/>
            <p:cNvPicPr>
              <a:picLocks noChangeAspect="1" noChangeArrowheads="1"/>
            </p:cNvPicPr>
            <p:nvPr/>
          </p:nvPicPr>
          <p:blipFill>
            <a:blip r:embed="rId5"/>
            <a:srcRect l="6553" t="3030"/>
            <a:stretch>
              <a:fillRect/>
            </a:stretch>
          </p:blipFill>
          <p:spPr bwMode="auto">
            <a:xfrm>
              <a:off x="6179128" y="2770907"/>
              <a:ext cx="565427" cy="548640"/>
            </a:xfrm>
            <a:prstGeom prst="rect">
              <a:avLst/>
            </a:prstGeom>
            <a:noFill/>
            <a:ln w="9525">
              <a:noFill/>
              <a:miter lim="800000"/>
              <a:headEnd/>
              <a:tailEnd/>
            </a:ln>
            <a:effectLst/>
          </p:spPr>
        </p:pic>
      </p:grpSp>
      <p:grpSp>
        <p:nvGrpSpPr>
          <p:cNvPr id="4" name="Group 54"/>
          <p:cNvGrpSpPr/>
          <p:nvPr/>
        </p:nvGrpSpPr>
        <p:grpSpPr>
          <a:xfrm>
            <a:off x="768803" y="1618400"/>
            <a:ext cx="10882869" cy="3641586"/>
            <a:chOff x="768803" y="1618400"/>
            <a:chExt cx="10882869" cy="3641586"/>
          </a:xfrm>
        </p:grpSpPr>
        <p:grpSp>
          <p:nvGrpSpPr>
            <p:cNvPr id="5" name="Group 182"/>
            <p:cNvGrpSpPr/>
            <p:nvPr/>
          </p:nvGrpSpPr>
          <p:grpSpPr>
            <a:xfrm>
              <a:off x="768803" y="1618400"/>
              <a:ext cx="10882869" cy="2870473"/>
              <a:chOff x="263473" y="2260170"/>
              <a:chExt cx="11590147" cy="2495227"/>
            </a:xfrm>
          </p:grpSpPr>
          <p:grpSp>
            <p:nvGrpSpPr>
              <p:cNvPr id="6" name="Group 181"/>
              <p:cNvGrpSpPr/>
              <p:nvPr/>
            </p:nvGrpSpPr>
            <p:grpSpPr>
              <a:xfrm>
                <a:off x="263473" y="2260170"/>
                <a:ext cx="11590147" cy="2495227"/>
                <a:chOff x="263473" y="2260170"/>
                <a:chExt cx="11590147" cy="2495227"/>
              </a:xfrm>
            </p:grpSpPr>
            <p:grpSp>
              <p:nvGrpSpPr>
                <p:cNvPr id="7" name="Group 177"/>
                <p:cNvGrpSpPr/>
                <p:nvPr/>
              </p:nvGrpSpPr>
              <p:grpSpPr>
                <a:xfrm>
                  <a:off x="263473" y="2278253"/>
                  <a:ext cx="11561736" cy="2464234"/>
                  <a:chOff x="609834" y="2293751"/>
                  <a:chExt cx="10889911" cy="2464234"/>
                </a:xfrm>
              </p:grpSpPr>
              <p:sp>
                <p:nvSpPr>
                  <p:cNvPr id="23" name="Can 22"/>
                  <p:cNvSpPr/>
                  <p:nvPr/>
                </p:nvSpPr>
                <p:spPr>
                  <a:xfrm rot="5400000">
                    <a:off x="4866468" y="-1875291"/>
                    <a:ext cx="2464231" cy="10802322"/>
                  </a:xfrm>
                  <a:prstGeom prst="can">
                    <a:avLst>
                      <a:gd name="adj" fmla="val 14937"/>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flipH="1">
                    <a:off x="609834" y="2293751"/>
                    <a:ext cx="467128" cy="2448732"/>
                  </a:xfrm>
                  <a:prstGeom prst="ellipse">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Oval 20"/>
                <p:cNvSpPr/>
                <p:nvPr/>
              </p:nvSpPr>
              <p:spPr>
                <a:xfrm flipH="1">
                  <a:off x="11344760" y="2260170"/>
                  <a:ext cx="508860" cy="2495227"/>
                </a:xfrm>
                <a:prstGeom prst="ellipse">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11437746" y="3293391"/>
                  <a:ext cx="309969" cy="256577"/>
                </a:xfrm>
                <a:prstGeom prst="rect">
                  <a:avLst/>
                </a:prstGeom>
                <a:solidFill>
                  <a:schemeClr val="accent2">
                    <a:lumMod val="20000"/>
                    <a:lumOff val="80000"/>
                  </a:schemeClr>
                </a:solidFill>
                <a:ln>
                  <a:solidFill>
                    <a:schemeClr val="accent2">
                      <a:lumMod val="20000"/>
                      <a:lumOff val="80000"/>
                    </a:schemeClr>
                  </a:solidFill>
                </a:ln>
              </p:spPr>
              <p:txBody>
                <a:bodyPr wrap="square" lIns="0" tIns="0" rIns="0" bIns="0" rtlCol="0">
                  <a:spAutoFit/>
                </a:bodyPr>
                <a:lstStyle/>
                <a:p>
                  <a:r>
                    <a:rPr lang="en-US" sz="1600" b="1" dirty="0"/>
                    <a:t>M</a:t>
                  </a:r>
                  <a:r>
                    <a:rPr lang="en-US" sz="1600" b="1" baseline="-25000" dirty="0"/>
                    <a:t>2</a:t>
                  </a:r>
                  <a:endParaRPr lang="en-US" b="1" baseline="-25000" dirty="0"/>
                </a:p>
              </p:txBody>
            </p:sp>
          </p:grpSp>
          <p:sp>
            <p:nvSpPr>
              <p:cNvPr id="19" name="TextBox 18"/>
              <p:cNvSpPr txBox="1"/>
              <p:nvPr/>
            </p:nvSpPr>
            <p:spPr>
              <a:xfrm>
                <a:off x="356459" y="3324387"/>
                <a:ext cx="325467" cy="256577"/>
              </a:xfrm>
              <a:prstGeom prst="rect">
                <a:avLst/>
              </a:prstGeom>
              <a:solidFill>
                <a:schemeClr val="accent1">
                  <a:lumMod val="20000"/>
                  <a:lumOff val="80000"/>
                </a:schemeClr>
              </a:solidFill>
              <a:ln>
                <a:noFill/>
              </a:ln>
            </p:spPr>
            <p:txBody>
              <a:bodyPr wrap="square" lIns="0" tIns="0" rIns="0" bIns="0" rtlCol="0">
                <a:spAutoFit/>
              </a:bodyPr>
              <a:lstStyle/>
              <a:p>
                <a:r>
                  <a:rPr lang="en-US" sz="1600" b="1" dirty="0"/>
                  <a:t>M</a:t>
                </a:r>
                <a:r>
                  <a:rPr lang="en-US" sz="1600" b="1" baseline="-25000" dirty="0"/>
                  <a:t>1</a:t>
                </a:r>
                <a:endParaRPr lang="en-US" sz="1400" b="1" baseline="-25000" dirty="0"/>
              </a:p>
            </p:txBody>
          </p:sp>
        </p:grpSp>
        <p:grpSp>
          <p:nvGrpSpPr>
            <p:cNvPr id="8" name="Group 53"/>
            <p:cNvGrpSpPr/>
            <p:nvPr/>
          </p:nvGrpSpPr>
          <p:grpSpPr>
            <a:xfrm>
              <a:off x="1039091" y="4488873"/>
              <a:ext cx="1607748" cy="771113"/>
              <a:chOff x="1039091" y="4488873"/>
              <a:chExt cx="1607748" cy="771113"/>
            </a:xfrm>
          </p:grpSpPr>
          <p:sp>
            <p:nvSpPr>
              <p:cNvPr id="51" name="TextBox 50"/>
              <p:cNvSpPr txBox="1"/>
              <p:nvPr/>
            </p:nvSpPr>
            <p:spPr>
              <a:xfrm>
                <a:off x="1039091" y="4890654"/>
                <a:ext cx="1607748" cy="369332"/>
              </a:xfrm>
              <a:prstGeom prst="rect">
                <a:avLst/>
              </a:prstGeom>
              <a:noFill/>
            </p:spPr>
            <p:txBody>
              <a:bodyPr wrap="none" rtlCol="0">
                <a:spAutoFit/>
              </a:bodyPr>
              <a:lstStyle/>
              <a:p>
                <a:r>
                  <a:rPr lang="en-US" b="1" dirty="0">
                    <a:solidFill>
                      <a:srgbClr val="0070C0"/>
                    </a:solidFill>
                  </a:rPr>
                  <a:t>Discharge tube</a:t>
                </a:r>
              </a:p>
            </p:txBody>
          </p:sp>
          <p:cxnSp>
            <p:nvCxnSpPr>
              <p:cNvPr id="53" name="Straight Arrow Connector 52"/>
              <p:cNvCxnSpPr/>
              <p:nvPr/>
            </p:nvCxnSpPr>
            <p:spPr>
              <a:xfrm rot="5400000" flipH="1" flipV="1">
                <a:off x="1662546" y="4613563"/>
                <a:ext cx="415636" cy="16625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pic>
        <p:nvPicPr>
          <p:cNvPr id="56" name="Picture 5"/>
          <p:cNvPicPr>
            <a:picLocks noChangeAspect="1" noChangeArrowheads="1"/>
          </p:cNvPicPr>
          <p:nvPr/>
        </p:nvPicPr>
        <p:blipFill>
          <a:blip r:embed="rId5"/>
          <a:srcRect l="6553" t="3030"/>
          <a:stretch>
            <a:fillRect/>
          </a:stretch>
        </p:blipFill>
        <p:spPr bwMode="auto">
          <a:xfrm>
            <a:off x="4391891" y="6309360"/>
            <a:ext cx="565427" cy="548640"/>
          </a:xfrm>
          <a:prstGeom prst="rect">
            <a:avLst/>
          </a:prstGeom>
          <a:noFill/>
          <a:ln w="9525">
            <a:noFill/>
            <a:miter lim="800000"/>
            <a:headEnd/>
            <a:tailEnd/>
          </a:ln>
          <a:effectLst/>
        </p:spPr>
      </p:pic>
      <p:pic>
        <p:nvPicPr>
          <p:cNvPr id="57" name="Picture 2"/>
          <p:cNvPicPr>
            <a:picLocks noChangeAspect="1" noChangeArrowheads="1"/>
          </p:cNvPicPr>
          <p:nvPr/>
        </p:nvPicPr>
        <p:blipFill>
          <a:blip r:embed="rId2"/>
          <a:srcRect/>
          <a:stretch>
            <a:fillRect/>
          </a:stretch>
        </p:blipFill>
        <p:spPr bwMode="auto">
          <a:xfrm>
            <a:off x="1603234" y="5319195"/>
            <a:ext cx="447368" cy="457200"/>
          </a:xfrm>
          <a:prstGeom prst="rect">
            <a:avLst/>
          </a:prstGeom>
          <a:noFill/>
          <a:ln w="9525">
            <a:noFill/>
            <a:miter lim="800000"/>
            <a:headEnd/>
            <a:tailEnd/>
          </a:ln>
          <a:effectLst/>
        </p:spPr>
      </p:pic>
      <p:pic>
        <p:nvPicPr>
          <p:cNvPr id="58" name="Picture 3"/>
          <p:cNvPicPr>
            <a:picLocks noChangeAspect="1" noChangeArrowheads="1"/>
          </p:cNvPicPr>
          <p:nvPr/>
        </p:nvPicPr>
        <p:blipFill>
          <a:blip r:embed="rId4"/>
          <a:srcRect l="4367" r="3417"/>
          <a:stretch>
            <a:fillRect/>
          </a:stretch>
        </p:blipFill>
        <p:spPr bwMode="auto">
          <a:xfrm>
            <a:off x="3380508" y="6208484"/>
            <a:ext cx="556892" cy="548640"/>
          </a:xfrm>
          <a:prstGeom prst="rect">
            <a:avLst/>
          </a:prstGeom>
          <a:noFill/>
          <a:ln w="9525">
            <a:noFill/>
            <a:miter lim="800000"/>
            <a:headEnd/>
            <a:tailEnd/>
          </a:ln>
          <a:effectLst/>
        </p:spPr>
      </p:pic>
      <p:grpSp>
        <p:nvGrpSpPr>
          <p:cNvPr id="9" name="Group 88"/>
          <p:cNvGrpSpPr/>
          <p:nvPr/>
        </p:nvGrpSpPr>
        <p:grpSpPr>
          <a:xfrm>
            <a:off x="2244437" y="290944"/>
            <a:ext cx="7426037" cy="1594862"/>
            <a:chOff x="2244437" y="290944"/>
            <a:chExt cx="7426037" cy="1594862"/>
          </a:xfrm>
        </p:grpSpPr>
        <p:grpSp>
          <p:nvGrpSpPr>
            <p:cNvPr id="14" name="Group 83"/>
            <p:cNvGrpSpPr/>
            <p:nvPr/>
          </p:nvGrpSpPr>
          <p:grpSpPr>
            <a:xfrm>
              <a:off x="2244437" y="651964"/>
              <a:ext cx="7426037" cy="1233842"/>
              <a:chOff x="2244437" y="651964"/>
              <a:chExt cx="7426037" cy="1233842"/>
            </a:xfrm>
          </p:grpSpPr>
          <p:grpSp>
            <p:nvGrpSpPr>
              <p:cNvPr id="17" name="Group 79"/>
              <p:cNvGrpSpPr/>
              <p:nvPr/>
            </p:nvGrpSpPr>
            <p:grpSpPr>
              <a:xfrm>
                <a:off x="2382992" y="651964"/>
                <a:ext cx="7146156" cy="609597"/>
                <a:chOff x="2382992" y="527269"/>
                <a:chExt cx="7146156" cy="609597"/>
              </a:xfrm>
            </p:grpSpPr>
            <p:cxnSp>
              <p:nvCxnSpPr>
                <p:cNvPr id="60" name="Straight Connector 59"/>
                <p:cNvCxnSpPr/>
                <p:nvPr/>
              </p:nvCxnSpPr>
              <p:spPr>
                <a:xfrm>
                  <a:off x="2382992" y="817418"/>
                  <a:ext cx="3474720" cy="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6054428" y="831273"/>
                  <a:ext cx="3474720" cy="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5400000">
                  <a:off x="5701146" y="824345"/>
                  <a:ext cx="318654"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5400000">
                  <a:off x="5721929" y="831274"/>
                  <a:ext cx="609597"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78" name="Straight Connector 77"/>
              <p:cNvCxnSpPr/>
              <p:nvPr/>
            </p:nvCxnSpPr>
            <p:spPr>
              <a:xfrm rot="5400000">
                <a:off x="1939635" y="1399313"/>
                <a:ext cx="9144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9060871" y="1399313"/>
                <a:ext cx="9144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2244437" y="1870364"/>
                <a:ext cx="3048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9365674" y="1884218"/>
                <a:ext cx="3048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88" name="TextBox 87"/>
            <p:cNvSpPr txBox="1"/>
            <p:nvPr/>
          </p:nvSpPr>
          <p:spPr>
            <a:xfrm>
              <a:off x="4641273" y="290944"/>
              <a:ext cx="2707601" cy="400110"/>
            </a:xfrm>
            <a:prstGeom prst="rect">
              <a:avLst/>
            </a:prstGeom>
            <a:noFill/>
          </p:spPr>
          <p:txBody>
            <a:bodyPr wrap="none" rtlCol="0">
              <a:spAutoFit/>
            </a:bodyPr>
            <a:lstStyle/>
            <a:p>
              <a:r>
                <a:rPr lang="en-US" sz="2000" b="1" dirty="0"/>
                <a:t>1-3 kV DC Power supply</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68F5E-06F2-9520-5F2D-6ADCEFAC62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4586D2-0582-346C-F6A0-B817573FC47D}"/>
              </a:ext>
            </a:extLst>
          </p:cNvPr>
          <p:cNvSpPr>
            <a:spLocks noGrp="1"/>
          </p:cNvSpPr>
          <p:nvPr>
            <p:ph type="title"/>
          </p:nvPr>
        </p:nvSpPr>
        <p:spPr>
          <a:xfrm>
            <a:off x="838201" y="-92075"/>
            <a:ext cx="8264703" cy="1135903"/>
          </a:xfrm>
        </p:spPr>
        <p:txBody>
          <a:bodyPr>
            <a:noAutofit/>
          </a:bodyPr>
          <a:lstStyle/>
          <a:p>
            <a:r>
              <a:rPr lang="en-IN" sz="3200" b="1" dirty="0">
                <a:solidFill>
                  <a:srgbClr val="0000FF"/>
                </a:solidFill>
                <a:latin typeface="Calibri" panose="020F0502020204030204" pitchFamily="34" charset="0"/>
              </a:rPr>
              <a:t>N</a:t>
            </a:r>
            <a:r>
              <a:rPr lang="en-IN" sz="3200" b="1" i="0" u="none" strike="noStrike" baseline="0" dirty="0">
                <a:solidFill>
                  <a:srgbClr val="0000FF"/>
                </a:solidFill>
                <a:latin typeface="Calibri" panose="020F0502020204030204" pitchFamily="34" charset="0"/>
              </a:rPr>
              <a:t>umerical Problem</a:t>
            </a:r>
            <a:endParaRPr lang="en-IN" sz="3200" b="1" dirty="0">
              <a:latin typeface="+mn-lt"/>
            </a:endParaRPr>
          </a:p>
        </p:txBody>
      </p:sp>
      <p:sp>
        <p:nvSpPr>
          <p:cNvPr id="4" name="Rectangle 3">
            <a:extLst>
              <a:ext uri="{FF2B5EF4-FFF2-40B4-BE49-F238E27FC236}">
                <a16:creationId xmlns:a16="http://schemas.microsoft.com/office/drawing/2014/main" id="{5ABFB3D6-A4F6-AAF3-F5B5-1509A2BEF65A}"/>
              </a:ext>
            </a:extLst>
          </p:cNvPr>
          <p:cNvSpPr/>
          <p:nvPr/>
        </p:nvSpPr>
        <p:spPr>
          <a:xfrm>
            <a:off x="670560" y="935541"/>
            <a:ext cx="11244349" cy="830997"/>
          </a:xfrm>
          <a:prstGeom prst="rect">
            <a:avLst/>
          </a:prstGeom>
        </p:spPr>
        <p:txBody>
          <a:bodyPr wrap="square">
            <a:spAutoFit/>
          </a:bodyPr>
          <a:lstStyle/>
          <a:p>
            <a:pPr algn="just"/>
            <a:r>
              <a:rPr lang="en-US" sz="2400" dirty="0">
                <a:solidFill>
                  <a:srgbClr val="FF0000"/>
                </a:solidFill>
              </a:rPr>
              <a:t>The efficiency of He-Ne laser is 16.66 % when it is operated with a current of 1 mA at</a:t>
            </a:r>
          </a:p>
          <a:p>
            <a:pPr algn="just"/>
            <a:r>
              <a:rPr lang="en-US" sz="2400" dirty="0">
                <a:solidFill>
                  <a:srgbClr val="FF0000"/>
                </a:solidFill>
              </a:rPr>
              <a:t>1 KV. Calculate the power output in </a:t>
            </a:r>
            <a:r>
              <a:rPr lang="en-US" sz="2400" dirty="0" err="1">
                <a:solidFill>
                  <a:srgbClr val="FF0000"/>
                </a:solidFill>
              </a:rPr>
              <a:t>mW</a:t>
            </a:r>
            <a:endParaRPr lang="en-US" sz="2400" dirty="0">
              <a:solidFill>
                <a:srgbClr val="FF0000"/>
              </a:solidFill>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2410ACA-7D1D-A52A-0BD6-A3C0A4AF5A62}"/>
                  </a:ext>
                </a:extLst>
              </p:cNvPr>
              <p:cNvSpPr txBox="1"/>
              <p:nvPr/>
            </p:nvSpPr>
            <p:spPr>
              <a:xfrm>
                <a:off x="2885440" y="2429307"/>
                <a:ext cx="637257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Input</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power</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VI</m:t>
                      </m:r>
                      <m:r>
                        <a:rPr lang="en-US" sz="2400" b="0" i="0" smtClean="0">
                          <a:latin typeface="Cambria Math" panose="02040503050406030204" pitchFamily="18" charset="0"/>
                        </a:rPr>
                        <m:t>=1×</m:t>
                      </m:r>
                      <m:sSup>
                        <m:sSupPr>
                          <m:ctrlPr>
                            <a:rPr lang="en-US" sz="2400" b="0" i="1" smtClean="0">
                              <a:latin typeface="Cambria Math" panose="02040503050406030204" pitchFamily="18" charset="0"/>
                            </a:rPr>
                          </m:ctrlPr>
                        </m:sSupPr>
                        <m:e>
                          <m:r>
                            <a:rPr lang="en-US" sz="2400" b="0" i="0" smtClean="0">
                              <a:latin typeface="Cambria Math" panose="02040503050406030204" pitchFamily="18" charset="0"/>
                            </a:rPr>
                            <m:t>10</m:t>
                          </m:r>
                        </m:e>
                        <m:sup>
                          <m:r>
                            <a:rPr lang="en-US" sz="2400" b="0" i="0" smtClean="0">
                              <a:latin typeface="Cambria Math" panose="02040503050406030204" pitchFamily="18" charset="0"/>
                            </a:rPr>
                            <m:t>3</m:t>
                          </m:r>
                        </m:sup>
                      </m:sSup>
                      <m:r>
                        <a:rPr lang="en-US" sz="2400" b="0" i="0" smtClean="0">
                          <a:latin typeface="Cambria Math" panose="02040503050406030204" pitchFamily="18" charset="0"/>
                        </a:rPr>
                        <m:t>×1×</m:t>
                      </m:r>
                      <m:sSup>
                        <m:sSupPr>
                          <m:ctrlPr>
                            <a:rPr lang="en-US" sz="2400" b="0" i="1" smtClean="0">
                              <a:latin typeface="Cambria Math" panose="02040503050406030204" pitchFamily="18" charset="0"/>
                            </a:rPr>
                          </m:ctrlPr>
                        </m:sSupPr>
                        <m:e>
                          <m:r>
                            <a:rPr lang="en-US" sz="2400" b="0" i="0" smtClean="0">
                              <a:latin typeface="Cambria Math" panose="02040503050406030204" pitchFamily="18" charset="0"/>
                            </a:rPr>
                            <m:t>10</m:t>
                          </m:r>
                        </m:e>
                        <m:sup>
                          <m:r>
                            <a:rPr lang="en-US" sz="2400" b="0" i="0" smtClean="0">
                              <a:latin typeface="Cambria Math" panose="02040503050406030204" pitchFamily="18" charset="0"/>
                            </a:rPr>
                            <m:t>−3</m:t>
                          </m:r>
                        </m:sup>
                      </m:sSup>
                      <m:r>
                        <a:rPr lang="en-US" sz="2400" b="0" i="0" smtClean="0">
                          <a:latin typeface="Cambria Math" panose="02040503050406030204" pitchFamily="18" charset="0"/>
                        </a:rPr>
                        <m:t>=1 </m:t>
                      </m:r>
                      <m:r>
                        <m:rPr>
                          <m:sty m:val="p"/>
                        </m:rPr>
                        <a:rPr lang="en-US" sz="2400" b="0" i="0" smtClean="0">
                          <a:latin typeface="Cambria Math" panose="02040503050406030204" pitchFamily="18" charset="0"/>
                        </a:rPr>
                        <m:t>W</m:t>
                      </m:r>
                    </m:oMath>
                  </m:oMathPara>
                </a14:m>
                <a:endParaRPr lang="en-IN" sz="2400" dirty="0"/>
              </a:p>
            </p:txBody>
          </p:sp>
        </mc:Choice>
        <mc:Fallback xmlns="">
          <p:sp>
            <p:nvSpPr>
              <p:cNvPr id="9" name="TextBox 8">
                <a:extLst>
                  <a:ext uri="{FF2B5EF4-FFF2-40B4-BE49-F238E27FC236}">
                    <a16:creationId xmlns:a16="http://schemas.microsoft.com/office/drawing/2014/main" id="{72410ACA-7D1D-A52A-0BD6-A3C0A4AF5A62}"/>
                  </a:ext>
                </a:extLst>
              </p:cNvPr>
              <p:cNvSpPr txBox="1">
                <a:spLocks noRot="1" noChangeAspect="1" noMove="1" noResize="1" noEditPoints="1" noAdjustHandles="1" noChangeArrowheads="1" noChangeShapeType="1" noTextEdit="1"/>
              </p:cNvSpPr>
              <p:nvPr/>
            </p:nvSpPr>
            <p:spPr>
              <a:xfrm>
                <a:off x="2885440" y="2429307"/>
                <a:ext cx="6372578" cy="369332"/>
              </a:xfrm>
              <a:prstGeom prst="rect">
                <a:avLst/>
              </a:prstGeom>
              <a:blipFill>
                <a:blip r:embed="rId3"/>
                <a:stretch>
                  <a:fillRect l="-191" t="-1667" b="-35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AF2FAB3-BB07-FE8E-8C91-A80169E195F0}"/>
                  </a:ext>
                </a:extLst>
              </p:cNvPr>
              <p:cNvSpPr txBox="1"/>
              <p:nvPr/>
            </p:nvSpPr>
            <p:spPr>
              <a:xfrm>
                <a:off x="3972560" y="3050948"/>
                <a:ext cx="4902431" cy="7561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Efficiency</m:t>
                      </m:r>
                      <m:r>
                        <a:rPr lang="en-US" sz="2400" b="0" i="0" smtClean="0">
                          <a:latin typeface="Cambria Math" panose="02040503050406030204" pitchFamily="18" charset="0"/>
                        </a:rPr>
                        <m:t>=</m:t>
                      </m:r>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Output</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power</m:t>
                          </m:r>
                        </m:num>
                        <m:den>
                          <m:r>
                            <m:rPr>
                              <m:sty m:val="p"/>
                            </m:rPr>
                            <a:rPr lang="en-US" sz="2400" b="0" i="0" smtClean="0">
                              <a:latin typeface="Cambria Math" panose="02040503050406030204" pitchFamily="18" charset="0"/>
                            </a:rPr>
                            <m:t>Input</m:t>
                          </m:r>
                          <m:r>
                            <a:rPr lang="en-US" sz="2400" b="0" i="0" smtClean="0">
                              <a:latin typeface="Cambria Math" panose="02040503050406030204" pitchFamily="18" charset="0"/>
                            </a:rPr>
                            <m:t> </m:t>
                          </m:r>
                          <m:r>
                            <m:rPr>
                              <m:sty m:val="p"/>
                            </m:rPr>
                            <a:rPr lang="en-US" sz="2400" i="0">
                              <a:latin typeface="Cambria Math" panose="02040503050406030204" pitchFamily="18" charset="0"/>
                            </a:rPr>
                            <m:t>power</m:t>
                          </m:r>
                        </m:den>
                      </m:f>
                      <m:r>
                        <a:rPr lang="en-US" sz="2400" b="0" i="0" smtClean="0">
                          <a:latin typeface="Cambria Math" panose="02040503050406030204" pitchFamily="18" charset="0"/>
                        </a:rPr>
                        <m:t>=0.1666</m:t>
                      </m:r>
                    </m:oMath>
                  </m:oMathPara>
                </a14:m>
                <a:endParaRPr lang="en-IN" sz="2400" dirty="0"/>
              </a:p>
            </p:txBody>
          </p:sp>
        </mc:Choice>
        <mc:Fallback xmlns="">
          <p:sp>
            <p:nvSpPr>
              <p:cNvPr id="11" name="TextBox 10">
                <a:extLst>
                  <a:ext uri="{FF2B5EF4-FFF2-40B4-BE49-F238E27FC236}">
                    <a16:creationId xmlns:a16="http://schemas.microsoft.com/office/drawing/2014/main" id="{7AF2FAB3-BB07-FE8E-8C91-A80169E195F0}"/>
                  </a:ext>
                </a:extLst>
              </p:cNvPr>
              <p:cNvSpPr txBox="1">
                <a:spLocks noRot="1" noChangeAspect="1" noMove="1" noResize="1" noEditPoints="1" noAdjustHandles="1" noChangeArrowheads="1" noChangeShapeType="1" noTextEdit="1"/>
              </p:cNvSpPr>
              <p:nvPr/>
            </p:nvSpPr>
            <p:spPr>
              <a:xfrm>
                <a:off x="3972560" y="3050948"/>
                <a:ext cx="4902431" cy="756104"/>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282D1E0-C106-F8DD-3C95-C8F30B1C0785}"/>
                  </a:ext>
                </a:extLst>
              </p:cNvPr>
              <p:cNvSpPr txBox="1"/>
              <p:nvPr/>
            </p:nvSpPr>
            <p:spPr>
              <a:xfrm>
                <a:off x="3972559" y="4229508"/>
                <a:ext cx="50401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Output</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power</m:t>
                      </m:r>
                      <m:r>
                        <a:rPr lang="en-US" sz="2400" b="0" i="0" smtClean="0">
                          <a:latin typeface="Cambria Math" panose="02040503050406030204" pitchFamily="18" charset="0"/>
                        </a:rPr>
                        <m:t>=0.166 </m:t>
                      </m:r>
                      <m:r>
                        <m:rPr>
                          <m:sty m:val="p"/>
                        </m:rPr>
                        <a:rPr lang="en-US" sz="2400" b="0" i="0" smtClean="0">
                          <a:latin typeface="Cambria Math" panose="02040503050406030204" pitchFamily="18" charset="0"/>
                        </a:rPr>
                        <m:t>W</m:t>
                      </m:r>
                      <m:r>
                        <a:rPr lang="en-US" sz="2400" b="0" i="0" smtClean="0">
                          <a:latin typeface="Cambria Math" panose="02040503050406030204" pitchFamily="18" charset="0"/>
                        </a:rPr>
                        <m:t>=166 </m:t>
                      </m:r>
                      <m:r>
                        <m:rPr>
                          <m:sty m:val="p"/>
                        </m:rPr>
                        <a:rPr lang="en-US" sz="2400" b="0" i="0" smtClean="0">
                          <a:latin typeface="Cambria Math" panose="02040503050406030204" pitchFamily="18" charset="0"/>
                        </a:rPr>
                        <m:t>mW</m:t>
                      </m:r>
                    </m:oMath>
                  </m:oMathPara>
                </a14:m>
                <a:endParaRPr lang="en-IN" sz="2400" dirty="0"/>
              </a:p>
            </p:txBody>
          </p:sp>
        </mc:Choice>
        <mc:Fallback xmlns="">
          <p:sp>
            <p:nvSpPr>
              <p:cNvPr id="12" name="TextBox 11">
                <a:extLst>
                  <a:ext uri="{FF2B5EF4-FFF2-40B4-BE49-F238E27FC236}">
                    <a16:creationId xmlns:a16="http://schemas.microsoft.com/office/drawing/2014/main" id="{D282D1E0-C106-F8DD-3C95-C8F30B1C0785}"/>
                  </a:ext>
                </a:extLst>
              </p:cNvPr>
              <p:cNvSpPr txBox="1">
                <a:spLocks noRot="1" noChangeAspect="1" noMove="1" noResize="1" noEditPoints="1" noAdjustHandles="1" noChangeArrowheads="1" noChangeShapeType="1" noTextEdit="1"/>
              </p:cNvSpPr>
              <p:nvPr/>
            </p:nvSpPr>
            <p:spPr>
              <a:xfrm>
                <a:off x="3972559" y="4229508"/>
                <a:ext cx="5040162" cy="369332"/>
              </a:xfrm>
              <a:prstGeom prst="rect">
                <a:avLst/>
              </a:prstGeom>
              <a:blipFill>
                <a:blip r:embed="rId5"/>
                <a:stretch>
                  <a:fillRect l="-484" b="-35000"/>
                </a:stretch>
              </a:blipFill>
            </p:spPr>
            <p:txBody>
              <a:bodyPr/>
              <a:lstStyle/>
              <a:p>
                <a:r>
                  <a:rPr lang="en-IN">
                    <a:noFill/>
                  </a:rPr>
                  <a:t> </a:t>
                </a:r>
              </a:p>
            </p:txBody>
          </p:sp>
        </mc:Fallback>
      </mc:AlternateContent>
    </p:spTree>
    <p:extLst>
      <p:ext uri="{BB962C8B-B14F-4D97-AF65-F5344CB8AC3E}">
        <p14:creationId xmlns:p14="http://schemas.microsoft.com/office/powerpoint/2010/main" val="22542807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61E7F-2DA3-36E1-3D22-0604E23B2E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E9A0C0-527D-39B2-4BDB-4F0F4AF603A8}"/>
              </a:ext>
            </a:extLst>
          </p:cNvPr>
          <p:cNvSpPr>
            <a:spLocks noGrp="1"/>
          </p:cNvSpPr>
          <p:nvPr>
            <p:ph type="title"/>
          </p:nvPr>
        </p:nvSpPr>
        <p:spPr>
          <a:xfrm>
            <a:off x="838201" y="-92075"/>
            <a:ext cx="8264703" cy="1135903"/>
          </a:xfrm>
        </p:spPr>
        <p:txBody>
          <a:bodyPr>
            <a:noAutofit/>
          </a:bodyPr>
          <a:lstStyle/>
          <a:p>
            <a:r>
              <a:rPr lang="en-IN" sz="3200" b="1" dirty="0">
                <a:solidFill>
                  <a:srgbClr val="0000FF"/>
                </a:solidFill>
                <a:latin typeface="Calibri" panose="020F0502020204030204" pitchFamily="34" charset="0"/>
              </a:rPr>
              <a:t>N</a:t>
            </a:r>
            <a:r>
              <a:rPr lang="en-IN" sz="3200" b="1" i="0" u="none" strike="noStrike" baseline="0" dirty="0">
                <a:solidFill>
                  <a:srgbClr val="0000FF"/>
                </a:solidFill>
                <a:latin typeface="Calibri" panose="020F0502020204030204" pitchFamily="34" charset="0"/>
              </a:rPr>
              <a:t>umerical Problem</a:t>
            </a:r>
            <a:endParaRPr lang="en-IN" sz="3200" b="1" dirty="0">
              <a:latin typeface="+mn-lt"/>
            </a:endParaRPr>
          </a:p>
        </p:txBody>
      </p:sp>
      <p:sp>
        <p:nvSpPr>
          <p:cNvPr id="4" name="Rectangle 3">
            <a:extLst>
              <a:ext uri="{FF2B5EF4-FFF2-40B4-BE49-F238E27FC236}">
                <a16:creationId xmlns:a16="http://schemas.microsoft.com/office/drawing/2014/main" id="{93F0B14C-EFEE-734A-21B8-727ED2923E11}"/>
              </a:ext>
            </a:extLst>
          </p:cNvPr>
          <p:cNvSpPr/>
          <p:nvPr/>
        </p:nvSpPr>
        <p:spPr>
          <a:xfrm>
            <a:off x="670560" y="935541"/>
            <a:ext cx="11244349" cy="1200329"/>
          </a:xfrm>
          <a:prstGeom prst="rect">
            <a:avLst/>
          </a:prstGeom>
        </p:spPr>
        <p:txBody>
          <a:bodyPr wrap="square">
            <a:spAutoFit/>
          </a:bodyPr>
          <a:lstStyle/>
          <a:p>
            <a:pPr algn="just"/>
            <a:r>
              <a:rPr lang="en-US" sz="2400" dirty="0">
                <a:solidFill>
                  <a:srgbClr val="FF0000"/>
                </a:solidFill>
              </a:rPr>
              <a:t>In a He-Ne laser system, the two energy levels of Ne involved in lasing action have energy values of 20.66 eV and 18.7 eV. Calculate the ratio of populations between the two levels at 27 </a:t>
            </a:r>
            <a:r>
              <a:rPr lang="en-US" sz="2400" i="0" dirty="0">
                <a:solidFill>
                  <a:srgbClr val="FF0000"/>
                </a:solidFill>
                <a:ea typeface="Cambria Math" panose="02040503050406030204" pitchFamily="18" charset="0"/>
              </a:rPr>
              <a:t>°C</a:t>
            </a:r>
            <a:endParaRPr lang="en-US" sz="2400" dirty="0">
              <a:solidFill>
                <a:srgbClr val="FF0000"/>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D19581D-A48E-5D63-BB1C-911B7CCA4906}"/>
                  </a:ext>
                </a:extLst>
              </p:cNvPr>
              <p:cNvSpPr txBox="1"/>
              <p:nvPr/>
            </p:nvSpPr>
            <p:spPr>
              <a:xfrm>
                <a:off x="2061765" y="2813903"/>
                <a:ext cx="77814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IN" sz="2400" b="0" i="0" smtClean="0">
                          <a:latin typeface="Cambria Math" panose="02040503050406030204" pitchFamily="18" charset="0"/>
                        </a:rPr>
                        <m:t>The</m:t>
                      </m:r>
                      <m:r>
                        <a:rPr lang="en-IN" sz="2400" b="0" i="0" smtClean="0">
                          <a:latin typeface="Cambria Math" panose="02040503050406030204" pitchFamily="18" charset="0"/>
                        </a:rPr>
                        <m:t> </m:t>
                      </m:r>
                      <m:r>
                        <m:rPr>
                          <m:sty m:val="p"/>
                        </m:rPr>
                        <a:rPr lang="en-IN" sz="2400" b="0" i="0" smtClean="0">
                          <a:latin typeface="Cambria Math" panose="02040503050406030204" pitchFamily="18" charset="0"/>
                        </a:rPr>
                        <m:t>energy</m:t>
                      </m:r>
                      <m:r>
                        <a:rPr lang="en-IN" sz="2400" b="0" i="0" smtClean="0">
                          <a:latin typeface="Cambria Math" panose="02040503050406030204" pitchFamily="18" charset="0"/>
                        </a:rPr>
                        <m:t> </m:t>
                      </m:r>
                      <m:r>
                        <m:rPr>
                          <m:sty m:val="p"/>
                        </m:rPr>
                        <a:rPr lang="en-IN" sz="2400" b="0" i="0" smtClean="0">
                          <a:latin typeface="Cambria Math" panose="02040503050406030204" pitchFamily="18" charset="0"/>
                        </a:rPr>
                        <m:t>difference</m:t>
                      </m:r>
                      <m:r>
                        <a:rPr lang="en-IN" sz="2400" b="0" i="0" smtClean="0">
                          <a:latin typeface="Cambria Math" panose="02040503050406030204" pitchFamily="18" charset="0"/>
                        </a:rPr>
                        <m:t> ∆</m:t>
                      </m:r>
                      <m:r>
                        <m:rPr>
                          <m:sty m:val="p"/>
                        </m:rPr>
                        <a:rPr lang="en-IN" sz="2400" b="0" i="0" smtClean="0">
                          <a:latin typeface="Cambria Math" panose="02040503050406030204" pitchFamily="18" charset="0"/>
                          <a:ea typeface="Cambria Math" panose="02040503050406030204" pitchFamily="18" charset="0"/>
                        </a:rPr>
                        <m:t>E</m:t>
                      </m:r>
                      <m:r>
                        <a:rPr lang="en-IN" sz="2400" b="0" i="0" smtClean="0">
                          <a:latin typeface="Cambria Math" panose="02040503050406030204" pitchFamily="18" charset="0"/>
                          <a:ea typeface="Cambria Math" panose="02040503050406030204" pitchFamily="18" charset="0"/>
                        </a:rPr>
                        <m:t>=1.96 </m:t>
                      </m:r>
                      <m:r>
                        <m:rPr>
                          <m:sty m:val="p"/>
                        </m:rPr>
                        <a:rPr lang="en-IN" sz="2400" b="0" i="0" smtClean="0">
                          <a:latin typeface="Cambria Math" panose="02040503050406030204" pitchFamily="18" charset="0"/>
                          <a:ea typeface="Cambria Math" panose="02040503050406030204" pitchFamily="18" charset="0"/>
                        </a:rPr>
                        <m:t>eV</m:t>
                      </m:r>
                      <m:r>
                        <a:rPr lang="en-IN" sz="2400" b="0" i="0" smtClean="0">
                          <a:latin typeface="Cambria Math" panose="02040503050406030204" pitchFamily="18" charset="0"/>
                          <a:ea typeface="Cambria Math" panose="02040503050406030204" pitchFamily="18" charset="0"/>
                        </a:rPr>
                        <m:t>;</m:t>
                      </m:r>
                      <m:r>
                        <m:rPr>
                          <m:sty m:val="p"/>
                        </m:rPr>
                        <a:rPr lang="en-IN" sz="2400" b="0" i="0" smtClean="0">
                          <a:latin typeface="Cambria Math" panose="02040503050406030204" pitchFamily="18" charset="0"/>
                          <a:ea typeface="Cambria Math" panose="02040503050406030204" pitchFamily="18" charset="0"/>
                        </a:rPr>
                        <m:t>T</m:t>
                      </m:r>
                      <m:r>
                        <a:rPr lang="en-IN" sz="2400" b="0" i="0" smtClean="0">
                          <a:latin typeface="Cambria Math" panose="02040503050406030204" pitchFamily="18" charset="0"/>
                          <a:ea typeface="Cambria Math" panose="02040503050406030204" pitchFamily="18" charset="0"/>
                        </a:rPr>
                        <m:t>=27+273=300</m:t>
                      </m:r>
                      <m:r>
                        <m:rPr>
                          <m:sty m:val="p"/>
                        </m:rPr>
                        <a:rPr lang="en-IN" sz="2400" b="0" i="0" smtClean="0">
                          <a:latin typeface="Cambria Math" panose="02040503050406030204" pitchFamily="18" charset="0"/>
                          <a:ea typeface="Cambria Math" panose="02040503050406030204" pitchFamily="18" charset="0"/>
                        </a:rPr>
                        <m:t>K</m:t>
                      </m:r>
                    </m:oMath>
                  </m:oMathPara>
                </a14:m>
                <a:endParaRPr lang="en-IN" sz="2400" dirty="0"/>
              </a:p>
            </p:txBody>
          </p:sp>
        </mc:Choice>
        <mc:Fallback xmlns="">
          <p:sp>
            <p:nvSpPr>
              <p:cNvPr id="6" name="TextBox 5">
                <a:extLst>
                  <a:ext uri="{FF2B5EF4-FFF2-40B4-BE49-F238E27FC236}">
                    <a16:creationId xmlns:a16="http://schemas.microsoft.com/office/drawing/2014/main" id="{3D19581D-A48E-5D63-BB1C-911B7CCA4906}"/>
                  </a:ext>
                </a:extLst>
              </p:cNvPr>
              <p:cNvSpPr txBox="1">
                <a:spLocks noRot="1" noChangeAspect="1" noMove="1" noResize="1" noEditPoints="1" noAdjustHandles="1" noChangeArrowheads="1" noChangeShapeType="1" noTextEdit="1"/>
              </p:cNvSpPr>
              <p:nvPr/>
            </p:nvSpPr>
            <p:spPr>
              <a:xfrm>
                <a:off x="2061765" y="2813903"/>
                <a:ext cx="7781426" cy="369332"/>
              </a:xfrm>
              <a:prstGeom prst="rect">
                <a:avLst/>
              </a:prstGeom>
              <a:blipFill>
                <a:blip r:embed="rId3"/>
                <a:stretch>
                  <a:fillRect l="-470" r="-470" b="-26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7BF612-45ED-EEBC-3AC6-5694EFD4B556}"/>
                  </a:ext>
                </a:extLst>
              </p:cNvPr>
              <p:cNvSpPr txBox="1"/>
              <p:nvPr/>
            </p:nvSpPr>
            <p:spPr>
              <a:xfrm>
                <a:off x="3142222" y="3340671"/>
                <a:ext cx="5620513" cy="7523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IN" sz="2400" b="0" i="0" smtClean="0">
                          <a:latin typeface="Cambria Math" panose="02040503050406030204" pitchFamily="18" charset="0"/>
                        </a:rPr>
                        <m:t>The</m:t>
                      </m:r>
                      <m:r>
                        <a:rPr lang="en-IN" sz="2400" b="0" i="0" smtClean="0">
                          <a:latin typeface="Cambria Math" panose="02040503050406030204" pitchFamily="18" charset="0"/>
                        </a:rPr>
                        <m:t> </m:t>
                      </m:r>
                      <m:r>
                        <m:rPr>
                          <m:sty m:val="p"/>
                        </m:rPr>
                        <a:rPr lang="en-IN" sz="2400" b="0" i="0" smtClean="0">
                          <a:latin typeface="Cambria Math" panose="02040503050406030204" pitchFamily="18" charset="0"/>
                        </a:rPr>
                        <m:t>ratio</m:t>
                      </m:r>
                      <m:r>
                        <a:rPr lang="en-IN" sz="2400" b="0" i="0" smtClean="0">
                          <a:latin typeface="Cambria Math" panose="02040503050406030204" pitchFamily="18" charset="0"/>
                        </a:rPr>
                        <m:t> </m:t>
                      </m:r>
                      <m:r>
                        <m:rPr>
                          <m:sty m:val="p"/>
                        </m:rPr>
                        <a:rPr lang="en-IN" sz="2400" b="0" i="0" smtClean="0">
                          <a:latin typeface="Cambria Math" panose="02040503050406030204" pitchFamily="18" charset="0"/>
                        </a:rPr>
                        <m:t>of</m:t>
                      </m:r>
                      <m:r>
                        <a:rPr lang="en-IN" sz="2400" b="0" i="0" smtClean="0">
                          <a:latin typeface="Cambria Math" panose="02040503050406030204" pitchFamily="18" charset="0"/>
                        </a:rPr>
                        <m:t> </m:t>
                      </m:r>
                      <m:r>
                        <m:rPr>
                          <m:sty m:val="p"/>
                        </m:rPr>
                        <a:rPr lang="en-IN" sz="2400" b="0" i="0" smtClean="0">
                          <a:latin typeface="Cambria Math" panose="02040503050406030204" pitchFamily="18" charset="0"/>
                        </a:rPr>
                        <m:t>populations</m:t>
                      </m:r>
                      <m:r>
                        <a:rPr lang="en-IN" sz="2400" b="0" i="0" smtClean="0">
                          <a:latin typeface="Cambria Math" panose="02040503050406030204" pitchFamily="18" charset="0"/>
                        </a:rPr>
                        <m:t>=</m:t>
                      </m:r>
                      <m:f>
                        <m:fPr>
                          <m:ctrlPr>
                            <a:rPr lang="en-IN" sz="2400" b="0" i="1" smtClean="0">
                              <a:latin typeface="Cambria Math" panose="02040503050406030204" pitchFamily="18" charset="0"/>
                            </a:rPr>
                          </m:ctrlPr>
                        </m:fPr>
                        <m:num>
                          <m:sSub>
                            <m:sSubPr>
                              <m:ctrlPr>
                                <a:rPr lang="en-IN" sz="2400" b="0" i="1" smtClean="0">
                                  <a:latin typeface="Cambria Math" panose="02040503050406030204" pitchFamily="18" charset="0"/>
                                </a:rPr>
                              </m:ctrlPr>
                            </m:sSubPr>
                            <m:e>
                              <m:r>
                                <m:rPr>
                                  <m:sty m:val="p"/>
                                </m:rPr>
                                <a:rPr lang="en-IN" sz="2400" b="0" i="0" smtClean="0">
                                  <a:latin typeface="Cambria Math" panose="02040503050406030204" pitchFamily="18" charset="0"/>
                                </a:rPr>
                                <m:t>N</m:t>
                              </m:r>
                            </m:e>
                            <m:sub>
                              <m:r>
                                <a:rPr lang="en-IN" sz="2400" b="0" i="0" smtClean="0">
                                  <a:latin typeface="Cambria Math" panose="02040503050406030204" pitchFamily="18" charset="0"/>
                                </a:rPr>
                                <m:t>2</m:t>
                              </m:r>
                            </m:sub>
                          </m:sSub>
                        </m:num>
                        <m:den>
                          <m:sSub>
                            <m:sSubPr>
                              <m:ctrlPr>
                                <a:rPr lang="en-IN" sz="2400" b="0" i="1" smtClean="0">
                                  <a:latin typeface="Cambria Math" panose="02040503050406030204" pitchFamily="18" charset="0"/>
                                </a:rPr>
                              </m:ctrlPr>
                            </m:sSubPr>
                            <m:e>
                              <m:r>
                                <m:rPr>
                                  <m:sty m:val="p"/>
                                </m:rPr>
                                <a:rPr lang="en-IN" sz="2400" b="0" i="0" smtClean="0">
                                  <a:latin typeface="Cambria Math" panose="02040503050406030204" pitchFamily="18" charset="0"/>
                                </a:rPr>
                                <m:t>N</m:t>
                              </m:r>
                            </m:e>
                            <m:sub>
                              <m:r>
                                <a:rPr lang="en-IN" sz="2400" b="0" i="0" smtClean="0">
                                  <a:latin typeface="Cambria Math" panose="02040503050406030204" pitchFamily="18" charset="0"/>
                                </a:rPr>
                                <m:t>1</m:t>
                              </m:r>
                            </m:sub>
                          </m:sSub>
                        </m:den>
                      </m:f>
                      <m:r>
                        <a:rPr lang="en-IN" sz="2400" b="0" i="0" smtClean="0">
                          <a:latin typeface="Cambria Math" panose="02040503050406030204" pitchFamily="18" charset="0"/>
                        </a:rPr>
                        <m:t>=</m:t>
                      </m:r>
                      <m:sSup>
                        <m:sSupPr>
                          <m:ctrlPr>
                            <a:rPr lang="en-IN" sz="2400" b="0" i="1" smtClean="0">
                              <a:latin typeface="Cambria Math" panose="02040503050406030204" pitchFamily="18" charset="0"/>
                            </a:rPr>
                          </m:ctrlPr>
                        </m:sSupPr>
                        <m:e>
                          <m:r>
                            <m:rPr>
                              <m:sty m:val="p"/>
                            </m:rPr>
                            <a:rPr lang="en-IN" sz="2400" b="0" i="0" smtClean="0">
                              <a:latin typeface="Cambria Math" panose="02040503050406030204" pitchFamily="18" charset="0"/>
                            </a:rPr>
                            <m:t>e</m:t>
                          </m:r>
                        </m:e>
                        <m:sup>
                          <m:r>
                            <a:rPr lang="en-IN" sz="2400" b="0" i="0" smtClean="0">
                              <a:latin typeface="Cambria Math" panose="02040503050406030204" pitchFamily="18" charset="0"/>
                            </a:rPr>
                            <m:t>−</m:t>
                          </m:r>
                          <m:d>
                            <m:dPr>
                              <m:ctrlPr>
                                <a:rPr lang="en-IN" sz="2400" b="0" i="1" smtClean="0">
                                  <a:latin typeface="Cambria Math" panose="02040503050406030204" pitchFamily="18" charset="0"/>
                                </a:rPr>
                              </m:ctrlPr>
                            </m:dPr>
                            <m:e>
                              <m:f>
                                <m:fPr>
                                  <m:ctrlPr>
                                    <a:rPr lang="en-IN" sz="2400" b="0" i="1" smtClean="0">
                                      <a:latin typeface="Cambria Math" panose="02040503050406030204" pitchFamily="18" charset="0"/>
                                    </a:rPr>
                                  </m:ctrlPr>
                                </m:fPr>
                                <m:num>
                                  <m:sSub>
                                    <m:sSubPr>
                                      <m:ctrlPr>
                                        <a:rPr lang="en-IN" sz="2400" b="0" i="1" smtClean="0">
                                          <a:latin typeface="Cambria Math" panose="02040503050406030204" pitchFamily="18" charset="0"/>
                                        </a:rPr>
                                      </m:ctrlPr>
                                    </m:sSubPr>
                                    <m:e>
                                      <m:r>
                                        <m:rPr>
                                          <m:sty m:val="p"/>
                                        </m:rPr>
                                        <a:rPr lang="en-IN" sz="2400" b="0" i="0" smtClean="0">
                                          <a:latin typeface="Cambria Math" panose="02040503050406030204" pitchFamily="18" charset="0"/>
                                        </a:rPr>
                                        <m:t>E</m:t>
                                      </m:r>
                                    </m:e>
                                    <m:sub>
                                      <m:r>
                                        <a:rPr lang="en-IN" sz="2400" b="0" i="0" smtClean="0">
                                          <a:latin typeface="Cambria Math" panose="02040503050406030204" pitchFamily="18" charset="0"/>
                                        </a:rPr>
                                        <m:t>2</m:t>
                                      </m:r>
                                    </m:sub>
                                  </m:sSub>
                                  <m:r>
                                    <a:rPr lang="en-IN" sz="2400" b="0" i="0" smtClean="0">
                                      <a:latin typeface="Cambria Math" panose="02040503050406030204" pitchFamily="18" charset="0"/>
                                    </a:rPr>
                                    <m:t>−</m:t>
                                  </m:r>
                                  <m:sSub>
                                    <m:sSubPr>
                                      <m:ctrlPr>
                                        <a:rPr lang="en-IN" sz="2400" b="0" i="1" smtClean="0">
                                          <a:latin typeface="Cambria Math" panose="02040503050406030204" pitchFamily="18" charset="0"/>
                                        </a:rPr>
                                      </m:ctrlPr>
                                    </m:sSubPr>
                                    <m:e>
                                      <m:r>
                                        <m:rPr>
                                          <m:sty m:val="p"/>
                                        </m:rPr>
                                        <a:rPr lang="en-IN" sz="2400" b="0" i="0" smtClean="0">
                                          <a:latin typeface="Cambria Math" panose="02040503050406030204" pitchFamily="18" charset="0"/>
                                        </a:rPr>
                                        <m:t>E</m:t>
                                      </m:r>
                                    </m:e>
                                    <m:sub>
                                      <m:r>
                                        <a:rPr lang="en-IN" sz="2400" b="0" i="0" smtClean="0">
                                          <a:latin typeface="Cambria Math" panose="02040503050406030204" pitchFamily="18" charset="0"/>
                                        </a:rPr>
                                        <m:t>1</m:t>
                                      </m:r>
                                    </m:sub>
                                  </m:sSub>
                                </m:num>
                                <m:den>
                                  <m:r>
                                    <m:rPr>
                                      <m:sty m:val="p"/>
                                    </m:rPr>
                                    <a:rPr lang="en-IN" sz="2400" b="0" i="0" smtClean="0">
                                      <a:latin typeface="Cambria Math" panose="02040503050406030204" pitchFamily="18" charset="0"/>
                                    </a:rPr>
                                    <m:t>KT</m:t>
                                  </m:r>
                                </m:den>
                              </m:f>
                            </m:e>
                          </m:d>
                        </m:sup>
                      </m:sSup>
                    </m:oMath>
                  </m:oMathPara>
                </a14:m>
                <a:endParaRPr lang="en-IN" sz="2400" dirty="0"/>
              </a:p>
            </p:txBody>
          </p:sp>
        </mc:Choice>
        <mc:Fallback xmlns="">
          <p:sp>
            <p:nvSpPr>
              <p:cNvPr id="7" name="TextBox 6">
                <a:extLst>
                  <a:ext uri="{FF2B5EF4-FFF2-40B4-BE49-F238E27FC236}">
                    <a16:creationId xmlns:a16="http://schemas.microsoft.com/office/drawing/2014/main" id="{B47BF612-45ED-EEBC-3AC6-5694EFD4B556}"/>
                  </a:ext>
                </a:extLst>
              </p:cNvPr>
              <p:cNvSpPr txBox="1">
                <a:spLocks noRot="1" noChangeAspect="1" noMove="1" noResize="1" noEditPoints="1" noAdjustHandles="1" noChangeArrowheads="1" noChangeShapeType="1" noTextEdit="1"/>
              </p:cNvSpPr>
              <p:nvPr/>
            </p:nvSpPr>
            <p:spPr>
              <a:xfrm>
                <a:off x="3142222" y="3340671"/>
                <a:ext cx="5620513" cy="752322"/>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FF82C32-5619-7E20-5A2C-E4944FA5B5A7}"/>
                  </a:ext>
                </a:extLst>
              </p:cNvPr>
              <p:cNvSpPr txBox="1"/>
              <p:nvPr/>
            </p:nvSpPr>
            <p:spPr>
              <a:xfrm>
                <a:off x="1307713" y="4260818"/>
                <a:ext cx="9289531" cy="9226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IN" sz="2400" b="0" i="0" smtClean="0">
                          <a:latin typeface="Cambria Math" panose="02040503050406030204" pitchFamily="18" charset="0"/>
                        </a:rPr>
                        <m:t>The</m:t>
                      </m:r>
                      <m:r>
                        <a:rPr lang="en-IN" sz="2400" b="0" i="0" smtClean="0">
                          <a:latin typeface="Cambria Math" panose="02040503050406030204" pitchFamily="18" charset="0"/>
                        </a:rPr>
                        <m:t> </m:t>
                      </m:r>
                      <m:r>
                        <m:rPr>
                          <m:sty m:val="p"/>
                        </m:rPr>
                        <a:rPr lang="en-IN" sz="2400" b="0" i="0" smtClean="0">
                          <a:latin typeface="Cambria Math" panose="02040503050406030204" pitchFamily="18" charset="0"/>
                        </a:rPr>
                        <m:t>ratio</m:t>
                      </m:r>
                      <m:r>
                        <a:rPr lang="en-IN" sz="2400" b="0" i="0" smtClean="0">
                          <a:latin typeface="Cambria Math" panose="02040503050406030204" pitchFamily="18" charset="0"/>
                        </a:rPr>
                        <m:t> </m:t>
                      </m:r>
                      <m:r>
                        <m:rPr>
                          <m:sty m:val="p"/>
                        </m:rPr>
                        <a:rPr lang="en-IN" sz="2400" b="0" i="0" smtClean="0">
                          <a:latin typeface="Cambria Math" panose="02040503050406030204" pitchFamily="18" charset="0"/>
                        </a:rPr>
                        <m:t>of</m:t>
                      </m:r>
                      <m:r>
                        <a:rPr lang="en-IN" sz="2400" b="0" i="0" smtClean="0">
                          <a:latin typeface="Cambria Math" panose="02040503050406030204" pitchFamily="18" charset="0"/>
                        </a:rPr>
                        <m:t> </m:t>
                      </m:r>
                      <m:r>
                        <m:rPr>
                          <m:sty m:val="p"/>
                        </m:rPr>
                        <a:rPr lang="en-IN" sz="2400" b="0" i="0" smtClean="0">
                          <a:latin typeface="Cambria Math" panose="02040503050406030204" pitchFamily="18" charset="0"/>
                        </a:rPr>
                        <m:t>populations</m:t>
                      </m:r>
                      <m:r>
                        <a:rPr lang="en-IN" sz="2400" b="0" i="0" smtClean="0">
                          <a:latin typeface="Cambria Math" panose="02040503050406030204" pitchFamily="18" charset="0"/>
                        </a:rPr>
                        <m:t>=</m:t>
                      </m:r>
                      <m:f>
                        <m:fPr>
                          <m:ctrlPr>
                            <a:rPr lang="en-IN" sz="2400" b="0" i="1" smtClean="0">
                              <a:latin typeface="Cambria Math" panose="02040503050406030204" pitchFamily="18" charset="0"/>
                            </a:rPr>
                          </m:ctrlPr>
                        </m:fPr>
                        <m:num>
                          <m:sSub>
                            <m:sSubPr>
                              <m:ctrlPr>
                                <a:rPr lang="en-IN" sz="2400" b="0" i="1" smtClean="0">
                                  <a:latin typeface="Cambria Math" panose="02040503050406030204" pitchFamily="18" charset="0"/>
                                </a:rPr>
                              </m:ctrlPr>
                            </m:sSubPr>
                            <m:e>
                              <m:r>
                                <m:rPr>
                                  <m:sty m:val="p"/>
                                </m:rPr>
                                <a:rPr lang="en-IN" sz="2400" b="0" i="0" smtClean="0">
                                  <a:latin typeface="Cambria Math" panose="02040503050406030204" pitchFamily="18" charset="0"/>
                                </a:rPr>
                                <m:t>N</m:t>
                              </m:r>
                            </m:e>
                            <m:sub>
                              <m:r>
                                <a:rPr lang="en-IN" sz="2400" b="0" i="0" smtClean="0">
                                  <a:latin typeface="Cambria Math" panose="02040503050406030204" pitchFamily="18" charset="0"/>
                                </a:rPr>
                                <m:t>2</m:t>
                              </m:r>
                            </m:sub>
                          </m:sSub>
                        </m:num>
                        <m:den>
                          <m:sSub>
                            <m:sSubPr>
                              <m:ctrlPr>
                                <a:rPr lang="en-IN" sz="2400" b="0" i="1" smtClean="0">
                                  <a:latin typeface="Cambria Math" panose="02040503050406030204" pitchFamily="18" charset="0"/>
                                </a:rPr>
                              </m:ctrlPr>
                            </m:sSubPr>
                            <m:e>
                              <m:r>
                                <m:rPr>
                                  <m:sty m:val="p"/>
                                </m:rPr>
                                <a:rPr lang="en-IN" sz="2400" b="0" i="0" smtClean="0">
                                  <a:latin typeface="Cambria Math" panose="02040503050406030204" pitchFamily="18" charset="0"/>
                                </a:rPr>
                                <m:t>N</m:t>
                              </m:r>
                            </m:e>
                            <m:sub>
                              <m:r>
                                <a:rPr lang="en-IN" sz="2400" b="0" i="0" smtClean="0">
                                  <a:latin typeface="Cambria Math" panose="02040503050406030204" pitchFamily="18" charset="0"/>
                                </a:rPr>
                                <m:t>1</m:t>
                              </m:r>
                            </m:sub>
                          </m:sSub>
                        </m:den>
                      </m:f>
                      <m:r>
                        <a:rPr lang="en-IN" sz="2400" b="0" i="0" smtClean="0">
                          <a:latin typeface="Cambria Math" panose="02040503050406030204" pitchFamily="18" charset="0"/>
                        </a:rPr>
                        <m:t>=</m:t>
                      </m:r>
                      <m:sSup>
                        <m:sSupPr>
                          <m:ctrlPr>
                            <a:rPr lang="en-IN" sz="2400" b="0" i="1" smtClean="0">
                              <a:latin typeface="Cambria Math" panose="02040503050406030204" pitchFamily="18" charset="0"/>
                            </a:rPr>
                          </m:ctrlPr>
                        </m:sSupPr>
                        <m:e>
                          <m:r>
                            <m:rPr>
                              <m:sty m:val="p"/>
                            </m:rPr>
                            <a:rPr lang="en-IN" sz="2400" b="0" i="0" smtClean="0">
                              <a:latin typeface="Cambria Math" panose="02040503050406030204" pitchFamily="18" charset="0"/>
                            </a:rPr>
                            <m:t>e</m:t>
                          </m:r>
                        </m:e>
                        <m:sup>
                          <m:r>
                            <a:rPr lang="en-IN" sz="2400" b="0" i="0" smtClean="0">
                              <a:latin typeface="Cambria Math" panose="02040503050406030204" pitchFamily="18" charset="0"/>
                            </a:rPr>
                            <m:t>−</m:t>
                          </m:r>
                          <m:d>
                            <m:dPr>
                              <m:ctrlPr>
                                <a:rPr lang="en-IN" sz="2400" b="0" i="1" smtClean="0">
                                  <a:latin typeface="Cambria Math" panose="02040503050406030204" pitchFamily="18" charset="0"/>
                                </a:rPr>
                              </m:ctrlPr>
                            </m:dPr>
                            <m:e>
                              <m:f>
                                <m:fPr>
                                  <m:ctrlPr>
                                    <a:rPr lang="en-IN" sz="2400" b="0" i="1" smtClean="0">
                                      <a:latin typeface="Cambria Math" panose="02040503050406030204" pitchFamily="18" charset="0"/>
                                    </a:rPr>
                                  </m:ctrlPr>
                                </m:fPr>
                                <m:num>
                                  <m:r>
                                    <a:rPr lang="en-IN" sz="2400" b="0" i="0" smtClean="0">
                                      <a:latin typeface="Cambria Math" panose="02040503050406030204" pitchFamily="18" charset="0"/>
                                    </a:rPr>
                                    <m:t>1.96×1.6×</m:t>
                                  </m:r>
                                  <m:sSup>
                                    <m:sSupPr>
                                      <m:ctrlPr>
                                        <a:rPr lang="en-IN" sz="2400" b="0" i="1" smtClean="0">
                                          <a:latin typeface="Cambria Math" panose="02040503050406030204" pitchFamily="18" charset="0"/>
                                        </a:rPr>
                                      </m:ctrlPr>
                                    </m:sSupPr>
                                    <m:e>
                                      <m:r>
                                        <a:rPr lang="en-IN" sz="2400" b="0" i="0" smtClean="0">
                                          <a:latin typeface="Cambria Math" panose="02040503050406030204" pitchFamily="18" charset="0"/>
                                        </a:rPr>
                                        <m:t>10</m:t>
                                      </m:r>
                                    </m:e>
                                    <m:sup>
                                      <m:r>
                                        <a:rPr lang="en-IN" sz="2400" b="0" i="0" smtClean="0">
                                          <a:latin typeface="Cambria Math" panose="02040503050406030204" pitchFamily="18" charset="0"/>
                                        </a:rPr>
                                        <m:t>−19</m:t>
                                      </m:r>
                                    </m:sup>
                                  </m:sSup>
                                </m:num>
                                <m:den>
                                  <m:r>
                                    <a:rPr lang="en-IN" sz="2400" b="0" i="0" smtClean="0">
                                      <a:latin typeface="Cambria Math" panose="02040503050406030204" pitchFamily="18" charset="0"/>
                                    </a:rPr>
                                    <m:t>1.38×</m:t>
                                  </m:r>
                                  <m:sSup>
                                    <m:sSupPr>
                                      <m:ctrlPr>
                                        <a:rPr lang="en-IN" sz="2400" b="0" i="1" smtClean="0">
                                          <a:latin typeface="Cambria Math" panose="02040503050406030204" pitchFamily="18" charset="0"/>
                                        </a:rPr>
                                      </m:ctrlPr>
                                    </m:sSupPr>
                                    <m:e>
                                      <m:r>
                                        <a:rPr lang="en-IN" sz="2400" b="0" i="0" smtClean="0">
                                          <a:latin typeface="Cambria Math" panose="02040503050406030204" pitchFamily="18" charset="0"/>
                                        </a:rPr>
                                        <m:t>10</m:t>
                                      </m:r>
                                    </m:e>
                                    <m:sup>
                                      <m:r>
                                        <a:rPr lang="en-IN" sz="2400" b="0" i="0" smtClean="0">
                                          <a:latin typeface="Cambria Math" panose="02040503050406030204" pitchFamily="18" charset="0"/>
                                        </a:rPr>
                                        <m:t>−23</m:t>
                                      </m:r>
                                    </m:sup>
                                  </m:sSup>
                                  <m:r>
                                    <a:rPr lang="en-IN" sz="2400" b="0" i="0" smtClean="0">
                                      <a:latin typeface="Cambria Math" panose="02040503050406030204" pitchFamily="18" charset="0"/>
                                    </a:rPr>
                                    <m:t>×300</m:t>
                                  </m:r>
                                </m:den>
                              </m:f>
                            </m:e>
                          </m:d>
                        </m:sup>
                      </m:sSup>
                      <m:r>
                        <a:rPr lang="en-IN" sz="2400" b="0" i="0" smtClean="0">
                          <a:latin typeface="Cambria Math" panose="02040503050406030204" pitchFamily="18" charset="0"/>
                        </a:rPr>
                        <m:t>=1.266×</m:t>
                      </m:r>
                      <m:sSup>
                        <m:sSupPr>
                          <m:ctrlPr>
                            <a:rPr lang="en-IN" sz="2400" b="0" i="1" smtClean="0">
                              <a:latin typeface="Cambria Math" panose="02040503050406030204" pitchFamily="18" charset="0"/>
                            </a:rPr>
                          </m:ctrlPr>
                        </m:sSupPr>
                        <m:e>
                          <m:r>
                            <a:rPr lang="en-IN" sz="2400" b="0" i="0" smtClean="0">
                              <a:latin typeface="Cambria Math" panose="02040503050406030204" pitchFamily="18" charset="0"/>
                            </a:rPr>
                            <m:t>10</m:t>
                          </m:r>
                        </m:e>
                        <m:sup>
                          <m:r>
                            <a:rPr lang="en-IN" sz="2400" b="0" i="0" smtClean="0">
                              <a:latin typeface="Cambria Math" panose="02040503050406030204" pitchFamily="18" charset="0"/>
                            </a:rPr>
                            <m:t>−33</m:t>
                          </m:r>
                        </m:sup>
                      </m:sSup>
                    </m:oMath>
                  </m:oMathPara>
                </a14:m>
                <a:endParaRPr lang="en-IN" sz="2400" dirty="0"/>
              </a:p>
            </p:txBody>
          </p:sp>
        </mc:Choice>
        <mc:Fallback xmlns="">
          <p:sp>
            <p:nvSpPr>
              <p:cNvPr id="8" name="TextBox 7">
                <a:extLst>
                  <a:ext uri="{FF2B5EF4-FFF2-40B4-BE49-F238E27FC236}">
                    <a16:creationId xmlns:a16="http://schemas.microsoft.com/office/drawing/2014/main" id="{6FF82C32-5619-7E20-5A2C-E4944FA5B5A7}"/>
                  </a:ext>
                </a:extLst>
              </p:cNvPr>
              <p:cNvSpPr txBox="1">
                <a:spLocks noRot="1" noChangeAspect="1" noMove="1" noResize="1" noEditPoints="1" noAdjustHandles="1" noChangeArrowheads="1" noChangeShapeType="1" noTextEdit="1"/>
              </p:cNvSpPr>
              <p:nvPr/>
            </p:nvSpPr>
            <p:spPr>
              <a:xfrm>
                <a:off x="1307713" y="4260818"/>
                <a:ext cx="9289531" cy="922625"/>
              </a:xfrm>
              <a:prstGeom prst="rect">
                <a:avLst/>
              </a:prstGeom>
              <a:blipFill>
                <a:blip r:embed="rId5"/>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22562460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6A065C-61DD-901D-2A98-676FD70E1C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09444B-8D92-9ED4-240C-31CABFA99651}"/>
              </a:ext>
            </a:extLst>
          </p:cNvPr>
          <p:cNvSpPr>
            <a:spLocks noGrp="1"/>
          </p:cNvSpPr>
          <p:nvPr>
            <p:ph type="title"/>
          </p:nvPr>
        </p:nvSpPr>
        <p:spPr>
          <a:xfrm>
            <a:off x="838201" y="-92075"/>
            <a:ext cx="8264703" cy="1135903"/>
          </a:xfrm>
        </p:spPr>
        <p:txBody>
          <a:bodyPr>
            <a:noAutofit/>
          </a:bodyPr>
          <a:lstStyle/>
          <a:p>
            <a:r>
              <a:rPr lang="en-IN" sz="3200" b="1" dirty="0">
                <a:solidFill>
                  <a:srgbClr val="0000FF"/>
                </a:solidFill>
                <a:latin typeface="Calibri" panose="020F0502020204030204" pitchFamily="34" charset="0"/>
              </a:rPr>
              <a:t>N</a:t>
            </a:r>
            <a:r>
              <a:rPr lang="en-IN" sz="3200" b="1" i="0" u="none" strike="noStrike" baseline="0" dirty="0">
                <a:solidFill>
                  <a:srgbClr val="0000FF"/>
                </a:solidFill>
                <a:latin typeface="Calibri" panose="020F0502020204030204" pitchFamily="34" charset="0"/>
              </a:rPr>
              <a:t>umerical Problem</a:t>
            </a:r>
            <a:endParaRPr lang="en-IN" sz="3200" b="1" dirty="0">
              <a:latin typeface="+mn-lt"/>
            </a:endParaRPr>
          </a:p>
        </p:txBody>
      </p:sp>
      <p:sp>
        <p:nvSpPr>
          <p:cNvPr id="4" name="Rectangle 3">
            <a:extLst>
              <a:ext uri="{FF2B5EF4-FFF2-40B4-BE49-F238E27FC236}">
                <a16:creationId xmlns:a16="http://schemas.microsoft.com/office/drawing/2014/main" id="{CEE70A39-73B5-AF6E-54DC-596F667B0AFF}"/>
              </a:ext>
            </a:extLst>
          </p:cNvPr>
          <p:cNvSpPr/>
          <p:nvPr/>
        </p:nvSpPr>
        <p:spPr>
          <a:xfrm>
            <a:off x="471056" y="935541"/>
            <a:ext cx="11443854" cy="830997"/>
          </a:xfrm>
          <a:prstGeom prst="rect">
            <a:avLst/>
          </a:prstGeom>
        </p:spPr>
        <p:txBody>
          <a:bodyPr wrap="square">
            <a:spAutoFit/>
          </a:bodyPr>
          <a:lstStyle/>
          <a:p>
            <a:pPr algn="just"/>
            <a:r>
              <a:rPr lang="en-US" sz="2400" dirty="0">
                <a:solidFill>
                  <a:srgbClr val="FF0000"/>
                </a:solidFill>
              </a:rPr>
              <a:t>A He-Ne laser emits light at a wavelength of 632.8 nm and has an output power of 2.3 </a:t>
            </a:r>
            <a:r>
              <a:rPr lang="en-US" sz="2400" dirty="0" err="1">
                <a:solidFill>
                  <a:srgbClr val="FF0000"/>
                </a:solidFill>
              </a:rPr>
              <a:t>mW</a:t>
            </a:r>
            <a:r>
              <a:rPr lang="en-US" sz="2400" dirty="0">
                <a:solidFill>
                  <a:srgbClr val="FF0000"/>
                </a:solidFill>
              </a:rPr>
              <a:t>. How many photons are emitted in each minute by this laser when operating?</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AA974B0-BB8B-5AEF-5FD2-5280A89182D0}"/>
                  </a:ext>
                </a:extLst>
              </p:cNvPr>
              <p:cNvSpPr txBox="1"/>
              <p:nvPr/>
            </p:nvSpPr>
            <p:spPr>
              <a:xfrm>
                <a:off x="1916153" y="1873528"/>
                <a:ext cx="951607" cy="7013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E</m:t>
                      </m:r>
                      <m:r>
                        <a:rPr lang="en-US" sz="2400" b="0" i="0" smtClean="0">
                          <a:latin typeface="Cambria Math" panose="02040503050406030204" pitchFamily="18" charset="0"/>
                        </a:rPr>
                        <m:t>=</m:t>
                      </m:r>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hc</m:t>
                          </m:r>
                        </m:num>
                        <m:den>
                          <m:r>
                            <m:rPr>
                              <m:sty m:val="p"/>
                            </m:rPr>
                            <a:rPr lang="en-US" sz="2400" b="0" i="0" smtClean="0">
                              <a:latin typeface="Cambria Math" panose="02040503050406030204" pitchFamily="18" charset="0"/>
                              <a:ea typeface="Cambria Math" panose="02040503050406030204" pitchFamily="18" charset="0"/>
                            </a:rPr>
                            <m:t>λ</m:t>
                          </m:r>
                        </m:den>
                      </m:f>
                    </m:oMath>
                  </m:oMathPara>
                </a14:m>
                <a:endParaRPr lang="en-IN" sz="2400" dirty="0"/>
              </a:p>
            </p:txBody>
          </p:sp>
        </mc:Choice>
        <mc:Fallback xmlns="">
          <p:sp>
            <p:nvSpPr>
              <p:cNvPr id="3" name="TextBox 2">
                <a:extLst>
                  <a:ext uri="{FF2B5EF4-FFF2-40B4-BE49-F238E27FC236}">
                    <a16:creationId xmlns:a16="http://schemas.microsoft.com/office/drawing/2014/main" id="{4AA974B0-BB8B-5AEF-5FD2-5280A89182D0}"/>
                  </a:ext>
                </a:extLst>
              </p:cNvPr>
              <p:cNvSpPr txBox="1">
                <a:spLocks noRot="1" noChangeAspect="1" noMove="1" noResize="1" noEditPoints="1" noAdjustHandles="1" noChangeArrowheads="1" noChangeShapeType="1" noTextEdit="1"/>
              </p:cNvSpPr>
              <p:nvPr/>
            </p:nvSpPr>
            <p:spPr>
              <a:xfrm>
                <a:off x="1916153" y="1873528"/>
                <a:ext cx="951607" cy="701346"/>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81715FE-3966-CE18-7FEC-4D96130B82C4}"/>
                  </a:ext>
                </a:extLst>
              </p:cNvPr>
              <p:cNvSpPr txBox="1"/>
              <p:nvPr/>
            </p:nvSpPr>
            <p:spPr>
              <a:xfrm>
                <a:off x="2867760" y="2699968"/>
                <a:ext cx="6655092" cy="7586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Photons</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emitted</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per</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second</m:t>
                      </m:r>
                      <m:r>
                        <a:rPr lang="en-US" sz="2400" b="0" i="0" smtClean="0">
                          <a:latin typeface="Cambria Math" panose="02040503050406030204" pitchFamily="18" charset="0"/>
                        </a:rPr>
                        <m:t>=</m:t>
                      </m:r>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Output</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power</m:t>
                          </m:r>
                        </m:num>
                        <m:den>
                          <m:r>
                            <m:rPr>
                              <m:sty m:val="p"/>
                            </m:rPr>
                            <a:rPr lang="en-US" sz="2400" b="0" i="0" smtClean="0">
                              <a:latin typeface="Cambria Math" panose="02040503050406030204" pitchFamily="18" charset="0"/>
                              <a:ea typeface="Cambria Math" panose="02040503050406030204" pitchFamily="18" charset="0"/>
                            </a:rPr>
                            <m:t>Energy</m:t>
                          </m:r>
                          <m:r>
                            <a:rPr lang="en-US" sz="2400" b="0" i="0" smtClean="0">
                              <a:latin typeface="Cambria Math" panose="02040503050406030204" pitchFamily="18" charset="0"/>
                              <a:ea typeface="Cambria Math" panose="02040503050406030204" pitchFamily="18" charset="0"/>
                            </a:rPr>
                            <m:t> </m:t>
                          </m:r>
                          <m:r>
                            <m:rPr>
                              <m:sty m:val="p"/>
                            </m:rPr>
                            <a:rPr lang="en-US" sz="2400" b="0" i="0" smtClean="0">
                              <a:latin typeface="Cambria Math" panose="02040503050406030204" pitchFamily="18" charset="0"/>
                              <a:ea typeface="Cambria Math" panose="02040503050406030204" pitchFamily="18" charset="0"/>
                            </a:rPr>
                            <m:t>of</m:t>
                          </m:r>
                          <m:r>
                            <a:rPr lang="en-US" sz="2400" b="0" i="0" smtClean="0">
                              <a:latin typeface="Cambria Math" panose="02040503050406030204" pitchFamily="18" charset="0"/>
                              <a:ea typeface="Cambria Math" panose="02040503050406030204" pitchFamily="18" charset="0"/>
                            </a:rPr>
                            <m:t> 1 </m:t>
                          </m:r>
                          <m:r>
                            <m:rPr>
                              <m:sty m:val="p"/>
                            </m:rPr>
                            <a:rPr lang="en-US" sz="2400" b="0" i="0" smtClean="0">
                              <a:latin typeface="Cambria Math" panose="02040503050406030204" pitchFamily="18" charset="0"/>
                              <a:ea typeface="Cambria Math" panose="02040503050406030204" pitchFamily="18" charset="0"/>
                            </a:rPr>
                            <m:t>photon</m:t>
                          </m:r>
                        </m:den>
                      </m:f>
                    </m:oMath>
                  </m:oMathPara>
                </a14:m>
                <a:endParaRPr lang="en-IN" sz="2400" dirty="0"/>
              </a:p>
            </p:txBody>
          </p:sp>
        </mc:Choice>
        <mc:Fallback xmlns="">
          <p:sp>
            <p:nvSpPr>
              <p:cNvPr id="5" name="TextBox 4">
                <a:extLst>
                  <a:ext uri="{FF2B5EF4-FFF2-40B4-BE49-F238E27FC236}">
                    <a16:creationId xmlns:a16="http://schemas.microsoft.com/office/drawing/2014/main" id="{581715FE-3966-CE18-7FEC-4D96130B82C4}"/>
                  </a:ext>
                </a:extLst>
              </p:cNvPr>
              <p:cNvSpPr txBox="1">
                <a:spLocks noRot="1" noChangeAspect="1" noMove="1" noResize="1" noEditPoints="1" noAdjustHandles="1" noChangeArrowheads="1" noChangeShapeType="1" noTextEdit="1"/>
              </p:cNvSpPr>
              <p:nvPr/>
            </p:nvSpPr>
            <p:spPr>
              <a:xfrm>
                <a:off x="2867760" y="2699968"/>
                <a:ext cx="6655092" cy="758669"/>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152EA7D-6C80-109C-6649-F9818224E70F}"/>
                  </a:ext>
                </a:extLst>
              </p:cNvPr>
              <p:cNvSpPr txBox="1"/>
              <p:nvPr/>
            </p:nvSpPr>
            <p:spPr>
              <a:xfrm>
                <a:off x="3264662" y="1873528"/>
                <a:ext cx="6485109" cy="7411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E</m:t>
                      </m:r>
                      <m:r>
                        <a:rPr lang="en-US" sz="2400" b="0" i="0"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0" smtClean="0">
                              <a:latin typeface="Cambria Math" panose="02040503050406030204" pitchFamily="18" charset="0"/>
                            </a:rPr>
                            <m:t>6.626×</m:t>
                          </m:r>
                          <m:sSup>
                            <m:sSupPr>
                              <m:ctrlPr>
                                <a:rPr lang="en-US" sz="2400" b="0" i="1" smtClean="0">
                                  <a:latin typeface="Cambria Math" panose="02040503050406030204" pitchFamily="18" charset="0"/>
                                </a:rPr>
                              </m:ctrlPr>
                            </m:sSupPr>
                            <m:e>
                              <m:r>
                                <a:rPr lang="en-US" sz="2400" b="0" i="0" smtClean="0">
                                  <a:latin typeface="Cambria Math" panose="02040503050406030204" pitchFamily="18" charset="0"/>
                                </a:rPr>
                                <m:t>10</m:t>
                              </m:r>
                            </m:e>
                            <m:sup>
                              <m:r>
                                <a:rPr lang="en-US" sz="2400" b="0" i="0" smtClean="0">
                                  <a:latin typeface="Cambria Math" panose="02040503050406030204" pitchFamily="18" charset="0"/>
                                </a:rPr>
                                <m:t>−34</m:t>
                              </m:r>
                            </m:sup>
                          </m:sSup>
                          <m:r>
                            <a:rPr lang="en-US" sz="2400" b="0" i="0" smtClean="0">
                              <a:latin typeface="Cambria Math" panose="02040503050406030204" pitchFamily="18" charset="0"/>
                            </a:rPr>
                            <m:t>×3×</m:t>
                          </m:r>
                          <m:sSup>
                            <m:sSupPr>
                              <m:ctrlPr>
                                <a:rPr lang="en-US" sz="2400" b="0" i="1" smtClean="0">
                                  <a:latin typeface="Cambria Math" panose="02040503050406030204" pitchFamily="18" charset="0"/>
                                </a:rPr>
                              </m:ctrlPr>
                            </m:sSupPr>
                            <m:e>
                              <m:r>
                                <a:rPr lang="en-US" sz="2400" b="0" i="0" smtClean="0">
                                  <a:latin typeface="Cambria Math" panose="02040503050406030204" pitchFamily="18" charset="0"/>
                                </a:rPr>
                                <m:t>10</m:t>
                              </m:r>
                            </m:e>
                            <m:sup>
                              <m:r>
                                <a:rPr lang="en-US" sz="2400" b="0" i="0" smtClean="0">
                                  <a:latin typeface="Cambria Math" panose="02040503050406030204" pitchFamily="18" charset="0"/>
                                </a:rPr>
                                <m:t>8</m:t>
                              </m:r>
                            </m:sup>
                          </m:sSup>
                        </m:num>
                        <m:den>
                          <m:r>
                            <a:rPr lang="en-US" sz="2400" b="0" i="0" smtClean="0">
                              <a:latin typeface="Cambria Math" panose="02040503050406030204" pitchFamily="18" charset="0"/>
                              <a:ea typeface="Cambria Math" panose="02040503050406030204" pitchFamily="18" charset="0"/>
                            </a:rPr>
                            <m:t>632.8×</m:t>
                          </m:r>
                          <m:sSup>
                            <m:sSupPr>
                              <m:ctrlPr>
                                <a:rPr lang="en-US" sz="2400" b="0" i="1" smtClean="0">
                                  <a:latin typeface="Cambria Math" panose="02040503050406030204" pitchFamily="18" charset="0"/>
                                  <a:ea typeface="Cambria Math" panose="02040503050406030204" pitchFamily="18" charset="0"/>
                                </a:rPr>
                              </m:ctrlPr>
                            </m:sSupPr>
                            <m:e>
                              <m:r>
                                <a:rPr lang="en-US" sz="2400" b="0" i="0" smtClean="0">
                                  <a:latin typeface="Cambria Math" panose="02040503050406030204" pitchFamily="18" charset="0"/>
                                  <a:ea typeface="Cambria Math" panose="02040503050406030204" pitchFamily="18" charset="0"/>
                                </a:rPr>
                                <m:t>10</m:t>
                              </m:r>
                            </m:e>
                            <m:sup>
                              <m:r>
                                <a:rPr lang="en-US" sz="2400" b="0" i="0" smtClean="0">
                                  <a:latin typeface="Cambria Math" panose="02040503050406030204" pitchFamily="18" charset="0"/>
                                  <a:ea typeface="Cambria Math" panose="02040503050406030204" pitchFamily="18" charset="0"/>
                                </a:rPr>
                                <m:t>−9</m:t>
                              </m:r>
                            </m:sup>
                          </m:sSup>
                        </m:den>
                      </m:f>
                      <m:r>
                        <a:rPr lang="en-US" sz="2400" b="0" i="0" smtClean="0">
                          <a:latin typeface="Cambria Math" panose="02040503050406030204" pitchFamily="18" charset="0"/>
                        </a:rPr>
                        <m:t>=3.1412×</m:t>
                      </m:r>
                      <m:sSup>
                        <m:sSupPr>
                          <m:ctrlPr>
                            <a:rPr lang="en-US" sz="2400" b="0" i="1" smtClean="0">
                              <a:latin typeface="Cambria Math" panose="02040503050406030204" pitchFamily="18" charset="0"/>
                            </a:rPr>
                          </m:ctrlPr>
                        </m:sSupPr>
                        <m:e>
                          <m:r>
                            <a:rPr lang="en-US" sz="2400" b="0" i="0" smtClean="0">
                              <a:latin typeface="Cambria Math" panose="02040503050406030204" pitchFamily="18" charset="0"/>
                            </a:rPr>
                            <m:t>10</m:t>
                          </m:r>
                        </m:e>
                        <m:sup>
                          <m:r>
                            <a:rPr lang="en-US" sz="2400" b="0" i="0" smtClean="0">
                              <a:latin typeface="Cambria Math" panose="02040503050406030204" pitchFamily="18" charset="0"/>
                            </a:rPr>
                            <m:t>−19</m:t>
                          </m:r>
                        </m:sup>
                      </m:sSup>
                      <m:r>
                        <a:rPr lang="en-US" sz="2400" b="0" i="0" smtClean="0">
                          <a:latin typeface="Cambria Math" panose="02040503050406030204" pitchFamily="18" charset="0"/>
                        </a:rPr>
                        <m:t> </m:t>
                      </m:r>
                      <m:r>
                        <m:rPr>
                          <m:sty m:val="p"/>
                        </m:rPr>
                        <a:rPr lang="en-US" sz="2400" b="0" i="0" smtClean="0">
                          <a:latin typeface="Cambria Math" panose="02040503050406030204" pitchFamily="18" charset="0"/>
                        </a:rPr>
                        <m:t>J</m:t>
                      </m:r>
                    </m:oMath>
                  </m:oMathPara>
                </a14:m>
                <a:endParaRPr lang="en-IN" sz="2400" dirty="0"/>
              </a:p>
            </p:txBody>
          </p:sp>
        </mc:Choice>
        <mc:Fallback xmlns="">
          <p:sp>
            <p:nvSpPr>
              <p:cNvPr id="6" name="TextBox 5">
                <a:extLst>
                  <a:ext uri="{FF2B5EF4-FFF2-40B4-BE49-F238E27FC236}">
                    <a16:creationId xmlns:a16="http://schemas.microsoft.com/office/drawing/2014/main" id="{B152EA7D-6C80-109C-6649-F9818224E70F}"/>
                  </a:ext>
                </a:extLst>
              </p:cNvPr>
              <p:cNvSpPr txBox="1">
                <a:spLocks noRot="1" noChangeAspect="1" noMove="1" noResize="1" noEditPoints="1" noAdjustHandles="1" noChangeArrowheads="1" noChangeShapeType="1" noTextEdit="1"/>
              </p:cNvSpPr>
              <p:nvPr/>
            </p:nvSpPr>
            <p:spPr>
              <a:xfrm>
                <a:off x="3264662" y="1873528"/>
                <a:ext cx="6485109" cy="741100"/>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72D3C7A-EF93-C68F-34B3-876066ED2156}"/>
                  </a:ext>
                </a:extLst>
              </p:cNvPr>
              <p:cNvSpPr txBox="1"/>
              <p:nvPr/>
            </p:nvSpPr>
            <p:spPr>
              <a:xfrm>
                <a:off x="2867760" y="3583731"/>
                <a:ext cx="8705845" cy="7411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Photons</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emitted</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per</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second</m:t>
                      </m:r>
                      <m:r>
                        <a:rPr lang="en-US" sz="2400" b="0" i="0"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0" smtClean="0">
                              <a:latin typeface="Cambria Math" panose="02040503050406030204" pitchFamily="18" charset="0"/>
                            </a:rPr>
                            <m:t>2.3×</m:t>
                          </m:r>
                          <m:sSup>
                            <m:sSupPr>
                              <m:ctrlPr>
                                <a:rPr lang="en-US" sz="2400" b="0" i="1" smtClean="0">
                                  <a:latin typeface="Cambria Math" panose="02040503050406030204" pitchFamily="18" charset="0"/>
                                </a:rPr>
                              </m:ctrlPr>
                            </m:sSupPr>
                            <m:e>
                              <m:r>
                                <a:rPr lang="en-US" sz="2400" b="0" i="0" smtClean="0">
                                  <a:latin typeface="Cambria Math" panose="02040503050406030204" pitchFamily="18" charset="0"/>
                                </a:rPr>
                                <m:t>10</m:t>
                              </m:r>
                            </m:e>
                            <m:sup>
                              <m:r>
                                <a:rPr lang="en-US" sz="2400" b="0" i="0" smtClean="0">
                                  <a:latin typeface="Cambria Math" panose="02040503050406030204" pitchFamily="18" charset="0"/>
                                </a:rPr>
                                <m:t>−3</m:t>
                              </m:r>
                            </m:sup>
                          </m:sSup>
                        </m:num>
                        <m:den>
                          <m:r>
                            <a:rPr lang="en-US" sz="2400">
                              <a:latin typeface="Cambria Math" panose="02040503050406030204" pitchFamily="18" charset="0"/>
                            </a:rPr>
                            <m:t>3.1412×</m:t>
                          </m:r>
                          <m:sSup>
                            <m:sSupPr>
                              <m:ctrlPr>
                                <a:rPr lang="en-US" sz="2400" i="1">
                                  <a:latin typeface="Cambria Math" panose="02040503050406030204" pitchFamily="18" charset="0"/>
                                </a:rPr>
                              </m:ctrlPr>
                            </m:sSupPr>
                            <m:e>
                              <m:r>
                                <a:rPr lang="en-US" sz="2400">
                                  <a:latin typeface="Cambria Math" panose="02040503050406030204" pitchFamily="18" charset="0"/>
                                </a:rPr>
                                <m:t>10</m:t>
                              </m:r>
                            </m:e>
                            <m:sup>
                              <m:r>
                                <a:rPr lang="en-US" sz="2400">
                                  <a:latin typeface="Cambria Math" panose="02040503050406030204" pitchFamily="18" charset="0"/>
                                </a:rPr>
                                <m:t>−19</m:t>
                              </m:r>
                            </m:sup>
                          </m:sSup>
                        </m:den>
                      </m:f>
                      <m:r>
                        <a:rPr lang="en-US" sz="2400" b="0" i="0" smtClean="0">
                          <a:latin typeface="Cambria Math" panose="02040503050406030204" pitchFamily="18" charset="0"/>
                        </a:rPr>
                        <m:t>=7.3218×</m:t>
                      </m:r>
                      <m:sSup>
                        <m:sSupPr>
                          <m:ctrlPr>
                            <a:rPr lang="en-US" sz="2400" b="0" i="1" smtClean="0">
                              <a:latin typeface="Cambria Math" panose="02040503050406030204" pitchFamily="18" charset="0"/>
                            </a:rPr>
                          </m:ctrlPr>
                        </m:sSupPr>
                        <m:e>
                          <m:r>
                            <a:rPr lang="en-US" sz="2400" b="0" i="0" smtClean="0">
                              <a:latin typeface="Cambria Math" panose="02040503050406030204" pitchFamily="18" charset="0"/>
                            </a:rPr>
                            <m:t>10</m:t>
                          </m:r>
                        </m:e>
                        <m:sup>
                          <m:r>
                            <a:rPr lang="en-US" sz="2400" b="0" i="0" smtClean="0">
                              <a:latin typeface="Cambria Math" panose="02040503050406030204" pitchFamily="18" charset="0"/>
                            </a:rPr>
                            <m:t>15</m:t>
                          </m:r>
                        </m:sup>
                      </m:sSup>
                    </m:oMath>
                  </m:oMathPara>
                </a14:m>
                <a:endParaRPr lang="en-IN" sz="2400" dirty="0"/>
              </a:p>
            </p:txBody>
          </p:sp>
        </mc:Choice>
        <mc:Fallback xmlns="">
          <p:sp>
            <p:nvSpPr>
              <p:cNvPr id="7" name="TextBox 6">
                <a:extLst>
                  <a:ext uri="{FF2B5EF4-FFF2-40B4-BE49-F238E27FC236}">
                    <a16:creationId xmlns:a16="http://schemas.microsoft.com/office/drawing/2014/main" id="{372D3C7A-EF93-C68F-34B3-876066ED2156}"/>
                  </a:ext>
                </a:extLst>
              </p:cNvPr>
              <p:cNvSpPr txBox="1">
                <a:spLocks noRot="1" noChangeAspect="1" noMove="1" noResize="1" noEditPoints="1" noAdjustHandles="1" noChangeArrowheads="1" noChangeShapeType="1" noTextEdit="1"/>
              </p:cNvSpPr>
              <p:nvPr/>
            </p:nvSpPr>
            <p:spPr>
              <a:xfrm>
                <a:off x="2867760" y="3583731"/>
                <a:ext cx="8705845" cy="741100"/>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B4E1F93-D999-B514-3C8A-D44C059A2B22}"/>
                  </a:ext>
                </a:extLst>
              </p:cNvPr>
              <p:cNvSpPr txBox="1"/>
              <p:nvPr/>
            </p:nvSpPr>
            <p:spPr>
              <a:xfrm>
                <a:off x="2867759" y="4552834"/>
                <a:ext cx="6731330" cy="3735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Photons</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emitted</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per</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minute</m:t>
                      </m:r>
                      <m:r>
                        <a:rPr lang="en-US" sz="2400" b="0" i="0" smtClean="0">
                          <a:latin typeface="Cambria Math" panose="02040503050406030204" pitchFamily="18" charset="0"/>
                        </a:rPr>
                        <m:t>=7.3218×</m:t>
                      </m:r>
                      <m:sSup>
                        <m:sSupPr>
                          <m:ctrlPr>
                            <a:rPr lang="en-US" sz="2400" b="0" i="1" smtClean="0">
                              <a:latin typeface="Cambria Math" panose="02040503050406030204" pitchFamily="18" charset="0"/>
                            </a:rPr>
                          </m:ctrlPr>
                        </m:sSupPr>
                        <m:e>
                          <m:r>
                            <a:rPr lang="en-US" sz="2400" b="0" i="0" smtClean="0">
                              <a:latin typeface="Cambria Math" panose="02040503050406030204" pitchFamily="18" charset="0"/>
                            </a:rPr>
                            <m:t>10</m:t>
                          </m:r>
                        </m:e>
                        <m:sup>
                          <m:r>
                            <a:rPr lang="en-US" sz="2400" b="0" i="0" smtClean="0">
                              <a:latin typeface="Cambria Math" panose="02040503050406030204" pitchFamily="18" charset="0"/>
                            </a:rPr>
                            <m:t>15</m:t>
                          </m:r>
                        </m:sup>
                      </m:sSup>
                      <m:r>
                        <a:rPr lang="en-US" sz="2400" b="0" i="0" smtClean="0">
                          <a:latin typeface="Cambria Math" panose="02040503050406030204" pitchFamily="18" charset="0"/>
                        </a:rPr>
                        <m:t>×60</m:t>
                      </m:r>
                    </m:oMath>
                  </m:oMathPara>
                </a14:m>
                <a:endParaRPr lang="en-IN" sz="2400" dirty="0"/>
              </a:p>
            </p:txBody>
          </p:sp>
        </mc:Choice>
        <mc:Fallback xmlns="">
          <p:sp>
            <p:nvSpPr>
              <p:cNvPr id="8" name="TextBox 7">
                <a:extLst>
                  <a:ext uri="{FF2B5EF4-FFF2-40B4-BE49-F238E27FC236}">
                    <a16:creationId xmlns:a16="http://schemas.microsoft.com/office/drawing/2014/main" id="{7B4E1F93-D999-B514-3C8A-D44C059A2B22}"/>
                  </a:ext>
                </a:extLst>
              </p:cNvPr>
              <p:cNvSpPr txBox="1">
                <a:spLocks noRot="1" noChangeAspect="1" noMove="1" noResize="1" noEditPoints="1" noAdjustHandles="1" noChangeArrowheads="1" noChangeShapeType="1" noTextEdit="1"/>
              </p:cNvSpPr>
              <p:nvPr/>
            </p:nvSpPr>
            <p:spPr>
              <a:xfrm>
                <a:off x="2867759" y="4552834"/>
                <a:ext cx="6731330" cy="373500"/>
              </a:xfrm>
              <a:prstGeom prst="rect">
                <a:avLst/>
              </a:prstGeom>
              <a:blipFill>
                <a:blip r:embed="rId7"/>
                <a:stretch>
                  <a:fillRect l="-633" t="-1639" r="-633" b="-2623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B8D7841-1F27-3C44-8FBB-2526346FFD93}"/>
                  </a:ext>
                </a:extLst>
              </p:cNvPr>
              <p:cNvSpPr txBox="1"/>
              <p:nvPr/>
            </p:nvSpPr>
            <p:spPr>
              <a:xfrm>
                <a:off x="2927069" y="5154337"/>
                <a:ext cx="603504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Photons</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emitted</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per</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minute</m:t>
                      </m:r>
                      <m:r>
                        <a:rPr lang="en-US" sz="2400" b="0" i="0" smtClean="0">
                          <a:latin typeface="Cambria Math" panose="02040503050406030204" pitchFamily="18" charset="0"/>
                        </a:rPr>
                        <m:t>=4.3931×</m:t>
                      </m:r>
                      <m:sSup>
                        <m:sSupPr>
                          <m:ctrlPr>
                            <a:rPr lang="en-US" sz="2400" b="0" i="1" smtClean="0">
                              <a:latin typeface="Cambria Math" panose="02040503050406030204" pitchFamily="18" charset="0"/>
                            </a:rPr>
                          </m:ctrlPr>
                        </m:sSupPr>
                        <m:e>
                          <m:r>
                            <a:rPr lang="en-US" sz="2400" b="0" i="0" smtClean="0">
                              <a:latin typeface="Cambria Math" panose="02040503050406030204" pitchFamily="18" charset="0"/>
                            </a:rPr>
                            <m:t>10</m:t>
                          </m:r>
                        </m:e>
                        <m:sup>
                          <m:r>
                            <a:rPr lang="en-US" sz="2400" b="0" i="0" smtClean="0">
                              <a:latin typeface="Cambria Math" panose="02040503050406030204" pitchFamily="18" charset="0"/>
                            </a:rPr>
                            <m:t>17</m:t>
                          </m:r>
                        </m:sup>
                      </m:sSup>
                    </m:oMath>
                  </m:oMathPara>
                </a14:m>
                <a:endParaRPr lang="en-IN" sz="2400" dirty="0"/>
              </a:p>
            </p:txBody>
          </p:sp>
        </mc:Choice>
        <mc:Fallback xmlns="">
          <p:sp>
            <p:nvSpPr>
              <p:cNvPr id="9" name="TextBox 8">
                <a:extLst>
                  <a:ext uri="{FF2B5EF4-FFF2-40B4-BE49-F238E27FC236}">
                    <a16:creationId xmlns:a16="http://schemas.microsoft.com/office/drawing/2014/main" id="{6B8D7841-1F27-3C44-8FBB-2526346FFD93}"/>
                  </a:ext>
                </a:extLst>
              </p:cNvPr>
              <p:cNvSpPr txBox="1">
                <a:spLocks noRot="1" noChangeAspect="1" noMove="1" noResize="1" noEditPoints="1" noAdjustHandles="1" noChangeArrowheads="1" noChangeShapeType="1" noTextEdit="1"/>
              </p:cNvSpPr>
              <p:nvPr/>
            </p:nvSpPr>
            <p:spPr>
              <a:xfrm>
                <a:off x="2927069" y="5154337"/>
                <a:ext cx="6035049" cy="369332"/>
              </a:xfrm>
              <a:prstGeom prst="rect">
                <a:avLst/>
              </a:prstGeom>
              <a:blipFill>
                <a:blip r:embed="rId8"/>
                <a:stretch>
                  <a:fillRect l="-808" t="-1667" b="-26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7369C24-E164-B7A8-E6DC-51A2C5A703AE}"/>
                  </a:ext>
                </a:extLst>
              </p:cNvPr>
              <p:cNvSpPr txBox="1"/>
              <p:nvPr/>
            </p:nvSpPr>
            <p:spPr>
              <a:xfrm>
                <a:off x="649514" y="5907024"/>
                <a:ext cx="11244349" cy="470000"/>
              </a:xfrm>
              <a:prstGeom prst="rect">
                <a:avLst/>
              </a:prstGeom>
              <a:noFill/>
            </p:spPr>
            <p:txBody>
              <a:bodyPr wrap="square" rtlCol="0">
                <a:spAutoFit/>
              </a:bodyPr>
              <a:lstStyle/>
              <a:p>
                <a:r>
                  <a:rPr lang="en-US" sz="2400" dirty="0"/>
                  <a:t>Therefore, the He-Ne laser emits </a:t>
                </a:r>
                <a14:m>
                  <m:oMath xmlns:m="http://schemas.openxmlformats.org/officeDocument/2006/math">
                    <m:r>
                      <a:rPr lang="en-US" sz="2400" b="1" i="0" smtClean="0">
                        <a:solidFill>
                          <a:srgbClr val="5C0AFF"/>
                        </a:solidFill>
                        <a:latin typeface="Cambria Math" panose="02040503050406030204" pitchFamily="18" charset="0"/>
                      </a:rPr>
                      <m:t>𝟒</m:t>
                    </m:r>
                    <m:r>
                      <a:rPr lang="en-US" sz="2400" b="1" i="0" smtClean="0">
                        <a:solidFill>
                          <a:srgbClr val="5C0AFF"/>
                        </a:solidFill>
                        <a:latin typeface="Cambria Math" panose="02040503050406030204" pitchFamily="18" charset="0"/>
                      </a:rPr>
                      <m:t>.</m:t>
                    </m:r>
                    <m:r>
                      <a:rPr lang="en-US" sz="2400" b="1" i="0" smtClean="0">
                        <a:solidFill>
                          <a:srgbClr val="5C0AFF"/>
                        </a:solidFill>
                        <a:latin typeface="Cambria Math" panose="02040503050406030204" pitchFamily="18" charset="0"/>
                      </a:rPr>
                      <m:t>𝟑𝟗𝟑𝟏</m:t>
                    </m:r>
                    <m:r>
                      <a:rPr lang="en-US" sz="2400" b="1" i="0" smtClean="0">
                        <a:solidFill>
                          <a:srgbClr val="5C0AFF"/>
                        </a:solidFill>
                        <a:latin typeface="Cambria Math" panose="02040503050406030204" pitchFamily="18" charset="0"/>
                      </a:rPr>
                      <m:t>×</m:t>
                    </m:r>
                    <m:sSup>
                      <m:sSupPr>
                        <m:ctrlPr>
                          <a:rPr lang="en-US" sz="2400" b="1" i="1" smtClean="0">
                            <a:solidFill>
                              <a:srgbClr val="5C0AFF"/>
                            </a:solidFill>
                            <a:latin typeface="Cambria Math" panose="02040503050406030204" pitchFamily="18" charset="0"/>
                          </a:rPr>
                        </m:ctrlPr>
                      </m:sSupPr>
                      <m:e>
                        <m:r>
                          <a:rPr lang="en-US" sz="2400" b="1" i="0" smtClean="0">
                            <a:solidFill>
                              <a:srgbClr val="5C0AFF"/>
                            </a:solidFill>
                            <a:latin typeface="Cambria Math" panose="02040503050406030204" pitchFamily="18" charset="0"/>
                          </a:rPr>
                          <m:t>𝟏𝟎</m:t>
                        </m:r>
                      </m:e>
                      <m:sup>
                        <m:r>
                          <a:rPr lang="en-US" sz="2400" b="1" i="0" smtClean="0">
                            <a:solidFill>
                              <a:srgbClr val="5C0AFF"/>
                            </a:solidFill>
                            <a:latin typeface="Cambria Math" panose="02040503050406030204" pitchFamily="18" charset="0"/>
                          </a:rPr>
                          <m:t>𝟏𝟕</m:t>
                        </m:r>
                      </m:sup>
                    </m:sSup>
                  </m:oMath>
                </a14:m>
                <a:r>
                  <a:rPr lang="en-US" sz="2400" b="1" dirty="0">
                    <a:solidFill>
                      <a:srgbClr val="5C0AFF"/>
                    </a:solidFill>
                  </a:rPr>
                  <a:t> </a:t>
                </a:r>
                <a:r>
                  <a:rPr lang="en-US" sz="2400" dirty="0"/>
                  <a:t>photons per minute when operating.</a:t>
                </a:r>
                <a:endParaRPr lang="en-IN" sz="2400" dirty="0"/>
              </a:p>
            </p:txBody>
          </p:sp>
        </mc:Choice>
        <mc:Fallback xmlns="">
          <p:sp>
            <p:nvSpPr>
              <p:cNvPr id="12" name="TextBox 11">
                <a:extLst>
                  <a:ext uri="{FF2B5EF4-FFF2-40B4-BE49-F238E27FC236}">
                    <a16:creationId xmlns:a16="http://schemas.microsoft.com/office/drawing/2014/main" id="{77369C24-E164-B7A8-E6DC-51A2C5A703AE}"/>
                  </a:ext>
                </a:extLst>
              </p:cNvPr>
              <p:cNvSpPr txBox="1">
                <a:spLocks noRot="1" noChangeAspect="1" noMove="1" noResize="1" noEditPoints="1" noAdjustHandles="1" noChangeArrowheads="1" noChangeShapeType="1" noTextEdit="1"/>
              </p:cNvSpPr>
              <p:nvPr/>
            </p:nvSpPr>
            <p:spPr>
              <a:xfrm>
                <a:off x="649514" y="5907024"/>
                <a:ext cx="11244349" cy="470000"/>
              </a:xfrm>
              <a:prstGeom prst="rect">
                <a:avLst/>
              </a:prstGeom>
              <a:blipFill>
                <a:blip r:embed="rId9"/>
                <a:stretch>
                  <a:fillRect l="-868" t="-7792" b="-29870"/>
                </a:stretch>
              </a:blipFill>
            </p:spPr>
            <p:txBody>
              <a:bodyPr/>
              <a:lstStyle/>
              <a:p>
                <a:r>
                  <a:rPr lang="en-IN">
                    <a:noFill/>
                  </a:rPr>
                  <a:t> </a:t>
                </a:r>
              </a:p>
            </p:txBody>
          </p:sp>
        </mc:Fallback>
      </mc:AlternateContent>
    </p:spTree>
    <p:extLst>
      <p:ext uri="{BB962C8B-B14F-4D97-AF65-F5344CB8AC3E}">
        <p14:creationId xmlns:p14="http://schemas.microsoft.com/office/powerpoint/2010/main" val="1176721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8FD83-2586-9E18-8FB2-4A3B2EEF39C8}"/>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3FB1BB54-07B2-1854-69C9-C868145855DA}"/>
              </a:ext>
            </a:extLst>
          </p:cNvPr>
          <p:cNvSpPr txBox="1">
            <a:spLocks/>
          </p:cNvSpPr>
          <p:nvPr/>
        </p:nvSpPr>
        <p:spPr>
          <a:xfrm>
            <a:off x="0" y="1828800"/>
            <a:ext cx="12192000" cy="336295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effectLst>
                  <a:outerShdw blurRad="38100" dist="38100" dir="2700000" algn="tl">
                    <a:srgbClr val="000000">
                      <a:alpha val="43137"/>
                    </a:srgbClr>
                  </a:outerShdw>
                </a:effectLst>
                <a:latin typeface="+mn-lt"/>
              </a:rPr>
              <a:t>Semiconductors laser</a:t>
            </a:r>
          </a:p>
        </p:txBody>
      </p:sp>
    </p:spTree>
    <p:extLst>
      <p:ext uri="{BB962C8B-B14F-4D97-AF65-F5344CB8AC3E}">
        <p14:creationId xmlns:p14="http://schemas.microsoft.com/office/powerpoint/2010/main" val="5737305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7091" y="1268960"/>
            <a:ext cx="11499273" cy="5016466"/>
          </a:xfrm>
          <a:prstGeom prst="rect">
            <a:avLst/>
          </a:prstGeom>
          <a:noFill/>
        </p:spPr>
        <p:txBody>
          <a:bodyPr wrap="square" lIns="86895" tIns="43448" rIns="86895" bIns="43448">
            <a:spAutoFit/>
          </a:bodyPr>
          <a:lstStyle/>
          <a:p>
            <a:pPr marL="457200" indent="-457200" algn="just">
              <a:lnSpc>
                <a:spcPct val="200000"/>
              </a:lnSpc>
              <a:buFont typeface="Arial" pitchFamily="34" charset="0"/>
              <a:buChar char="•"/>
              <a:defRPr/>
            </a:pPr>
            <a:r>
              <a:rPr lang="en-US" sz="2400" dirty="0"/>
              <a:t>Semiconductors are the solid substances that has a </a:t>
            </a:r>
            <a:r>
              <a:rPr lang="en-US" sz="2400" dirty="0">
                <a:solidFill>
                  <a:srgbClr val="5C0AFF"/>
                </a:solidFill>
              </a:rPr>
              <a:t>conductivity between that of an insulator and that of most metals</a:t>
            </a:r>
            <a:r>
              <a:rPr lang="en-US" sz="2400" dirty="0"/>
              <a:t>.</a:t>
            </a:r>
          </a:p>
          <a:p>
            <a:pPr marL="457200" indent="-457200" algn="just">
              <a:lnSpc>
                <a:spcPct val="200000"/>
              </a:lnSpc>
              <a:buFont typeface="Arial" pitchFamily="34" charset="0"/>
              <a:buChar char="•"/>
              <a:defRPr/>
            </a:pPr>
            <a:r>
              <a:rPr lang="en-US" sz="2400" dirty="0"/>
              <a:t>They posses a energy gap (E</a:t>
            </a:r>
            <a:r>
              <a:rPr lang="en-US" sz="2400" baseline="-25000" dirty="0"/>
              <a:t>g</a:t>
            </a:r>
            <a:r>
              <a:rPr lang="en-US" sz="2400" dirty="0"/>
              <a:t>) between the valence band and conduction band.</a:t>
            </a:r>
          </a:p>
          <a:p>
            <a:pPr marL="914400" lvl="1" indent="-457200" algn="just">
              <a:lnSpc>
                <a:spcPct val="200000"/>
              </a:lnSpc>
              <a:buFont typeface="Wingdings" pitchFamily="2" charset="2"/>
              <a:buChar char="Ø"/>
              <a:defRPr/>
            </a:pPr>
            <a:r>
              <a:rPr lang="en-US" sz="2400" dirty="0"/>
              <a:t>Examples: </a:t>
            </a:r>
            <a:r>
              <a:rPr lang="en-US" sz="2400" dirty="0" err="1"/>
              <a:t>Ge</a:t>
            </a:r>
            <a:r>
              <a:rPr lang="en-US" sz="2400" dirty="0"/>
              <a:t> (0.7eV), Si (1.1eV), </a:t>
            </a:r>
            <a:r>
              <a:rPr lang="en-US" sz="2400" dirty="0" err="1"/>
              <a:t>GaAs</a:t>
            </a:r>
            <a:r>
              <a:rPr lang="en-US" sz="2400" dirty="0"/>
              <a:t> (1.42eV), </a:t>
            </a:r>
            <a:r>
              <a:rPr lang="en-US" sz="2400" dirty="0" err="1"/>
              <a:t>GaP</a:t>
            </a:r>
            <a:r>
              <a:rPr lang="en-US" sz="2400" dirty="0"/>
              <a:t> (2.25eV), etc.,</a:t>
            </a:r>
          </a:p>
          <a:p>
            <a:pPr marL="457200" indent="-457200" algn="just">
              <a:lnSpc>
                <a:spcPct val="200000"/>
              </a:lnSpc>
              <a:buFont typeface="Arial" pitchFamily="34" charset="0"/>
              <a:buChar char="•"/>
              <a:defRPr/>
            </a:pPr>
            <a:r>
              <a:rPr lang="en-US" sz="2400" dirty="0"/>
              <a:t>Semiconductors posses negative temperature coefficients of resistance, i.e. as temperature increases resistivity decreases</a:t>
            </a:r>
          </a:p>
          <a:p>
            <a:pPr marL="274320" indent="-274320">
              <a:lnSpc>
                <a:spcPct val="150000"/>
              </a:lnSpc>
              <a:buFont typeface="Arial" panose="020B0604020202020204" pitchFamily="34" charset="0"/>
              <a:buChar char="•"/>
              <a:defRPr/>
            </a:pPr>
            <a:endParaRPr lang="en-US" sz="2400" dirty="0"/>
          </a:p>
        </p:txBody>
      </p:sp>
      <p:sp>
        <p:nvSpPr>
          <p:cNvPr id="6" name="TextBox 5"/>
          <p:cNvSpPr txBox="1"/>
          <p:nvPr/>
        </p:nvSpPr>
        <p:spPr>
          <a:xfrm>
            <a:off x="865280" y="137941"/>
            <a:ext cx="8837520" cy="580187"/>
          </a:xfrm>
          <a:prstGeom prst="rect">
            <a:avLst/>
          </a:prstGeom>
          <a:noFill/>
        </p:spPr>
        <p:txBody>
          <a:bodyPr wrap="square" lIns="86895" tIns="43448" rIns="86895" bIns="43448">
            <a:spAutoFit/>
          </a:bodyPr>
          <a:lstStyle/>
          <a:p>
            <a:pPr>
              <a:defRPr/>
            </a:pPr>
            <a:r>
              <a:rPr lang="en-US" sz="3200" b="1" dirty="0">
                <a:solidFill>
                  <a:srgbClr val="2121FF"/>
                </a:solidFill>
              </a:rPr>
              <a:t>Semiconductors</a:t>
            </a:r>
          </a:p>
        </p:txBody>
      </p:sp>
    </p:spTree>
    <p:extLst>
      <p:ext uri="{BB962C8B-B14F-4D97-AF65-F5344CB8AC3E}">
        <p14:creationId xmlns:p14="http://schemas.microsoft.com/office/powerpoint/2010/main" val="2678786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CCE12-E353-49C4-AD44-FDE96450B69D}"/>
              </a:ext>
            </a:extLst>
          </p:cNvPr>
          <p:cNvSpPr>
            <a:spLocks noGrp="1"/>
          </p:cNvSpPr>
          <p:nvPr>
            <p:ph type="title"/>
          </p:nvPr>
        </p:nvSpPr>
        <p:spPr>
          <a:xfrm>
            <a:off x="838201" y="-92075"/>
            <a:ext cx="8264703" cy="1135903"/>
          </a:xfrm>
        </p:spPr>
        <p:txBody>
          <a:bodyPr>
            <a:noAutofit/>
          </a:bodyPr>
          <a:lstStyle/>
          <a:p>
            <a:r>
              <a:rPr lang="en-IN" sz="3200" b="1" i="0" u="none" strike="noStrike" baseline="0" dirty="0">
                <a:solidFill>
                  <a:srgbClr val="0000FF"/>
                </a:solidFill>
                <a:latin typeface="Calibri" panose="020F0502020204030204" pitchFamily="34" charset="0"/>
              </a:rPr>
              <a:t>Properties of Light</a:t>
            </a:r>
            <a:endParaRPr lang="en-IN" sz="3200" b="1" dirty="0">
              <a:latin typeface="+mn-lt"/>
            </a:endParaRPr>
          </a:p>
        </p:txBody>
      </p:sp>
      <p:sp>
        <p:nvSpPr>
          <p:cNvPr id="3" name="Content Placeholder 2">
            <a:extLst>
              <a:ext uri="{FF2B5EF4-FFF2-40B4-BE49-F238E27FC236}">
                <a16:creationId xmlns:a16="http://schemas.microsoft.com/office/drawing/2014/main" id="{151C2A6F-2A06-6ED9-2193-023F257E768E}"/>
              </a:ext>
            </a:extLst>
          </p:cNvPr>
          <p:cNvSpPr txBox="1">
            <a:spLocks/>
          </p:cNvSpPr>
          <p:nvPr/>
        </p:nvSpPr>
        <p:spPr>
          <a:xfrm>
            <a:off x="716280" y="1814858"/>
            <a:ext cx="5379720" cy="3762981"/>
          </a:xfrm>
          <a:prstGeom prst="rect">
            <a:avLst/>
          </a:prstGeom>
        </p:spPr>
        <p:txBody>
          <a:bodyPr anchor="ct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2400" b="1" dirty="0">
                <a:solidFill>
                  <a:srgbClr val="0D0D0D"/>
                </a:solidFill>
              </a:rPr>
              <a:t>Polarization</a:t>
            </a:r>
          </a:p>
          <a:p>
            <a:pPr marL="171450" indent="-171450" algn="l">
              <a:buFont typeface="Arial" panose="020B0604020202020204" pitchFamily="34" charset="0"/>
              <a:buChar char="•"/>
            </a:pPr>
            <a:r>
              <a:rPr lang="en-US" sz="2400" dirty="0">
                <a:solidFill>
                  <a:srgbClr val="0D0D0D"/>
                </a:solidFill>
              </a:rPr>
              <a:t>Orientation of Light Waves</a:t>
            </a:r>
          </a:p>
          <a:p>
            <a:pPr marL="171450" indent="-171450" algn="l">
              <a:buFont typeface="Arial" panose="020B0604020202020204" pitchFamily="34" charset="0"/>
              <a:buChar char="•"/>
            </a:pPr>
            <a:r>
              <a:rPr lang="en-US" sz="2400" dirty="0">
                <a:solidFill>
                  <a:srgbClr val="0D0D0D"/>
                </a:solidFill>
              </a:rPr>
              <a:t>Light Waves Oscillate in a Particular Plane</a:t>
            </a:r>
          </a:p>
          <a:p>
            <a:pPr marL="171450" indent="-171450" algn="l">
              <a:buFont typeface="Arial" panose="020B0604020202020204" pitchFamily="34" charset="0"/>
              <a:buChar char="•"/>
            </a:pPr>
            <a:r>
              <a:rPr lang="en-US" sz="2400" dirty="0">
                <a:solidFill>
                  <a:srgbClr val="0D0D0D"/>
                </a:solidFill>
              </a:rPr>
              <a:t>Polarizing Filters Selectively Transmit Light Waves</a:t>
            </a:r>
          </a:p>
          <a:p>
            <a:pPr algn="l"/>
            <a:r>
              <a:rPr lang="en-US" sz="2400" b="1" dirty="0">
                <a:solidFill>
                  <a:srgbClr val="0D0D0D"/>
                </a:solidFill>
              </a:rPr>
              <a:t>Diffraction</a:t>
            </a:r>
          </a:p>
          <a:p>
            <a:pPr marL="171450" indent="-171450" algn="l">
              <a:buFont typeface="Arial" panose="020B0604020202020204" pitchFamily="34" charset="0"/>
              <a:buChar char="•"/>
            </a:pPr>
            <a:r>
              <a:rPr lang="en-US" sz="2400" dirty="0">
                <a:solidFill>
                  <a:srgbClr val="0D0D0D"/>
                </a:solidFill>
              </a:rPr>
              <a:t>Bending of Light Around Obstacles</a:t>
            </a:r>
          </a:p>
          <a:p>
            <a:pPr marL="171450" indent="-171450" algn="l">
              <a:buFont typeface="Arial" panose="020B0604020202020204" pitchFamily="34" charset="0"/>
              <a:buChar char="•"/>
            </a:pPr>
            <a:r>
              <a:rPr lang="en-US" sz="2400" dirty="0">
                <a:solidFill>
                  <a:srgbClr val="0D0D0D"/>
                </a:solidFill>
              </a:rPr>
              <a:t>Wave Nature of Light Causes Diffraction</a:t>
            </a:r>
          </a:p>
          <a:p>
            <a:pPr marL="171450" indent="-171450" algn="l">
              <a:buFont typeface="Arial" panose="020B0604020202020204" pitchFamily="34" charset="0"/>
              <a:buChar char="•"/>
            </a:pPr>
            <a:r>
              <a:rPr lang="en-US" sz="2400" dirty="0">
                <a:solidFill>
                  <a:srgbClr val="0D0D0D"/>
                </a:solidFill>
              </a:rPr>
              <a:t>Examples: Interference Patterns, Patterns of Light and Dark Bands</a:t>
            </a:r>
          </a:p>
        </p:txBody>
      </p:sp>
      <p:sp>
        <p:nvSpPr>
          <p:cNvPr id="5" name="Content Placeholder 2">
            <a:extLst>
              <a:ext uri="{FF2B5EF4-FFF2-40B4-BE49-F238E27FC236}">
                <a16:creationId xmlns:a16="http://schemas.microsoft.com/office/drawing/2014/main" id="{E1043D47-A83D-5244-6F85-08370322984F}"/>
              </a:ext>
            </a:extLst>
          </p:cNvPr>
          <p:cNvSpPr txBox="1">
            <a:spLocks/>
          </p:cNvSpPr>
          <p:nvPr/>
        </p:nvSpPr>
        <p:spPr>
          <a:xfrm>
            <a:off x="6096000" y="1814858"/>
            <a:ext cx="6096000" cy="3762981"/>
          </a:xfrm>
          <a:prstGeom prst="rect">
            <a:avLst/>
          </a:prstGeom>
        </p:spPr>
        <p:txBody>
          <a:bodyPr anchor="ct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2400" b="1" dirty="0">
                <a:solidFill>
                  <a:srgbClr val="0D0D0D"/>
                </a:solidFill>
              </a:rPr>
              <a:t>Interference</a:t>
            </a:r>
          </a:p>
          <a:p>
            <a:pPr marL="171450" indent="-171450" algn="l">
              <a:buFont typeface="Arial" panose="020B0604020202020204" pitchFamily="34" charset="0"/>
              <a:buChar char="•"/>
            </a:pPr>
            <a:r>
              <a:rPr lang="en-US" sz="2400" dirty="0">
                <a:solidFill>
                  <a:srgbClr val="0D0D0D"/>
                </a:solidFill>
              </a:rPr>
              <a:t>Interaction of Light Waves Leading to Bright or Dark Fringes</a:t>
            </a:r>
          </a:p>
          <a:p>
            <a:pPr marL="171450" indent="-171450" algn="l">
              <a:buFont typeface="Arial" panose="020B0604020202020204" pitchFamily="34" charset="0"/>
              <a:buChar char="•"/>
            </a:pPr>
            <a:r>
              <a:rPr lang="en-US" sz="2400" dirty="0">
                <a:solidFill>
                  <a:srgbClr val="0D0D0D"/>
                </a:solidFill>
              </a:rPr>
              <a:t>Occurs When Waves Overlap</a:t>
            </a:r>
          </a:p>
          <a:p>
            <a:pPr marL="171450" indent="-171450" algn="l">
              <a:buFont typeface="Arial" panose="020B0604020202020204" pitchFamily="34" charset="0"/>
              <a:buChar char="•"/>
            </a:pPr>
            <a:r>
              <a:rPr lang="en-US" sz="2400" dirty="0">
                <a:solidFill>
                  <a:srgbClr val="0D0D0D"/>
                </a:solidFill>
              </a:rPr>
              <a:t>Examples: Young's Double Slit Experiment, Soap Bubbles</a:t>
            </a:r>
          </a:p>
          <a:p>
            <a:pPr algn="l"/>
            <a:r>
              <a:rPr lang="en-US" sz="2400" b="1" dirty="0">
                <a:solidFill>
                  <a:srgbClr val="0D0D0D"/>
                </a:solidFill>
              </a:rPr>
              <a:t>Scattering</a:t>
            </a:r>
          </a:p>
          <a:p>
            <a:pPr marL="171450" indent="-171450" algn="l">
              <a:buFont typeface="Arial" panose="020B0604020202020204" pitchFamily="34" charset="0"/>
              <a:buChar char="•"/>
            </a:pPr>
            <a:r>
              <a:rPr lang="en-US" sz="2400" dirty="0">
                <a:solidFill>
                  <a:srgbClr val="0D0D0D"/>
                </a:solidFill>
              </a:rPr>
              <a:t>Random Deviation of Light by Small Particles</a:t>
            </a:r>
          </a:p>
          <a:p>
            <a:pPr marL="171450" indent="-171450" algn="l">
              <a:buFont typeface="Arial" panose="020B0604020202020204" pitchFamily="34" charset="0"/>
              <a:buChar char="•"/>
            </a:pPr>
            <a:r>
              <a:rPr lang="en-US" sz="2400" dirty="0">
                <a:solidFill>
                  <a:srgbClr val="0D0D0D"/>
                </a:solidFill>
              </a:rPr>
              <a:t>Causes Light to Scatter in Different Directions</a:t>
            </a:r>
          </a:p>
          <a:p>
            <a:pPr marL="171450" indent="-171450" algn="l">
              <a:buFont typeface="Arial" panose="020B0604020202020204" pitchFamily="34" charset="0"/>
              <a:buChar char="•"/>
            </a:pPr>
            <a:r>
              <a:rPr lang="en-US" sz="2400" dirty="0">
                <a:solidFill>
                  <a:srgbClr val="0D0D0D"/>
                </a:solidFill>
              </a:rPr>
              <a:t>Examples: Blue Sky, White Clouds</a:t>
            </a:r>
          </a:p>
        </p:txBody>
      </p:sp>
    </p:spTree>
    <p:extLst>
      <p:ext uri="{BB962C8B-B14F-4D97-AF65-F5344CB8AC3E}">
        <p14:creationId xmlns:p14="http://schemas.microsoft.com/office/powerpoint/2010/main" val="32872698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9656" y="4925980"/>
            <a:ext cx="4026442" cy="1692479"/>
          </a:xfrm>
          <a:prstGeom prst="rect">
            <a:avLst/>
          </a:prstGeom>
          <a:noFill/>
        </p:spPr>
        <p:txBody>
          <a:bodyPr wrap="square" lIns="86895" tIns="43448" rIns="86895" bIns="43448">
            <a:spAutoFit/>
          </a:bodyPr>
          <a:lstStyle/>
          <a:p>
            <a:pPr marL="274320" indent="-274320" algn="just">
              <a:lnSpc>
                <a:spcPct val="150000"/>
              </a:lnSpc>
              <a:buFont typeface="Arial" panose="020B0604020202020204" pitchFamily="34" charset="0"/>
              <a:buChar char="•"/>
              <a:defRPr/>
            </a:pPr>
            <a:r>
              <a:rPr lang="en-US" sz="2400" dirty="0"/>
              <a:t>Semiconductors can be </a:t>
            </a:r>
          </a:p>
          <a:p>
            <a:pPr marL="731520" lvl="1" indent="-274320" algn="just">
              <a:lnSpc>
                <a:spcPct val="150000"/>
              </a:lnSpc>
              <a:buFont typeface="Wingdings" pitchFamily="2" charset="2"/>
              <a:buChar char="Ø"/>
              <a:defRPr/>
            </a:pPr>
            <a:r>
              <a:rPr lang="en-US" sz="2400" dirty="0"/>
              <a:t>Elemental – Si, </a:t>
            </a:r>
            <a:r>
              <a:rPr lang="en-US" sz="2400" dirty="0" err="1"/>
              <a:t>Ge</a:t>
            </a:r>
            <a:r>
              <a:rPr lang="en-US" sz="2400" dirty="0"/>
              <a:t> </a:t>
            </a:r>
          </a:p>
          <a:p>
            <a:pPr marL="731520" lvl="1" indent="-274320" algn="just">
              <a:lnSpc>
                <a:spcPct val="150000"/>
              </a:lnSpc>
              <a:buFont typeface="Wingdings" pitchFamily="2" charset="2"/>
              <a:buChar char="Ø"/>
              <a:defRPr/>
            </a:pPr>
            <a:r>
              <a:rPr lang="en-US" sz="2400" dirty="0"/>
              <a:t>Compound – GaAs, </a:t>
            </a:r>
            <a:r>
              <a:rPr lang="en-US" sz="2400" dirty="0" err="1"/>
              <a:t>InP</a:t>
            </a:r>
            <a:endParaRPr lang="en-US" sz="2400" dirty="0"/>
          </a:p>
        </p:txBody>
      </p:sp>
      <p:sp>
        <p:nvSpPr>
          <p:cNvPr id="6" name="TextBox 5"/>
          <p:cNvSpPr txBox="1"/>
          <p:nvPr/>
        </p:nvSpPr>
        <p:spPr>
          <a:xfrm>
            <a:off x="932873" y="239541"/>
            <a:ext cx="9582727" cy="580187"/>
          </a:xfrm>
          <a:prstGeom prst="rect">
            <a:avLst/>
          </a:prstGeom>
          <a:noFill/>
        </p:spPr>
        <p:txBody>
          <a:bodyPr wrap="square" lIns="86895" tIns="43448" rIns="86895" bIns="43448">
            <a:spAutoFit/>
          </a:bodyPr>
          <a:lstStyle/>
          <a:p>
            <a:pPr>
              <a:defRPr/>
            </a:pPr>
            <a:r>
              <a:rPr lang="en-US" sz="3200" b="1" dirty="0">
                <a:solidFill>
                  <a:srgbClr val="2121FF"/>
                </a:solidFill>
              </a:rPr>
              <a:t>Semiconductors</a:t>
            </a:r>
          </a:p>
        </p:txBody>
      </p:sp>
      <p:pic>
        <p:nvPicPr>
          <p:cNvPr id="4" name="Picture 3">
            <a:extLst>
              <a:ext uri="{FF2B5EF4-FFF2-40B4-BE49-F238E27FC236}">
                <a16:creationId xmlns:a16="http://schemas.microsoft.com/office/drawing/2014/main" id="{976A6EDB-D77A-F385-63B3-134A6C92D28B}"/>
              </a:ext>
            </a:extLst>
          </p:cNvPr>
          <p:cNvPicPr>
            <a:picLocks noChangeAspect="1"/>
          </p:cNvPicPr>
          <p:nvPr/>
        </p:nvPicPr>
        <p:blipFill>
          <a:blip r:embed="rId2"/>
          <a:stretch>
            <a:fillRect/>
          </a:stretch>
        </p:blipFill>
        <p:spPr>
          <a:xfrm>
            <a:off x="3106976" y="819728"/>
            <a:ext cx="5606343" cy="3244280"/>
          </a:xfrm>
          <a:prstGeom prst="rect">
            <a:avLst/>
          </a:prstGeom>
        </p:spPr>
      </p:pic>
      <p:sp>
        <p:nvSpPr>
          <p:cNvPr id="7" name="TextBox 6">
            <a:extLst>
              <a:ext uri="{FF2B5EF4-FFF2-40B4-BE49-F238E27FC236}">
                <a16:creationId xmlns:a16="http://schemas.microsoft.com/office/drawing/2014/main" id="{0AF92249-CF8B-BBAA-7F81-8283CED4FC2C}"/>
              </a:ext>
            </a:extLst>
          </p:cNvPr>
          <p:cNvSpPr txBox="1"/>
          <p:nvPr/>
        </p:nvSpPr>
        <p:spPr>
          <a:xfrm>
            <a:off x="6484775" y="819728"/>
            <a:ext cx="335902" cy="369332"/>
          </a:xfrm>
          <a:prstGeom prst="rect">
            <a:avLst/>
          </a:prstGeom>
          <a:noFill/>
        </p:spPr>
        <p:txBody>
          <a:bodyPr wrap="square" rtlCol="0">
            <a:spAutoFit/>
          </a:bodyPr>
          <a:lstStyle/>
          <a:p>
            <a:r>
              <a:rPr lang="en-IN" b="1" dirty="0">
                <a:latin typeface="Roman"/>
              </a:rPr>
              <a:t>II</a:t>
            </a:r>
          </a:p>
        </p:txBody>
      </p:sp>
      <p:sp>
        <p:nvSpPr>
          <p:cNvPr id="8" name="TextBox 7">
            <a:extLst>
              <a:ext uri="{FF2B5EF4-FFF2-40B4-BE49-F238E27FC236}">
                <a16:creationId xmlns:a16="http://schemas.microsoft.com/office/drawing/2014/main" id="{EB604BB7-6998-BE40-0890-73D8ABDBBCC1}"/>
              </a:ext>
            </a:extLst>
          </p:cNvPr>
          <p:cNvSpPr txBox="1"/>
          <p:nvPr/>
        </p:nvSpPr>
        <p:spPr>
          <a:xfrm>
            <a:off x="6820677" y="819728"/>
            <a:ext cx="403705" cy="369332"/>
          </a:xfrm>
          <a:prstGeom prst="rect">
            <a:avLst/>
          </a:prstGeom>
          <a:noFill/>
        </p:spPr>
        <p:txBody>
          <a:bodyPr wrap="square" rtlCol="0">
            <a:spAutoFit/>
          </a:bodyPr>
          <a:lstStyle/>
          <a:p>
            <a:r>
              <a:rPr lang="en-IN" b="1" dirty="0">
                <a:latin typeface="Roman"/>
              </a:rPr>
              <a:t>III</a:t>
            </a:r>
          </a:p>
        </p:txBody>
      </p:sp>
      <p:sp>
        <p:nvSpPr>
          <p:cNvPr id="9" name="TextBox 8">
            <a:extLst>
              <a:ext uri="{FF2B5EF4-FFF2-40B4-BE49-F238E27FC236}">
                <a16:creationId xmlns:a16="http://schemas.microsoft.com/office/drawing/2014/main" id="{79EC3481-FD12-A2E8-002D-6440A2C4A27A}"/>
              </a:ext>
            </a:extLst>
          </p:cNvPr>
          <p:cNvSpPr txBox="1"/>
          <p:nvPr/>
        </p:nvSpPr>
        <p:spPr>
          <a:xfrm>
            <a:off x="7126099" y="819728"/>
            <a:ext cx="403705" cy="369332"/>
          </a:xfrm>
          <a:prstGeom prst="rect">
            <a:avLst/>
          </a:prstGeom>
          <a:noFill/>
        </p:spPr>
        <p:txBody>
          <a:bodyPr wrap="square" rtlCol="0">
            <a:spAutoFit/>
          </a:bodyPr>
          <a:lstStyle/>
          <a:p>
            <a:r>
              <a:rPr lang="en-IN" b="1" dirty="0">
                <a:latin typeface="Roman"/>
              </a:rPr>
              <a:t>IV</a:t>
            </a:r>
          </a:p>
        </p:txBody>
      </p:sp>
      <p:sp>
        <p:nvSpPr>
          <p:cNvPr id="10" name="TextBox 9">
            <a:extLst>
              <a:ext uri="{FF2B5EF4-FFF2-40B4-BE49-F238E27FC236}">
                <a16:creationId xmlns:a16="http://schemas.microsoft.com/office/drawing/2014/main" id="{84939292-CB60-0268-1347-9CAB3D823F79}"/>
              </a:ext>
            </a:extLst>
          </p:cNvPr>
          <p:cNvSpPr txBox="1"/>
          <p:nvPr/>
        </p:nvSpPr>
        <p:spPr>
          <a:xfrm>
            <a:off x="7479428" y="819728"/>
            <a:ext cx="403705" cy="369332"/>
          </a:xfrm>
          <a:prstGeom prst="rect">
            <a:avLst/>
          </a:prstGeom>
          <a:noFill/>
        </p:spPr>
        <p:txBody>
          <a:bodyPr wrap="square" rtlCol="0">
            <a:spAutoFit/>
          </a:bodyPr>
          <a:lstStyle/>
          <a:p>
            <a:r>
              <a:rPr lang="en-IN" b="1" dirty="0">
                <a:latin typeface="Roman"/>
              </a:rPr>
              <a:t>V</a:t>
            </a:r>
          </a:p>
        </p:txBody>
      </p:sp>
      <p:sp>
        <p:nvSpPr>
          <p:cNvPr id="11" name="TextBox 10">
            <a:extLst>
              <a:ext uri="{FF2B5EF4-FFF2-40B4-BE49-F238E27FC236}">
                <a16:creationId xmlns:a16="http://schemas.microsoft.com/office/drawing/2014/main" id="{52B04489-9251-FC43-CC9E-AA2E028FA3EF}"/>
              </a:ext>
            </a:extLst>
          </p:cNvPr>
          <p:cNvSpPr txBox="1"/>
          <p:nvPr/>
        </p:nvSpPr>
        <p:spPr>
          <a:xfrm>
            <a:off x="7784850" y="819728"/>
            <a:ext cx="403705" cy="369332"/>
          </a:xfrm>
          <a:prstGeom prst="rect">
            <a:avLst/>
          </a:prstGeom>
          <a:noFill/>
        </p:spPr>
        <p:txBody>
          <a:bodyPr wrap="square" rtlCol="0">
            <a:spAutoFit/>
          </a:bodyPr>
          <a:lstStyle/>
          <a:p>
            <a:r>
              <a:rPr lang="en-IN" b="1" dirty="0">
                <a:latin typeface="Roman"/>
              </a:rPr>
              <a:t>VI</a:t>
            </a:r>
          </a:p>
        </p:txBody>
      </p:sp>
      <p:graphicFrame>
        <p:nvGraphicFramePr>
          <p:cNvPr id="12" name="Table 11">
            <a:extLst>
              <a:ext uri="{FF2B5EF4-FFF2-40B4-BE49-F238E27FC236}">
                <a16:creationId xmlns:a16="http://schemas.microsoft.com/office/drawing/2014/main" id="{CC9AFFE1-5CDE-8CAF-AA7E-7D78D1CE2162}"/>
              </a:ext>
            </a:extLst>
          </p:cNvPr>
          <p:cNvGraphicFramePr>
            <a:graphicFrameLocks noGrp="1"/>
          </p:cNvGraphicFramePr>
          <p:nvPr>
            <p:extLst>
              <p:ext uri="{D42A27DB-BD31-4B8C-83A1-F6EECF244321}">
                <p14:modId xmlns:p14="http://schemas.microsoft.com/office/powerpoint/2010/main" val="2585696002"/>
              </p:ext>
            </p:extLst>
          </p:nvPr>
        </p:nvGraphicFramePr>
        <p:xfrm>
          <a:off x="4015335" y="4170784"/>
          <a:ext cx="7735597" cy="2447675"/>
        </p:xfrm>
        <a:graphic>
          <a:graphicData uri="http://schemas.openxmlformats.org/drawingml/2006/table">
            <a:tbl>
              <a:tblPr>
                <a:tableStyleId>{69C7853C-536D-4A76-A0AE-DD22124D55A5}</a:tableStyleId>
              </a:tblPr>
              <a:tblGrid>
                <a:gridCol w="1343743">
                  <a:extLst>
                    <a:ext uri="{9D8B030D-6E8A-4147-A177-3AD203B41FA5}">
                      <a16:colId xmlns:a16="http://schemas.microsoft.com/office/drawing/2014/main" val="4100483114"/>
                    </a:ext>
                  </a:extLst>
                </a:gridCol>
                <a:gridCol w="2130618">
                  <a:extLst>
                    <a:ext uri="{9D8B030D-6E8A-4147-A177-3AD203B41FA5}">
                      <a16:colId xmlns:a16="http://schemas.microsoft.com/office/drawing/2014/main" val="243453676"/>
                    </a:ext>
                  </a:extLst>
                </a:gridCol>
                <a:gridCol w="2130618">
                  <a:extLst>
                    <a:ext uri="{9D8B030D-6E8A-4147-A177-3AD203B41FA5}">
                      <a16:colId xmlns:a16="http://schemas.microsoft.com/office/drawing/2014/main" val="847279079"/>
                    </a:ext>
                  </a:extLst>
                </a:gridCol>
                <a:gridCol w="2130618">
                  <a:extLst>
                    <a:ext uri="{9D8B030D-6E8A-4147-A177-3AD203B41FA5}">
                      <a16:colId xmlns:a16="http://schemas.microsoft.com/office/drawing/2014/main" val="3568046098"/>
                    </a:ext>
                  </a:extLst>
                </a:gridCol>
              </a:tblGrid>
              <a:tr h="669647">
                <a:tc>
                  <a:txBody>
                    <a:bodyPr/>
                    <a:lstStyle/>
                    <a:p>
                      <a:pPr algn="ctr" fontAlgn="b"/>
                      <a:r>
                        <a:rPr lang="en-IN" sz="2400" b="1" u="none" strike="noStrike" dirty="0">
                          <a:effectLst/>
                        </a:rPr>
                        <a:t>Elemental </a:t>
                      </a:r>
                      <a:endParaRPr lang="en-IN" sz="2400" b="1" i="0" u="none" strike="noStrike" dirty="0">
                        <a:solidFill>
                          <a:srgbClr val="000000"/>
                        </a:solidFill>
                        <a:effectLst/>
                        <a:latin typeface="Calibri" panose="020F0502020204030204" pitchFamily="34" charset="0"/>
                      </a:endParaRPr>
                    </a:p>
                  </a:txBody>
                  <a:tcPr marL="7620" marR="7620" marT="7620" marB="0" anchor="ctr">
                    <a:solidFill>
                      <a:schemeClr val="accent1">
                        <a:lumMod val="60000"/>
                        <a:lumOff val="40000"/>
                      </a:schemeClr>
                    </a:solidFill>
                  </a:tcPr>
                </a:tc>
                <a:tc>
                  <a:txBody>
                    <a:bodyPr/>
                    <a:lstStyle/>
                    <a:p>
                      <a:pPr algn="ctr" fontAlgn="b"/>
                      <a:r>
                        <a:rPr lang="en-IN" sz="2400" b="1" u="none" strike="noStrike" dirty="0">
                          <a:effectLst/>
                        </a:rPr>
                        <a:t>IV Compounds</a:t>
                      </a:r>
                      <a:endParaRPr lang="en-IN" sz="2400" b="1" i="0" u="none" strike="noStrike" dirty="0">
                        <a:solidFill>
                          <a:srgbClr val="000000"/>
                        </a:solidFill>
                        <a:effectLst/>
                        <a:latin typeface="Calibri" panose="020F0502020204030204" pitchFamily="34" charset="0"/>
                      </a:endParaRPr>
                    </a:p>
                  </a:txBody>
                  <a:tcPr marL="7620" marR="7620" marT="7620" marB="0" anchor="ctr">
                    <a:solidFill>
                      <a:schemeClr val="accent1">
                        <a:lumMod val="60000"/>
                        <a:lumOff val="40000"/>
                      </a:schemeClr>
                    </a:solidFill>
                  </a:tcPr>
                </a:tc>
                <a:tc>
                  <a:txBody>
                    <a:bodyPr/>
                    <a:lstStyle/>
                    <a:p>
                      <a:pPr algn="ctr" fontAlgn="b"/>
                      <a:r>
                        <a:rPr lang="en-IN" sz="2400" b="1" u="none" strike="noStrike" dirty="0">
                          <a:effectLst/>
                        </a:rPr>
                        <a:t>III-V Compounds</a:t>
                      </a:r>
                      <a:endParaRPr lang="en-IN" sz="2400" b="1" i="0" u="none" strike="noStrike" dirty="0">
                        <a:solidFill>
                          <a:srgbClr val="000000"/>
                        </a:solidFill>
                        <a:effectLst/>
                        <a:latin typeface="Calibri" panose="020F0502020204030204" pitchFamily="34" charset="0"/>
                      </a:endParaRPr>
                    </a:p>
                  </a:txBody>
                  <a:tcPr marL="7620" marR="7620" marT="7620" marB="0" anchor="ctr">
                    <a:solidFill>
                      <a:schemeClr val="accent1">
                        <a:lumMod val="60000"/>
                        <a:lumOff val="40000"/>
                      </a:schemeClr>
                    </a:solidFill>
                  </a:tcPr>
                </a:tc>
                <a:tc>
                  <a:txBody>
                    <a:bodyPr/>
                    <a:lstStyle/>
                    <a:p>
                      <a:pPr algn="ctr" fontAlgn="b"/>
                      <a:r>
                        <a:rPr lang="en-IN" sz="2400" b="1" u="none" strike="noStrike" dirty="0">
                          <a:effectLst/>
                        </a:rPr>
                        <a:t>II-VI Compounds</a:t>
                      </a:r>
                      <a:endParaRPr lang="en-IN" sz="2400" b="1" i="0" u="none" strike="noStrike" dirty="0">
                        <a:solidFill>
                          <a:srgbClr val="000000"/>
                        </a:solidFill>
                        <a:effectLst/>
                        <a:latin typeface="Calibri" panose="020F0502020204030204" pitchFamily="34" charset="0"/>
                      </a:endParaRPr>
                    </a:p>
                  </a:txBody>
                  <a:tcPr marL="7620" marR="7620" marT="7620" marB="0" anchor="ctr">
                    <a:solidFill>
                      <a:schemeClr val="accent1">
                        <a:lumMod val="60000"/>
                        <a:lumOff val="40000"/>
                      </a:schemeClr>
                    </a:solidFill>
                  </a:tcPr>
                </a:tc>
                <a:extLst>
                  <a:ext uri="{0D108BD9-81ED-4DB2-BD59-A6C34878D82A}">
                    <a16:rowId xmlns:a16="http://schemas.microsoft.com/office/drawing/2014/main" val="38335352"/>
                  </a:ext>
                </a:extLst>
              </a:tr>
              <a:tr h="1778028">
                <a:tc>
                  <a:txBody>
                    <a:bodyPr/>
                    <a:lstStyle/>
                    <a:p>
                      <a:pPr algn="ctr" fontAlgn="b"/>
                      <a:r>
                        <a:rPr lang="en-IN" sz="2400" u="none" strike="noStrike" dirty="0">
                          <a:effectLst/>
                        </a:rPr>
                        <a:t>Si, Ge</a:t>
                      </a:r>
                      <a:endParaRPr lang="en-IN" sz="2400" b="0" i="0" u="none" strike="noStrike" dirty="0">
                        <a:solidFill>
                          <a:srgbClr val="000000"/>
                        </a:solidFill>
                        <a:effectLst/>
                        <a:latin typeface="Calibri" panose="020F0502020204030204" pitchFamily="34" charset="0"/>
                      </a:endParaRPr>
                    </a:p>
                  </a:txBody>
                  <a:tcPr marL="7620" marR="7620" marT="7620" marB="0" anchor="ctr">
                    <a:solidFill>
                      <a:srgbClr val="FFFFFF"/>
                    </a:solidFill>
                  </a:tcPr>
                </a:tc>
                <a:tc>
                  <a:txBody>
                    <a:bodyPr/>
                    <a:lstStyle/>
                    <a:p>
                      <a:pPr algn="ctr" fontAlgn="b"/>
                      <a:r>
                        <a:rPr lang="en-IN" sz="2400" u="none" strike="noStrike" dirty="0" err="1">
                          <a:effectLst/>
                        </a:rPr>
                        <a:t>SiC</a:t>
                      </a:r>
                      <a:endParaRPr lang="en-IN" sz="2400" b="0" i="0" u="none" strike="noStrike" dirty="0">
                        <a:solidFill>
                          <a:srgbClr val="000000"/>
                        </a:solidFill>
                        <a:effectLst/>
                        <a:latin typeface="Calibri" panose="020F0502020204030204" pitchFamily="34" charset="0"/>
                      </a:endParaRPr>
                    </a:p>
                  </a:txBody>
                  <a:tcPr marL="7620" marR="7620" marT="7620" marB="0" anchor="ctr">
                    <a:solidFill>
                      <a:srgbClr val="FFFFFF"/>
                    </a:solidFill>
                  </a:tcPr>
                </a:tc>
                <a:tc>
                  <a:txBody>
                    <a:bodyPr/>
                    <a:lstStyle/>
                    <a:p>
                      <a:pPr algn="ctr" fontAlgn="b"/>
                      <a:r>
                        <a:rPr lang="en-IN" sz="2400" u="none" strike="noStrike" dirty="0">
                          <a:effectLst/>
                        </a:rPr>
                        <a:t>AIP, AIAs, </a:t>
                      </a:r>
                      <a:r>
                        <a:rPr lang="en-IN" sz="2400" u="none" strike="noStrike" dirty="0" err="1">
                          <a:effectLst/>
                        </a:rPr>
                        <a:t>AISb</a:t>
                      </a:r>
                      <a:r>
                        <a:rPr lang="en-IN" sz="2400" u="none" strike="noStrike" dirty="0">
                          <a:effectLst/>
                        </a:rPr>
                        <a:t>,</a:t>
                      </a:r>
                      <a:br>
                        <a:rPr lang="en-IN" sz="2400" u="none" strike="noStrike" dirty="0">
                          <a:effectLst/>
                        </a:rPr>
                      </a:br>
                      <a:r>
                        <a:rPr lang="en-IN" sz="2400" u="none" strike="noStrike" dirty="0" err="1">
                          <a:effectLst/>
                        </a:rPr>
                        <a:t>GaP</a:t>
                      </a:r>
                      <a:r>
                        <a:rPr lang="en-IN" sz="2400" u="none" strike="noStrike" dirty="0">
                          <a:effectLst/>
                        </a:rPr>
                        <a:t>, GaAs, </a:t>
                      </a:r>
                      <a:r>
                        <a:rPr lang="en-IN" sz="2400" u="none" strike="noStrike" dirty="0" err="1">
                          <a:effectLst/>
                        </a:rPr>
                        <a:t>GaSb</a:t>
                      </a:r>
                      <a:r>
                        <a:rPr lang="en-IN" sz="2400" u="none" strike="noStrike" dirty="0">
                          <a:effectLst/>
                        </a:rPr>
                        <a:t>,</a:t>
                      </a:r>
                      <a:br>
                        <a:rPr lang="en-IN" sz="2400" u="none" strike="noStrike" dirty="0">
                          <a:effectLst/>
                        </a:rPr>
                      </a:br>
                      <a:r>
                        <a:rPr lang="en-IN" sz="2400" u="none" strike="noStrike" dirty="0" err="1">
                          <a:effectLst/>
                        </a:rPr>
                        <a:t>InP</a:t>
                      </a:r>
                      <a:r>
                        <a:rPr lang="en-IN" sz="2400" u="none" strike="noStrike" dirty="0">
                          <a:effectLst/>
                        </a:rPr>
                        <a:t>, </a:t>
                      </a:r>
                      <a:r>
                        <a:rPr lang="en-IN" sz="2400" u="none" strike="noStrike" dirty="0" err="1">
                          <a:effectLst/>
                        </a:rPr>
                        <a:t>lnAs</a:t>
                      </a:r>
                      <a:r>
                        <a:rPr lang="en-IN" sz="2400" u="none" strike="noStrike" dirty="0">
                          <a:effectLst/>
                        </a:rPr>
                        <a:t>, </a:t>
                      </a:r>
                      <a:r>
                        <a:rPr lang="en-IN" sz="2400" u="none" strike="noStrike" dirty="0" err="1">
                          <a:effectLst/>
                        </a:rPr>
                        <a:t>InSb</a:t>
                      </a:r>
                      <a:endParaRPr lang="en-IN" sz="2400" b="0" i="0" u="none" strike="noStrike" dirty="0">
                        <a:solidFill>
                          <a:srgbClr val="000000"/>
                        </a:solidFill>
                        <a:effectLst/>
                        <a:latin typeface="Calibri" panose="020F0502020204030204" pitchFamily="34" charset="0"/>
                      </a:endParaRPr>
                    </a:p>
                  </a:txBody>
                  <a:tcPr marL="7620" marR="7620" marT="7620" marB="0" anchor="ctr">
                    <a:solidFill>
                      <a:srgbClr val="FFFFFF"/>
                    </a:solidFill>
                  </a:tcPr>
                </a:tc>
                <a:tc>
                  <a:txBody>
                    <a:bodyPr/>
                    <a:lstStyle/>
                    <a:p>
                      <a:pPr algn="ctr" fontAlgn="b"/>
                      <a:r>
                        <a:rPr lang="en-IN" sz="2400" u="none" strike="noStrike" dirty="0">
                          <a:effectLst/>
                        </a:rPr>
                        <a:t>ZnS, </a:t>
                      </a:r>
                      <a:r>
                        <a:rPr lang="en-IN" sz="2400" u="none" strike="noStrike" dirty="0" err="1">
                          <a:effectLst/>
                        </a:rPr>
                        <a:t>ZnSe</a:t>
                      </a:r>
                      <a:r>
                        <a:rPr lang="en-IN" sz="2400" u="none" strike="noStrike" dirty="0">
                          <a:effectLst/>
                        </a:rPr>
                        <a:t>, </a:t>
                      </a:r>
                      <a:r>
                        <a:rPr lang="en-IN" sz="2400" u="none" strike="noStrike" dirty="0" err="1">
                          <a:effectLst/>
                        </a:rPr>
                        <a:t>ZnTe</a:t>
                      </a:r>
                      <a:r>
                        <a:rPr lang="en-IN" sz="2400" u="none" strike="noStrike" dirty="0">
                          <a:effectLst/>
                        </a:rPr>
                        <a:t>,</a:t>
                      </a:r>
                      <a:br>
                        <a:rPr lang="en-IN" sz="2400" u="none" strike="noStrike" dirty="0">
                          <a:effectLst/>
                        </a:rPr>
                      </a:br>
                      <a:r>
                        <a:rPr lang="en-IN" sz="2400" u="none" strike="noStrike" dirty="0" err="1">
                          <a:effectLst/>
                        </a:rPr>
                        <a:t>CdS</a:t>
                      </a:r>
                      <a:r>
                        <a:rPr lang="en-IN" sz="2400" u="none" strike="noStrike" dirty="0">
                          <a:effectLst/>
                        </a:rPr>
                        <a:t>, </a:t>
                      </a:r>
                      <a:r>
                        <a:rPr lang="en-IN" sz="2400" u="none" strike="noStrike" dirty="0" err="1">
                          <a:effectLst/>
                        </a:rPr>
                        <a:t>CdSe</a:t>
                      </a:r>
                      <a:r>
                        <a:rPr lang="en-IN" sz="2400" u="none" strike="noStrike" dirty="0">
                          <a:effectLst/>
                        </a:rPr>
                        <a:t>, </a:t>
                      </a:r>
                      <a:r>
                        <a:rPr lang="en-IN" sz="2400" u="none" strike="noStrike" dirty="0" err="1">
                          <a:effectLst/>
                        </a:rPr>
                        <a:t>CdTe</a:t>
                      </a:r>
                      <a:endParaRPr lang="en-IN" sz="2400" b="0" i="0" u="none" strike="noStrike" dirty="0">
                        <a:solidFill>
                          <a:srgbClr val="000000"/>
                        </a:solidFill>
                        <a:effectLst/>
                        <a:latin typeface="Calibri" panose="020F0502020204030204" pitchFamily="34" charset="0"/>
                      </a:endParaRPr>
                    </a:p>
                  </a:txBody>
                  <a:tcPr marL="7620" marR="7620" marT="7620" marB="0" anchor="ctr">
                    <a:solidFill>
                      <a:srgbClr val="FFFFFF"/>
                    </a:solidFill>
                  </a:tcPr>
                </a:tc>
                <a:extLst>
                  <a:ext uri="{0D108BD9-81ED-4DB2-BD59-A6C34878D82A}">
                    <a16:rowId xmlns:a16="http://schemas.microsoft.com/office/drawing/2014/main" val="1781522420"/>
                  </a:ext>
                </a:extLst>
              </a:tr>
            </a:tbl>
          </a:graphicData>
        </a:graphic>
      </p:graphicFrame>
      <p:sp>
        <p:nvSpPr>
          <p:cNvPr id="13" name="Freeform: Shape 12">
            <a:extLst>
              <a:ext uri="{FF2B5EF4-FFF2-40B4-BE49-F238E27FC236}">
                <a16:creationId xmlns:a16="http://schemas.microsoft.com/office/drawing/2014/main" id="{0D8567B8-2110-901F-FE31-08240F0C2542}"/>
              </a:ext>
            </a:extLst>
          </p:cNvPr>
          <p:cNvSpPr/>
          <p:nvPr/>
        </p:nvSpPr>
        <p:spPr>
          <a:xfrm>
            <a:off x="6565392" y="1255776"/>
            <a:ext cx="1542288" cy="1207008"/>
          </a:xfrm>
          <a:custGeom>
            <a:avLst/>
            <a:gdLst>
              <a:gd name="connsiteX0" fmla="*/ 0 w 1542288"/>
              <a:gd name="connsiteY0" fmla="*/ 1207008 h 1207008"/>
              <a:gd name="connsiteX1" fmla="*/ 0 w 1542288"/>
              <a:gd name="connsiteY1" fmla="*/ 615696 h 1207008"/>
              <a:gd name="connsiteX2" fmla="*/ 292608 w 1542288"/>
              <a:gd name="connsiteY2" fmla="*/ 615696 h 1207008"/>
              <a:gd name="connsiteX3" fmla="*/ 298704 w 1542288"/>
              <a:gd name="connsiteY3" fmla="*/ 0 h 1207008"/>
              <a:gd name="connsiteX4" fmla="*/ 908304 w 1542288"/>
              <a:gd name="connsiteY4" fmla="*/ 0 h 1207008"/>
              <a:gd name="connsiteX5" fmla="*/ 908304 w 1542288"/>
              <a:gd name="connsiteY5" fmla="*/ 316992 h 1207008"/>
              <a:gd name="connsiteX6" fmla="*/ 1542288 w 1542288"/>
              <a:gd name="connsiteY6" fmla="*/ 310896 h 1207008"/>
              <a:gd name="connsiteX7" fmla="*/ 1542288 w 1542288"/>
              <a:gd name="connsiteY7" fmla="*/ 1207008 h 1207008"/>
              <a:gd name="connsiteX8" fmla="*/ 0 w 1542288"/>
              <a:gd name="connsiteY8" fmla="*/ 1207008 h 120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2288" h="1207008">
                <a:moveTo>
                  <a:pt x="0" y="1207008"/>
                </a:moveTo>
                <a:lnTo>
                  <a:pt x="0" y="615696"/>
                </a:lnTo>
                <a:lnTo>
                  <a:pt x="292608" y="615696"/>
                </a:lnTo>
                <a:lnTo>
                  <a:pt x="298704" y="0"/>
                </a:lnTo>
                <a:lnTo>
                  <a:pt x="908304" y="0"/>
                </a:lnTo>
                <a:lnTo>
                  <a:pt x="908304" y="316992"/>
                </a:lnTo>
                <a:lnTo>
                  <a:pt x="1542288" y="310896"/>
                </a:lnTo>
                <a:lnTo>
                  <a:pt x="1542288" y="1207008"/>
                </a:lnTo>
                <a:lnTo>
                  <a:pt x="0" y="1207008"/>
                </a:lnTo>
                <a:close/>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747263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74517" y="214032"/>
            <a:ext cx="8837520" cy="580187"/>
          </a:xfrm>
          <a:prstGeom prst="rect">
            <a:avLst/>
          </a:prstGeom>
          <a:noFill/>
        </p:spPr>
        <p:txBody>
          <a:bodyPr wrap="square" lIns="86895" tIns="43448" rIns="86895" bIns="43448">
            <a:spAutoFit/>
          </a:bodyPr>
          <a:lstStyle/>
          <a:p>
            <a:pPr>
              <a:defRPr/>
            </a:pPr>
            <a:r>
              <a:rPr lang="en-US" sz="3200" b="1" dirty="0">
                <a:solidFill>
                  <a:srgbClr val="2121FF"/>
                </a:solidFill>
              </a:rPr>
              <a:t>Intrinsic Semiconductors</a:t>
            </a:r>
          </a:p>
        </p:txBody>
      </p:sp>
      <p:pic>
        <p:nvPicPr>
          <p:cNvPr id="2050" name="Picture 2" descr="Difference Between Intrinsic and Extrinsic Semiconductor (with ..."/>
          <p:cNvPicPr>
            <a:picLocks noChangeAspect="1" noChangeArrowheads="1"/>
          </p:cNvPicPr>
          <p:nvPr/>
        </p:nvPicPr>
        <p:blipFill>
          <a:blip r:embed="rId2"/>
          <a:srcRect l="7344" r="8821" b="18127"/>
          <a:stretch>
            <a:fillRect/>
          </a:stretch>
        </p:blipFill>
        <p:spPr bwMode="auto">
          <a:xfrm>
            <a:off x="1717965" y="1523979"/>
            <a:ext cx="3083669" cy="2743200"/>
          </a:xfrm>
          <a:prstGeom prst="rect">
            <a:avLst/>
          </a:prstGeom>
          <a:noFill/>
        </p:spPr>
      </p:pic>
      <p:grpSp>
        <p:nvGrpSpPr>
          <p:cNvPr id="25" name="Group 24"/>
          <p:cNvGrpSpPr/>
          <p:nvPr/>
        </p:nvGrpSpPr>
        <p:grpSpPr>
          <a:xfrm>
            <a:off x="5786002" y="1946290"/>
            <a:ext cx="3926035" cy="1918490"/>
            <a:chOff x="7268439" y="2157436"/>
            <a:chExt cx="4286251" cy="2071974"/>
          </a:xfrm>
        </p:grpSpPr>
        <p:grpSp>
          <p:nvGrpSpPr>
            <p:cNvPr id="23" name="Group 22"/>
            <p:cNvGrpSpPr/>
            <p:nvPr/>
          </p:nvGrpSpPr>
          <p:grpSpPr>
            <a:xfrm>
              <a:off x="7716982" y="3796703"/>
              <a:ext cx="3131127" cy="432707"/>
              <a:chOff x="7716982" y="3796703"/>
              <a:chExt cx="3131127" cy="432707"/>
            </a:xfrm>
          </p:grpSpPr>
          <p:sp>
            <p:nvSpPr>
              <p:cNvPr id="8" name="Rectangle 7"/>
              <p:cNvSpPr/>
              <p:nvPr/>
            </p:nvSpPr>
            <p:spPr>
              <a:xfrm>
                <a:off x="7716982" y="3834389"/>
                <a:ext cx="2590800" cy="395021"/>
              </a:xfrm>
              <a:prstGeom prst="rect">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0345190" y="3796703"/>
                <a:ext cx="502919" cy="430888"/>
              </a:xfrm>
              <a:prstGeom prst="rect">
                <a:avLst/>
              </a:prstGeom>
              <a:noFill/>
            </p:spPr>
            <p:txBody>
              <a:bodyPr wrap="square" rtlCol="0">
                <a:spAutoFit/>
              </a:bodyPr>
              <a:lstStyle/>
              <a:p>
                <a:r>
                  <a:rPr lang="en-US" sz="2200" b="1" dirty="0"/>
                  <a:t>E</a:t>
                </a:r>
                <a:r>
                  <a:rPr lang="en-US" sz="2200" b="1" baseline="-25000" dirty="0"/>
                  <a:t>V</a:t>
                </a:r>
              </a:p>
            </p:txBody>
          </p:sp>
        </p:grpSp>
        <p:grpSp>
          <p:nvGrpSpPr>
            <p:cNvPr id="22" name="Group 21"/>
            <p:cNvGrpSpPr/>
            <p:nvPr/>
          </p:nvGrpSpPr>
          <p:grpSpPr>
            <a:xfrm>
              <a:off x="7703127" y="2157436"/>
              <a:ext cx="3131128" cy="465359"/>
              <a:chOff x="7703127" y="2157436"/>
              <a:chExt cx="3131128" cy="465359"/>
            </a:xfrm>
          </p:grpSpPr>
          <p:sp>
            <p:nvSpPr>
              <p:cNvPr id="7" name="Rectangle 6"/>
              <p:cNvSpPr/>
              <p:nvPr/>
            </p:nvSpPr>
            <p:spPr>
              <a:xfrm>
                <a:off x="7703127" y="2195127"/>
                <a:ext cx="2590800" cy="395022"/>
              </a:xfrm>
              <a:prstGeom prst="rect">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0331336" y="2157436"/>
                <a:ext cx="502919" cy="465359"/>
              </a:xfrm>
              <a:prstGeom prst="rect">
                <a:avLst/>
              </a:prstGeom>
              <a:noFill/>
            </p:spPr>
            <p:txBody>
              <a:bodyPr wrap="square" rtlCol="0">
                <a:spAutoFit/>
              </a:bodyPr>
              <a:lstStyle/>
              <a:p>
                <a:r>
                  <a:rPr lang="en-US" sz="2200" b="1" dirty="0"/>
                  <a:t>E</a:t>
                </a:r>
                <a:r>
                  <a:rPr lang="en-US" sz="2200" b="1" baseline="-25000" dirty="0"/>
                  <a:t>C</a:t>
                </a:r>
              </a:p>
            </p:txBody>
          </p:sp>
        </p:grpSp>
        <p:cxnSp>
          <p:nvCxnSpPr>
            <p:cNvPr id="12" name="Straight Connector 11"/>
            <p:cNvCxnSpPr/>
            <p:nvPr/>
          </p:nvCxnSpPr>
          <p:spPr>
            <a:xfrm>
              <a:off x="7716982" y="3255798"/>
              <a:ext cx="2590800" cy="2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0248207" y="3047998"/>
              <a:ext cx="1306483" cy="430887"/>
            </a:xfrm>
            <a:prstGeom prst="rect">
              <a:avLst/>
            </a:prstGeom>
            <a:noFill/>
          </p:spPr>
          <p:txBody>
            <a:bodyPr wrap="square" rtlCol="0">
              <a:spAutoFit/>
            </a:bodyPr>
            <a:lstStyle/>
            <a:p>
              <a:r>
                <a:rPr lang="en-US" sz="2200" b="1" dirty="0"/>
                <a:t>E</a:t>
              </a:r>
              <a:r>
                <a:rPr lang="en-US" sz="2200" b="1" baseline="-25000" dirty="0"/>
                <a:t>F</a:t>
              </a:r>
              <a:r>
                <a:rPr lang="en-US" sz="2200" b="1" dirty="0"/>
                <a:t> = E</a:t>
              </a:r>
              <a:r>
                <a:rPr lang="en-US" sz="2200" b="1" baseline="-25000" dirty="0"/>
                <a:t>g</a:t>
              </a:r>
              <a:r>
                <a:rPr lang="en-US" sz="2200" b="1" dirty="0"/>
                <a:t>/2</a:t>
              </a:r>
              <a:endParaRPr lang="en-US" sz="2200" b="1" baseline="-25000" dirty="0"/>
            </a:p>
          </p:txBody>
        </p:sp>
        <p:grpSp>
          <p:nvGrpSpPr>
            <p:cNvPr id="24" name="Group 23"/>
            <p:cNvGrpSpPr/>
            <p:nvPr/>
          </p:nvGrpSpPr>
          <p:grpSpPr>
            <a:xfrm>
              <a:off x="7268439" y="2647008"/>
              <a:ext cx="412292" cy="1190704"/>
              <a:chOff x="7268439" y="2647008"/>
              <a:chExt cx="412292" cy="1190704"/>
            </a:xfrm>
          </p:grpSpPr>
          <p:cxnSp>
            <p:nvCxnSpPr>
              <p:cNvPr id="17" name="Straight Arrow Connector 16"/>
              <p:cNvCxnSpPr/>
              <p:nvPr/>
            </p:nvCxnSpPr>
            <p:spPr>
              <a:xfrm rot="5400000">
                <a:off x="7052756" y="3241964"/>
                <a:ext cx="1190704" cy="792"/>
              </a:xfrm>
              <a:prstGeom prst="straightConnector1">
                <a:avLst/>
              </a:prstGeom>
              <a:ln w="2857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7268439" y="3050370"/>
                <a:ext cx="412292" cy="430887"/>
              </a:xfrm>
              <a:prstGeom prst="rect">
                <a:avLst/>
              </a:prstGeom>
            </p:spPr>
            <p:txBody>
              <a:bodyPr wrap="none">
                <a:spAutoFit/>
              </a:bodyPr>
              <a:lstStyle/>
              <a:p>
                <a:r>
                  <a:rPr lang="en-US" sz="2200" b="1" dirty="0"/>
                  <a:t>E</a:t>
                </a:r>
                <a:r>
                  <a:rPr lang="en-US" sz="2200" b="1" baseline="-25000" dirty="0"/>
                  <a:t>g</a:t>
                </a:r>
                <a:endParaRPr lang="en-US" sz="2200" dirty="0"/>
              </a:p>
            </p:txBody>
          </p:sp>
        </p:grpSp>
      </p:grpSp>
      <p:sp>
        <p:nvSpPr>
          <p:cNvPr id="26" name="TextBox 25"/>
          <p:cNvSpPr txBox="1"/>
          <p:nvPr/>
        </p:nvSpPr>
        <p:spPr>
          <a:xfrm>
            <a:off x="346365" y="825608"/>
            <a:ext cx="10764982" cy="584484"/>
          </a:xfrm>
          <a:prstGeom prst="rect">
            <a:avLst/>
          </a:prstGeom>
          <a:noFill/>
        </p:spPr>
        <p:txBody>
          <a:bodyPr wrap="square" lIns="86895" tIns="43448" rIns="86895" bIns="43448">
            <a:spAutoFit/>
          </a:bodyPr>
          <a:lstStyle/>
          <a:p>
            <a:pPr marL="274320" indent="-274320" algn="just">
              <a:lnSpc>
                <a:spcPct val="150000"/>
              </a:lnSpc>
              <a:buFont typeface="Arial" panose="020B0604020202020204" pitchFamily="34" charset="0"/>
              <a:buChar char="•"/>
              <a:defRPr/>
            </a:pPr>
            <a:r>
              <a:rPr lang="en-US" sz="2400" dirty="0" err="1"/>
              <a:t>Undoped</a:t>
            </a:r>
            <a:r>
              <a:rPr lang="en-US" sz="2400" dirty="0"/>
              <a:t> semiconductors</a:t>
            </a:r>
            <a:endParaRPr lang="en-US" sz="2800" dirty="0"/>
          </a:p>
        </p:txBody>
      </p:sp>
      <p:sp>
        <p:nvSpPr>
          <p:cNvPr id="27" name="Rectangle 26"/>
          <p:cNvSpPr/>
          <p:nvPr/>
        </p:nvSpPr>
        <p:spPr>
          <a:xfrm>
            <a:off x="360217" y="4180344"/>
            <a:ext cx="11499274" cy="2677656"/>
          </a:xfrm>
          <a:prstGeom prst="rect">
            <a:avLst/>
          </a:prstGeom>
        </p:spPr>
        <p:txBody>
          <a:bodyPr wrap="square">
            <a:spAutoFit/>
          </a:bodyPr>
          <a:lstStyle/>
          <a:p>
            <a:pPr marL="342900" indent="-342900" algn="just">
              <a:lnSpc>
                <a:spcPct val="150000"/>
              </a:lnSpc>
              <a:buFont typeface="Arial" pitchFamily="34" charset="0"/>
              <a:buChar char="•"/>
            </a:pPr>
            <a:r>
              <a:rPr lang="en-US" sz="2400" dirty="0"/>
              <a:t>In Intrinsic semiconductors, we need to supply an amount of energy equal to </a:t>
            </a:r>
            <a:r>
              <a:rPr lang="en-US" sz="2400" dirty="0" err="1"/>
              <a:t>bandgap</a:t>
            </a:r>
            <a:r>
              <a:rPr lang="en-US" sz="2400" dirty="0"/>
              <a:t> energy to excite an electron from V.B. to conduction band</a:t>
            </a:r>
          </a:p>
          <a:p>
            <a:pPr marL="342900" indent="-342900" algn="just">
              <a:lnSpc>
                <a:spcPct val="150000"/>
              </a:lnSpc>
              <a:buFont typeface="Arial" pitchFamily="34" charset="0"/>
              <a:buChar char="•"/>
            </a:pPr>
            <a:r>
              <a:rPr lang="en-US" sz="2400" dirty="0"/>
              <a:t>Fermi level E</a:t>
            </a:r>
            <a:r>
              <a:rPr lang="en-US" sz="2400" baseline="-25000" dirty="0"/>
              <a:t>F</a:t>
            </a:r>
            <a:r>
              <a:rPr lang="en-US" sz="2400" dirty="0"/>
              <a:t> lies in the middle of band gap</a:t>
            </a:r>
          </a:p>
          <a:p>
            <a:pPr marL="342900" indent="-342900" algn="just">
              <a:lnSpc>
                <a:spcPct val="150000"/>
              </a:lnSpc>
              <a:buFont typeface="Arial" pitchFamily="34" charset="0"/>
              <a:buChar char="•"/>
            </a:pPr>
            <a:r>
              <a:rPr lang="en-US" sz="2400" dirty="0"/>
              <a:t>In intrinsic semiconductors, the number of holes (</a:t>
            </a:r>
            <a:r>
              <a:rPr lang="en-US" sz="2400" dirty="0" err="1"/>
              <a:t>n</a:t>
            </a:r>
            <a:r>
              <a:rPr lang="en-US" sz="2400" baseline="-25000" dirty="0" err="1"/>
              <a:t>h</a:t>
            </a:r>
            <a:r>
              <a:rPr lang="en-US" sz="2400" dirty="0"/>
              <a:t>) is equal to number of electrons (n</a:t>
            </a:r>
            <a:r>
              <a:rPr lang="en-US" sz="2400" baseline="-25000" dirty="0"/>
              <a:t>e</a:t>
            </a:r>
            <a:r>
              <a:rPr lang="en-US" sz="2400" dirty="0"/>
              <a:t>)</a:t>
            </a:r>
          </a:p>
          <a:p>
            <a:pPr marL="342900" indent="-342900" algn="just">
              <a:buFont typeface="Arial" pitchFamily="34" charset="0"/>
              <a:buChar char="•"/>
            </a:pPr>
            <a:endParaRPr lang="en-US" sz="2400" dirty="0"/>
          </a:p>
        </p:txBody>
      </p:sp>
    </p:spTree>
    <p:extLst>
      <p:ext uri="{BB962C8B-B14F-4D97-AF65-F5344CB8AC3E}">
        <p14:creationId xmlns:p14="http://schemas.microsoft.com/office/powerpoint/2010/main" val="30424713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05164" y="230305"/>
            <a:ext cx="9610436" cy="580187"/>
          </a:xfrm>
          <a:prstGeom prst="rect">
            <a:avLst/>
          </a:prstGeom>
          <a:noFill/>
        </p:spPr>
        <p:txBody>
          <a:bodyPr wrap="square" lIns="86895" tIns="43448" rIns="86895" bIns="43448">
            <a:spAutoFit/>
          </a:bodyPr>
          <a:lstStyle/>
          <a:p>
            <a:pPr>
              <a:defRPr/>
            </a:pPr>
            <a:r>
              <a:rPr lang="en-US" sz="3200" b="1" dirty="0">
                <a:solidFill>
                  <a:srgbClr val="2121FF"/>
                </a:solidFill>
              </a:rPr>
              <a:t>Extrinsic Semiconductors</a:t>
            </a:r>
          </a:p>
        </p:txBody>
      </p:sp>
      <p:pic>
        <p:nvPicPr>
          <p:cNvPr id="36866" name="Picture 2" descr="Difference Between P-Type and N-Type Semiconductor (with ..."/>
          <p:cNvPicPr>
            <a:picLocks noChangeAspect="1" noChangeArrowheads="1"/>
          </p:cNvPicPr>
          <p:nvPr/>
        </p:nvPicPr>
        <p:blipFill>
          <a:blip r:embed="rId2"/>
          <a:srcRect l="2584" r="12523" b="11137"/>
          <a:stretch>
            <a:fillRect/>
          </a:stretch>
        </p:blipFill>
        <p:spPr bwMode="auto">
          <a:xfrm>
            <a:off x="1440870" y="2104881"/>
            <a:ext cx="3517757" cy="3474720"/>
          </a:xfrm>
          <a:prstGeom prst="rect">
            <a:avLst/>
          </a:prstGeom>
          <a:noFill/>
        </p:spPr>
      </p:pic>
      <p:pic>
        <p:nvPicPr>
          <p:cNvPr id="36868" name="Picture 4" descr="Difference Between Intrinsic and Extrinsic Semiconductor (with ..."/>
          <p:cNvPicPr>
            <a:picLocks noChangeAspect="1" noChangeArrowheads="1"/>
          </p:cNvPicPr>
          <p:nvPr/>
        </p:nvPicPr>
        <p:blipFill>
          <a:blip r:embed="rId3"/>
          <a:srcRect l="8138" r="17284" b="10570"/>
          <a:stretch>
            <a:fillRect/>
          </a:stretch>
        </p:blipFill>
        <p:spPr bwMode="auto">
          <a:xfrm>
            <a:off x="6844146" y="2163762"/>
            <a:ext cx="3464609" cy="3474720"/>
          </a:xfrm>
          <a:prstGeom prst="rect">
            <a:avLst/>
          </a:prstGeom>
          <a:noFill/>
        </p:spPr>
      </p:pic>
      <p:sp>
        <p:nvSpPr>
          <p:cNvPr id="7" name="TextBox 6"/>
          <p:cNvSpPr txBox="1"/>
          <p:nvPr/>
        </p:nvSpPr>
        <p:spPr>
          <a:xfrm>
            <a:off x="346365" y="825608"/>
            <a:ext cx="10764982" cy="584484"/>
          </a:xfrm>
          <a:prstGeom prst="rect">
            <a:avLst/>
          </a:prstGeom>
          <a:noFill/>
        </p:spPr>
        <p:txBody>
          <a:bodyPr wrap="square" lIns="86895" tIns="43448" rIns="86895" bIns="43448">
            <a:spAutoFit/>
          </a:bodyPr>
          <a:lstStyle/>
          <a:p>
            <a:pPr marL="274320" indent="-274320" algn="just">
              <a:lnSpc>
                <a:spcPct val="150000"/>
              </a:lnSpc>
              <a:buFont typeface="Arial" panose="020B0604020202020204" pitchFamily="34" charset="0"/>
              <a:buChar char="•"/>
              <a:defRPr/>
            </a:pPr>
            <a:r>
              <a:rPr lang="en-US" sz="2400" dirty="0"/>
              <a:t>Doped semiconductors</a:t>
            </a:r>
            <a:endParaRPr lang="en-US" sz="2800" dirty="0"/>
          </a:p>
        </p:txBody>
      </p:sp>
      <p:sp>
        <p:nvSpPr>
          <p:cNvPr id="8" name="TextBox 7"/>
          <p:cNvSpPr txBox="1"/>
          <p:nvPr/>
        </p:nvSpPr>
        <p:spPr>
          <a:xfrm>
            <a:off x="2549238" y="1593271"/>
            <a:ext cx="1052943" cy="430887"/>
          </a:xfrm>
          <a:prstGeom prst="rect">
            <a:avLst/>
          </a:prstGeom>
          <a:noFill/>
        </p:spPr>
        <p:txBody>
          <a:bodyPr wrap="square" lIns="0" tIns="0" rIns="0" bIns="0" anchor="ctr" anchorCtr="0">
            <a:spAutoFit/>
          </a:bodyPr>
          <a:lstStyle/>
          <a:p>
            <a:pPr marL="274320" indent="-274320" algn="just">
              <a:defRPr/>
            </a:pPr>
            <a:r>
              <a:rPr lang="en-US" sz="2800" dirty="0"/>
              <a:t>p-type</a:t>
            </a:r>
          </a:p>
        </p:txBody>
      </p:sp>
      <p:sp>
        <p:nvSpPr>
          <p:cNvPr id="9" name="TextBox 8"/>
          <p:cNvSpPr txBox="1"/>
          <p:nvPr/>
        </p:nvSpPr>
        <p:spPr>
          <a:xfrm>
            <a:off x="7786266" y="1662544"/>
            <a:ext cx="1371598" cy="430887"/>
          </a:xfrm>
          <a:prstGeom prst="rect">
            <a:avLst/>
          </a:prstGeom>
          <a:noFill/>
        </p:spPr>
        <p:txBody>
          <a:bodyPr wrap="square" lIns="0" tIns="0" rIns="0" bIns="0" anchor="ctr" anchorCtr="0">
            <a:spAutoFit/>
          </a:bodyPr>
          <a:lstStyle/>
          <a:p>
            <a:pPr marL="274320" indent="-274320" algn="ctr">
              <a:defRPr/>
            </a:pPr>
            <a:r>
              <a:rPr lang="en-US" sz="2800" dirty="0"/>
              <a:t>n-type</a:t>
            </a:r>
          </a:p>
        </p:txBody>
      </p:sp>
      <p:sp>
        <p:nvSpPr>
          <p:cNvPr id="12" name="Rectangle 11"/>
          <p:cNvSpPr/>
          <p:nvPr/>
        </p:nvSpPr>
        <p:spPr>
          <a:xfrm>
            <a:off x="8083272" y="5782762"/>
            <a:ext cx="1079142" cy="461665"/>
          </a:xfrm>
          <a:prstGeom prst="rect">
            <a:avLst/>
          </a:prstGeom>
        </p:spPr>
        <p:txBody>
          <a:bodyPr wrap="none">
            <a:spAutoFit/>
          </a:bodyPr>
          <a:lstStyle/>
          <a:p>
            <a:pPr lvl="0"/>
            <a:r>
              <a:rPr lang="en-US" sz="2400" dirty="0">
                <a:solidFill>
                  <a:prstClr val="black"/>
                </a:solidFill>
              </a:rPr>
              <a:t>n</a:t>
            </a:r>
            <a:r>
              <a:rPr lang="en-US" sz="2400" baseline="-25000" dirty="0">
                <a:solidFill>
                  <a:prstClr val="black"/>
                </a:solidFill>
              </a:rPr>
              <a:t>e</a:t>
            </a:r>
            <a:r>
              <a:rPr lang="en-US" sz="2400" dirty="0">
                <a:solidFill>
                  <a:prstClr val="black"/>
                </a:solidFill>
              </a:rPr>
              <a:t> &gt; </a:t>
            </a:r>
            <a:r>
              <a:rPr lang="en-US" sz="2400" dirty="0" err="1">
                <a:solidFill>
                  <a:prstClr val="black"/>
                </a:solidFill>
              </a:rPr>
              <a:t>n</a:t>
            </a:r>
            <a:r>
              <a:rPr lang="en-US" sz="2400" baseline="-25000" dirty="0" err="1">
                <a:solidFill>
                  <a:prstClr val="black"/>
                </a:solidFill>
              </a:rPr>
              <a:t>h</a:t>
            </a:r>
            <a:r>
              <a:rPr lang="en-US" sz="2400" dirty="0">
                <a:solidFill>
                  <a:prstClr val="black"/>
                </a:solidFill>
              </a:rPr>
              <a:t> </a:t>
            </a:r>
          </a:p>
        </p:txBody>
      </p:sp>
      <p:sp>
        <p:nvSpPr>
          <p:cNvPr id="10" name="Rectangle 9"/>
          <p:cNvSpPr/>
          <p:nvPr/>
        </p:nvSpPr>
        <p:spPr>
          <a:xfrm>
            <a:off x="2735417" y="5713489"/>
            <a:ext cx="1079142" cy="461665"/>
          </a:xfrm>
          <a:prstGeom prst="rect">
            <a:avLst/>
          </a:prstGeom>
        </p:spPr>
        <p:txBody>
          <a:bodyPr wrap="none">
            <a:spAutoFit/>
          </a:bodyPr>
          <a:lstStyle/>
          <a:p>
            <a:pPr lvl="0"/>
            <a:r>
              <a:rPr lang="en-US" sz="2400" dirty="0" err="1">
                <a:solidFill>
                  <a:prstClr val="black"/>
                </a:solidFill>
              </a:rPr>
              <a:t>n</a:t>
            </a:r>
            <a:r>
              <a:rPr lang="en-US" sz="2400" baseline="-25000" dirty="0" err="1">
                <a:solidFill>
                  <a:prstClr val="black"/>
                </a:solidFill>
              </a:rPr>
              <a:t>h</a:t>
            </a:r>
            <a:r>
              <a:rPr lang="en-US" sz="2400" dirty="0">
                <a:solidFill>
                  <a:prstClr val="black"/>
                </a:solidFill>
              </a:rPr>
              <a:t> &gt; n</a:t>
            </a:r>
            <a:r>
              <a:rPr lang="en-US" sz="2400" baseline="-25000" dirty="0">
                <a:solidFill>
                  <a:prstClr val="black"/>
                </a:solidFill>
              </a:rPr>
              <a:t>e</a:t>
            </a:r>
            <a:r>
              <a:rPr lang="en-US" sz="2400" dirty="0">
                <a:solidFill>
                  <a:prstClr val="black"/>
                </a:solidFill>
              </a:rPr>
              <a:t> </a:t>
            </a:r>
          </a:p>
        </p:txBody>
      </p:sp>
    </p:spTree>
    <p:extLst>
      <p:ext uri="{BB962C8B-B14F-4D97-AF65-F5344CB8AC3E}">
        <p14:creationId xmlns:p14="http://schemas.microsoft.com/office/powerpoint/2010/main" val="19648717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65280" y="144521"/>
            <a:ext cx="8837520" cy="580187"/>
          </a:xfrm>
          <a:prstGeom prst="rect">
            <a:avLst/>
          </a:prstGeom>
          <a:noFill/>
        </p:spPr>
        <p:txBody>
          <a:bodyPr wrap="square" lIns="86895" tIns="43448" rIns="86895" bIns="43448">
            <a:spAutoFit/>
          </a:bodyPr>
          <a:lstStyle/>
          <a:p>
            <a:pPr>
              <a:defRPr/>
            </a:pPr>
            <a:r>
              <a:rPr lang="en-US" sz="3200" b="1" dirty="0">
                <a:solidFill>
                  <a:srgbClr val="2121FF"/>
                </a:solidFill>
              </a:rPr>
              <a:t>p-type Semiconductors</a:t>
            </a:r>
          </a:p>
        </p:txBody>
      </p:sp>
      <p:pic>
        <p:nvPicPr>
          <p:cNvPr id="36866" name="Picture 2" descr="Difference Between P-Type and N-Type Semiconductor (with ..."/>
          <p:cNvPicPr>
            <a:picLocks noChangeAspect="1" noChangeArrowheads="1"/>
          </p:cNvPicPr>
          <p:nvPr/>
        </p:nvPicPr>
        <p:blipFill>
          <a:blip r:embed="rId2"/>
          <a:srcRect l="2584" r="12523" b="11137"/>
          <a:stretch>
            <a:fillRect/>
          </a:stretch>
        </p:blipFill>
        <p:spPr bwMode="auto">
          <a:xfrm>
            <a:off x="2216752" y="1966328"/>
            <a:ext cx="2777177" cy="2743200"/>
          </a:xfrm>
          <a:prstGeom prst="rect">
            <a:avLst/>
          </a:prstGeom>
          <a:noFill/>
        </p:spPr>
      </p:pic>
      <p:sp>
        <p:nvSpPr>
          <p:cNvPr id="7" name="TextBox 6"/>
          <p:cNvSpPr txBox="1"/>
          <p:nvPr/>
        </p:nvSpPr>
        <p:spPr>
          <a:xfrm>
            <a:off x="346365" y="825608"/>
            <a:ext cx="10764982" cy="584484"/>
          </a:xfrm>
          <a:prstGeom prst="rect">
            <a:avLst/>
          </a:prstGeom>
          <a:noFill/>
        </p:spPr>
        <p:txBody>
          <a:bodyPr wrap="square" lIns="86895" tIns="43448" rIns="86895" bIns="43448">
            <a:spAutoFit/>
          </a:bodyPr>
          <a:lstStyle/>
          <a:p>
            <a:pPr marL="274320" indent="-274320" algn="just">
              <a:lnSpc>
                <a:spcPct val="150000"/>
              </a:lnSpc>
              <a:buFont typeface="Arial" panose="020B0604020202020204" pitchFamily="34" charset="0"/>
              <a:buChar char="•"/>
              <a:defRPr/>
            </a:pPr>
            <a:r>
              <a:rPr lang="en-US" sz="2400" dirty="0"/>
              <a:t>Doped semiconductors</a:t>
            </a:r>
            <a:endParaRPr lang="en-US" sz="2800" dirty="0"/>
          </a:p>
        </p:txBody>
      </p:sp>
      <p:sp>
        <p:nvSpPr>
          <p:cNvPr id="8" name="TextBox 7"/>
          <p:cNvSpPr txBox="1"/>
          <p:nvPr/>
        </p:nvSpPr>
        <p:spPr>
          <a:xfrm>
            <a:off x="3145003" y="1413156"/>
            <a:ext cx="1052943" cy="430887"/>
          </a:xfrm>
          <a:prstGeom prst="rect">
            <a:avLst/>
          </a:prstGeom>
          <a:noFill/>
        </p:spPr>
        <p:txBody>
          <a:bodyPr wrap="square" lIns="0" tIns="0" rIns="0" bIns="0" anchor="ctr" anchorCtr="0">
            <a:spAutoFit/>
          </a:bodyPr>
          <a:lstStyle/>
          <a:p>
            <a:pPr marL="274320" indent="-274320" algn="just">
              <a:defRPr/>
            </a:pPr>
            <a:r>
              <a:rPr lang="en-US" sz="2800" dirty="0"/>
              <a:t>p-type</a:t>
            </a:r>
          </a:p>
        </p:txBody>
      </p:sp>
      <p:grpSp>
        <p:nvGrpSpPr>
          <p:cNvPr id="10" name="Group 9"/>
          <p:cNvGrpSpPr/>
          <p:nvPr/>
        </p:nvGrpSpPr>
        <p:grpSpPr>
          <a:xfrm>
            <a:off x="6173958" y="2361922"/>
            <a:ext cx="4009165" cy="1962573"/>
            <a:chOff x="7268439" y="2202327"/>
            <a:chExt cx="4377007" cy="2119582"/>
          </a:xfrm>
        </p:grpSpPr>
        <p:grpSp>
          <p:nvGrpSpPr>
            <p:cNvPr id="13" name="Group 22"/>
            <p:cNvGrpSpPr/>
            <p:nvPr/>
          </p:nvGrpSpPr>
          <p:grpSpPr>
            <a:xfrm>
              <a:off x="7716982" y="3856551"/>
              <a:ext cx="3262897" cy="465358"/>
              <a:chOff x="7716982" y="3856551"/>
              <a:chExt cx="3262897" cy="465358"/>
            </a:xfrm>
          </p:grpSpPr>
          <p:sp>
            <p:nvSpPr>
              <p:cNvPr id="22" name="Rectangle 21"/>
              <p:cNvSpPr/>
              <p:nvPr/>
            </p:nvSpPr>
            <p:spPr>
              <a:xfrm>
                <a:off x="7716982" y="3879273"/>
                <a:ext cx="2590800" cy="395021"/>
              </a:xfrm>
              <a:prstGeom prst="rect">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10345189" y="3856551"/>
                <a:ext cx="634690" cy="465358"/>
              </a:xfrm>
              <a:prstGeom prst="rect">
                <a:avLst/>
              </a:prstGeom>
              <a:noFill/>
            </p:spPr>
            <p:txBody>
              <a:bodyPr wrap="square" rtlCol="0">
                <a:spAutoFit/>
              </a:bodyPr>
              <a:lstStyle/>
              <a:p>
                <a:r>
                  <a:rPr lang="en-US" sz="2200" b="1" dirty="0" err="1"/>
                  <a:t>E</a:t>
                </a:r>
                <a:r>
                  <a:rPr lang="en-US" sz="2200" b="1" baseline="-25000" dirty="0" err="1"/>
                  <a:t>Vp</a:t>
                </a:r>
                <a:endParaRPr lang="en-US" sz="2200" b="1" baseline="-25000" dirty="0"/>
              </a:p>
            </p:txBody>
          </p:sp>
        </p:grpSp>
        <p:grpSp>
          <p:nvGrpSpPr>
            <p:cNvPr id="14" name="Group 21"/>
            <p:cNvGrpSpPr/>
            <p:nvPr/>
          </p:nvGrpSpPr>
          <p:grpSpPr>
            <a:xfrm>
              <a:off x="7703127" y="2202327"/>
              <a:ext cx="3246501" cy="465359"/>
              <a:chOff x="7703127" y="2202327"/>
              <a:chExt cx="3246501" cy="465359"/>
            </a:xfrm>
          </p:grpSpPr>
          <p:sp>
            <p:nvSpPr>
              <p:cNvPr id="20" name="Rectangle 6"/>
              <p:cNvSpPr/>
              <p:nvPr/>
            </p:nvSpPr>
            <p:spPr>
              <a:xfrm>
                <a:off x="7703127" y="2240032"/>
                <a:ext cx="2590800" cy="395021"/>
              </a:xfrm>
              <a:prstGeom prst="rect">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10331334" y="2202327"/>
                <a:ext cx="618294" cy="465359"/>
              </a:xfrm>
              <a:prstGeom prst="rect">
                <a:avLst/>
              </a:prstGeom>
              <a:noFill/>
            </p:spPr>
            <p:txBody>
              <a:bodyPr wrap="square" rtlCol="0">
                <a:spAutoFit/>
              </a:bodyPr>
              <a:lstStyle/>
              <a:p>
                <a:r>
                  <a:rPr lang="en-US" sz="2200" b="1" dirty="0" err="1"/>
                  <a:t>E</a:t>
                </a:r>
                <a:r>
                  <a:rPr lang="en-US" sz="2200" b="1" baseline="-25000" dirty="0" err="1"/>
                  <a:t>Cp</a:t>
                </a:r>
                <a:endParaRPr lang="en-US" sz="2200" b="1" baseline="-25000" dirty="0"/>
              </a:p>
            </p:txBody>
          </p:sp>
        </p:grpSp>
        <p:cxnSp>
          <p:nvCxnSpPr>
            <p:cNvPr id="15" name="Straight Connector 14"/>
            <p:cNvCxnSpPr/>
            <p:nvPr/>
          </p:nvCxnSpPr>
          <p:spPr>
            <a:xfrm>
              <a:off x="7716982" y="3629883"/>
              <a:ext cx="2590799" cy="21"/>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0338964" y="3377193"/>
              <a:ext cx="1306482" cy="465358"/>
            </a:xfrm>
            <a:prstGeom prst="rect">
              <a:avLst/>
            </a:prstGeom>
            <a:noFill/>
          </p:spPr>
          <p:txBody>
            <a:bodyPr wrap="square" rtlCol="0">
              <a:spAutoFit/>
            </a:bodyPr>
            <a:lstStyle/>
            <a:p>
              <a:r>
                <a:rPr lang="en-US" sz="2200" b="1" dirty="0" err="1"/>
                <a:t>E</a:t>
              </a:r>
              <a:r>
                <a:rPr lang="en-US" sz="2200" b="1" baseline="-25000" dirty="0" err="1"/>
                <a:t>Fp</a:t>
              </a:r>
              <a:endParaRPr lang="en-US" sz="2200" b="1" baseline="-25000" dirty="0"/>
            </a:p>
          </p:txBody>
        </p:sp>
        <p:grpSp>
          <p:nvGrpSpPr>
            <p:cNvPr id="17" name="Group 23"/>
            <p:cNvGrpSpPr/>
            <p:nvPr/>
          </p:nvGrpSpPr>
          <p:grpSpPr>
            <a:xfrm>
              <a:off x="7268439" y="2647008"/>
              <a:ext cx="412292" cy="1190704"/>
              <a:chOff x="7268439" y="2647008"/>
              <a:chExt cx="412292" cy="1190704"/>
            </a:xfrm>
          </p:grpSpPr>
          <p:cxnSp>
            <p:nvCxnSpPr>
              <p:cNvPr id="18" name="Straight Arrow Connector 17"/>
              <p:cNvCxnSpPr/>
              <p:nvPr/>
            </p:nvCxnSpPr>
            <p:spPr>
              <a:xfrm rot="5400000">
                <a:off x="7052756" y="3241964"/>
                <a:ext cx="1190704" cy="792"/>
              </a:xfrm>
              <a:prstGeom prst="straightConnector1">
                <a:avLst/>
              </a:prstGeom>
              <a:ln w="2857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7268439" y="3050370"/>
                <a:ext cx="412292" cy="430887"/>
              </a:xfrm>
              <a:prstGeom prst="rect">
                <a:avLst/>
              </a:prstGeom>
            </p:spPr>
            <p:txBody>
              <a:bodyPr wrap="none">
                <a:spAutoFit/>
              </a:bodyPr>
              <a:lstStyle/>
              <a:p>
                <a:r>
                  <a:rPr lang="en-US" sz="2200" b="1" dirty="0"/>
                  <a:t>E</a:t>
                </a:r>
                <a:r>
                  <a:rPr lang="en-US" sz="2200" b="1" baseline="-25000" dirty="0"/>
                  <a:t>g</a:t>
                </a:r>
                <a:endParaRPr lang="en-US" sz="2200" dirty="0"/>
              </a:p>
            </p:txBody>
          </p:sp>
        </p:grpSp>
      </p:grpSp>
      <p:sp>
        <p:nvSpPr>
          <p:cNvPr id="25" name="Rectangle 24"/>
          <p:cNvSpPr/>
          <p:nvPr/>
        </p:nvSpPr>
        <p:spPr>
          <a:xfrm>
            <a:off x="387927" y="4734342"/>
            <a:ext cx="11596255" cy="2123658"/>
          </a:xfrm>
          <a:prstGeom prst="rect">
            <a:avLst/>
          </a:prstGeom>
        </p:spPr>
        <p:txBody>
          <a:bodyPr wrap="square">
            <a:spAutoFit/>
          </a:bodyPr>
          <a:lstStyle/>
          <a:p>
            <a:pPr marL="342900" lvl="0" indent="-342900" algn="just">
              <a:lnSpc>
                <a:spcPct val="150000"/>
              </a:lnSpc>
              <a:buFont typeface="Arial" pitchFamily="34" charset="0"/>
              <a:buChar char="•"/>
            </a:pPr>
            <a:r>
              <a:rPr lang="en-US" sz="2400" dirty="0">
                <a:solidFill>
                  <a:prstClr val="black"/>
                </a:solidFill>
              </a:rPr>
              <a:t>Fermi level </a:t>
            </a:r>
            <a:r>
              <a:rPr lang="en-US" sz="2400" dirty="0" err="1">
                <a:solidFill>
                  <a:prstClr val="black"/>
                </a:solidFill>
              </a:rPr>
              <a:t>E</a:t>
            </a:r>
            <a:r>
              <a:rPr lang="en-US" sz="2400" baseline="-25000" dirty="0" err="1">
                <a:solidFill>
                  <a:prstClr val="black"/>
                </a:solidFill>
              </a:rPr>
              <a:t>Fp</a:t>
            </a:r>
            <a:r>
              <a:rPr lang="en-US" sz="2400" dirty="0">
                <a:solidFill>
                  <a:prstClr val="black"/>
                </a:solidFill>
              </a:rPr>
              <a:t> lies close to the valence band.</a:t>
            </a:r>
          </a:p>
          <a:p>
            <a:pPr marL="342900" lvl="0" indent="-342900" algn="just">
              <a:lnSpc>
                <a:spcPct val="150000"/>
              </a:lnSpc>
              <a:buFont typeface="Arial" pitchFamily="34" charset="0"/>
              <a:buChar char="•"/>
            </a:pPr>
            <a:r>
              <a:rPr lang="en-US" sz="2400" dirty="0">
                <a:solidFill>
                  <a:prstClr val="black"/>
                </a:solidFill>
              </a:rPr>
              <a:t>In p-type extrinsic semiconductors, the number of holes (</a:t>
            </a:r>
            <a:r>
              <a:rPr lang="en-US" sz="2400" dirty="0" err="1">
                <a:solidFill>
                  <a:prstClr val="black"/>
                </a:solidFill>
              </a:rPr>
              <a:t>n</a:t>
            </a:r>
            <a:r>
              <a:rPr lang="en-US" sz="2400" baseline="-25000" dirty="0" err="1">
                <a:solidFill>
                  <a:prstClr val="black"/>
                </a:solidFill>
              </a:rPr>
              <a:t>h</a:t>
            </a:r>
            <a:r>
              <a:rPr lang="en-US" sz="2400" dirty="0">
                <a:solidFill>
                  <a:prstClr val="black"/>
                </a:solidFill>
              </a:rPr>
              <a:t>) is greater than the number of electrons (n</a:t>
            </a:r>
            <a:r>
              <a:rPr lang="en-US" sz="2400" baseline="-25000" dirty="0">
                <a:solidFill>
                  <a:prstClr val="black"/>
                </a:solidFill>
              </a:rPr>
              <a:t>e</a:t>
            </a:r>
            <a:r>
              <a:rPr lang="en-US" sz="2400" dirty="0">
                <a:solidFill>
                  <a:prstClr val="black"/>
                </a:solidFill>
              </a:rPr>
              <a:t>)</a:t>
            </a:r>
          </a:p>
          <a:p>
            <a:pPr marL="342900" lvl="0" indent="-342900" algn="just">
              <a:buFont typeface="Arial" pitchFamily="34" charset="0"/>
              <a:buChar char="•"/>
            </a:pPr>
            <a:endParaRPr lang="en-US" sz="2400" dirty="0">
              <a:solidFill>
                <a:prstClr val="black"/>
              </a:solidFill>
            </a:endParaRPr>
          </a:p>
        </p:txBody>
      </p:sp>
    </p:spTree>
    <p:extLst>
      <p:ext uri="{BB962C8B-B14F-4D97-AF65-F5344CB8AC3E}">
        <p14:creationId xmlns:p14="http://schemas.microsoft.com/office/powerpoint/2010/main" val="9556388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23636" y="184125"/>
            <a:ext cx="9591964" cy="580187"/>
          </a:xfrm>
          <a:prstGeom prst="rect">
            <a:avLst/>
          </a:prstGeom>
          <a:noFill/>
        </p:spPr>
        <p:txBody>
          <a:bodyPr wrap="square" lIns="86895" tIns="43448" rIns="86895" bIns="43448">
            <a:spAutoFit/>
          </a:bodyPr>
          <a:lstStyle/>
          <a:p>
            <a:pPr>
              <a:defRPr/>
            </a:pPr>
            <a:r>
              <a:rPr lang="en-US" sz="3200" b="1" dirty="0">
                <a:solidFill>
                  <a:srgbClr val="2121FF"/>
                </a:solidFill>
              </a:rPr>
              <a:t>n-type Semiconductors</a:t>
            </a:r>
          </a:p>
        </p:txBody>
      </p:sp>
      <p:sp>
        <p:nvSpPr>
          <p:cNvPr id="7" name="TextBox 6"/>
          <p:cNvSpPr txBox="1"/>
          <p:nvPr/>
        </p:nvSpPr>
        <p:spPr>
          <a:xfrm>
            <a:off x="346365" y="825608"/>
            <a:ext cx="10764982" cy="584484"/>
          </a:xfrm>
          <a:prstGeom prst="rect">
            <a:avLst/>
          </a:prstGeom>
          <a:noFill/>
        </p:spPr>
        <p:txBody>
          <a:bodyPr wrap="square" lIns="86895" tIns="43448" rIns="86895" bIns="43448">
            <a:spAutoFit/>
          </a:bodyPr>
          <a:lstStyle/>
          <a:p>
            <a:pPr marL="274320" indent="-274320" algn="just">
              <a:lnSpc>
                <a:spcPct val="150000"/>
              </a:lnSpc>
              <a:buFont typeface="Arial" panose="020B0604020202020204" pitchFamily="34" charset="0"/>
              <a:buChar char="•"/>
              <a:defRPr/>
            </a:pPr>
            <a:r>
              <a:rPr lang="en-US" sz="2400" dirty="0"/>
              <a:t>Doped semiconductors</a:t>
            </a:r>
            <a:endParaRPr lang="en-US" sz="2800" dirty="0"/>
          </a:p>
        </p:txBody>
      </p:sp>
      <p:grpSp>
        <p:nvGrpSpPr>
          <p:cNvPr id="2" name="Group 9"/>
          <p:cNvGrpSpPr/>
          <p:nvPr/>
        </p:nvGrpSpPr>
        <p:grpSpPr>
          <a:xfrm>
            <a:off x="6423332" y="2334213"/>
            <a:ext cx="4009165" cy="2239675"/>
            <a:chOff x="7268439" y="2022763"/>
            <a:chExt cx="4377007" cy="2418849"/>
          </a:xfrm>
        </p:grpSpPr>
        <p:grpSp>
          <p:nvGrpSpPr>
            <p:cNvPr id="3" name="Group 22"/>
            <p:cNvGrpSpPr/>
            <p:nvPr/>
          </p:nvGrpSpPr>
          <p:grpSpPr>
            <a:xfrm>
              <a:off x="7716982" y="3864310"/>
              <a:ext cx="3232655" cy="577302"/>
              <a:chOff x="7716982" y="3864310"/>
              <a:chExt cx="3232655" cy="577302"/>
            </a:xfrm>
          </p:grpSpPr>
          <p:sp>
            <p:nvSpPr>
              <p:cNvPr id="22" name="Rectangle 21"/>
              <p:cNvSpPr/>
              <p:nvPr/>
            </p:nvSpPr>
            <p:spPr>
              <a:xfrm>
                <a:off x="7716982" y="3864310"/>
                <a:ext cx="2590800" cy="395021"/>
              </a:xfrm>
              <a:prstGeom prst="rect">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10345189" y="3976254"/>
                <a:ext cx="604448" cy="465358"/>
              </a:xfrm>
              <a:prstGeom prst="rect">
                <a:avLst/>
              </a:prstGeom>
              <a:noFill/>
            </p:spPr>
            <p:txBody>
              <a:bodyPr wrap="square" rtlCol="0">
                <a:spAutoFit/>
              </a:bodyPr>
              <a:lstStyle/>
              <a:p>
                <a:r>
                  <a:rPr lang="en-US" sz="2200" b="1" dirty="0" err="1"/>
                  <a:t>E</a:t>
                </a:r>
                <a:r>
                  <a:rPr lang="en-US" sz="2200" b="1" baseline="-25000" dirty="0" err="1"/>
                  <a:t>Vn</a:t>
                </a:r>
                <a:endParaRPr lang="en-US" sz="2200" b="1" baseline="-25000" dirty="0"/>
              </a:p>
            </p:txBody>
          </p:sp>
        </p:grpSp>
        <p:grpSp>
          <p:nvGrpSpPr>
            <p:cNvPr id="4" name="Group 21"/>
            <p:cNvGrpSpPr/>
            <p:nvPr/>
          </p:nvGrpSpPr>
          <p:grpSpPr>
            <a:xfrm>
              <a:off x="7718253" y="2022763"/>
              <a:ext cx="3201133" cy="597316"/>
              <a:chOff x="7718253" y="2022763"/>
              <a:chExt cx="3201133" cy="597316"/>
            </a:xfrm>
          </p:grpSpPr>
          <p:sp>
            <p:nvSpPr>
              <p:cNvPr id="20" name="Rectangle 6"/>
              <p:cNvSpPr/>
              <p:nvPr/>
            </p:nvSpPr>
            <p:spPr>
              <a:xfrm>
                <a:off x="7718253" y="2225058"/>
                <a:ext cx="2590800" cy="395021"/>
              </a:xfrm>
              <a:prstGeom prst="rect">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10331335" y="2022763"/>
                <a:ext cx="588051" cy="465358"/>
              </a:xfrm>
              <a:prstGeom prst="rect">
                <a:avLst/>
              </a:prstGeom>
              <a:noFill/>
            </p:spPr>
            <p:txBody>
              <a:bodyPr wrap="square" rtlCol="0">
                <a:spAutoFit/>
              </a:bodyPr>
              <a:lstStyle/>
              <a:p>
                <a:r>
                  <a:rPr lang="en-US" sz="2200" b="1" dirty="0" err="1"/>
                  <a:t>E</a:t>
                </a:r>
                <a:r>
                  <a:rPr lang="en-US" sz="2200" b="1" baseline="-25000" dirty="0" err="1"/>
                  <a:t>Cn</a:t>
                </a:r>
                <a:endParaRPr lang="en-US" sz="2200" b="1" baseline="-25000" dirty="0"/>
              </a:p>
            </p:txBody>
          </p:sp>
        </p:grpSp>
        <p:cxnSp>
          <p:nvCxnSpPr>
            <p:cNvPr id="15" name="Straight Connector 14"/>
            <p:cNvCxnSpPr/>
            <p:nvPr/>
          </p:nvCxnSpPr>
          <p:spPr>
            <a:xfrm>
              <a:off x="7716982" y="2896677"/>
              <a:ext cx="2590799" cy="21"/>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0338964" y="2643986"/>
              <a:ext cx="1306482" cy="465358"/>
            </a:xfrm>
            <a:prstGeom prst="rect">
              <a:avLst/>
            </a:prstGeom>
            <a:noFill/>
          </p:spPr>
          <p:txBody>
            <a:bodyPr wrap="square" rtlCol="0">
              <a:spAutoFit/>
            </a:bodyPr>
            <a:lstStyle/>
            <a:p>
              <a:r>
                <a:rPr lang="en-US" sz="2200" b="1" dirty="0" err="1"/>
                <a:t>E</a:t>
              </a:r>
              <a:r>
                <a:rPr lang="en-US" sz="2200" b="1" baseline="-25000" dirty="0" err="1"/>
                <a:t>Fn</a:t>
              </a:r>
              <a:endParaRPr lang="en-US" sz="2200" b="1" baseline="-25000" dirty="0"/>
            </a:p>
          </p:txBody>
        </p:sp>
        <p:grpSp>
          <p:nvGrpSpPr>
            <p:cNvPr id="5" name="Group 23"/>
            <p:cNvGrpSpPr/>
            <p:nvPr/>
          </p:nvGrpSpPr>
          <p:grpSpPr>
            <a:xfrm>
              <a:off x="7268439" y="2647008"/>
              <a:ext cx="412292" cy="1190704"/>
              <a:chOff x="7268439" y="2647008"/>
              <a:chExt cx="412292" cy="1190704"/>
            </a:xfrm>
          </p:grpSpPr>
          <p:cxnSp>
            <p:nvCxnSpPr>
              <p:cNvPr id="18" name="Straight Arrow Connector 17"/>
              <p:cNvCxnSpPr/>
              <p:nvPr/>
            </p:nvCxnSpPr>
            <p:spPr>
              <a:xfrm rot="5400000">
                <a:off x="7052756" y="3241964"/>
                <a:ext cx="1190704" cy="792"/>
              </a:xfrm>
              <a:prstGeom prst="straightConnector1">
                <a:avLst/>
              </a:prstGeom>
              <a:ln w="2857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7268439" y="3050370"/>
                <a:ext cx="412292" cy="430887"/>
              </a:xfrm>
              <a:prstGeom prst="rect">
                <a:avLst/>
              </a:prstGeom>
            </p:spPr>
            <p:txBody>
              <a:bodyPr wrap="none">
                <a:spAutoFit/>
              </a:bodyPr>
              <a:lstStyle/>
              <a:p>
                <a:r>
                  <a:rPr lang="en-US" sz="2200" b="1" dirty="0"/>
                  <a:t>E</a:t>
                </a:r>
                <a:r>
                  <a:rPr lang="en-US" sz="2200" b="1" baseline="-25000" dirty="0"/>
                  <a:t>g</a:t>
                </a:r>
                <a:endParaRPr lang="en-US" sz="2200" dirty="0"/>
              </a:p>
            </p:txBody>
          </p:sp>
        </p:grpSp>
      </p:grpSp>
      <p:pic>
        <p:nvPicPr>
          <p:cNvPr id="24" name="Picture 4" descr="Difference Between Intrinsic and Extrinsic Semiconductor (with ..."/>
          <p:cNvPicPr>
            <a:picLocks noChangeAspect="1" noChangeArrowheads="1"/>
          </p:cNvPicPr>
          <p:nvPr/>
        </p:nvPicPr>
        <p:blipFill>
          <a:blip r:embed="rId2"/>
          <a:srcRect l="8138" r="17284" b="10570"/>
          <a:stretch>
            <a:fillRect/>
          </a:stretch>
        </p:blipFill>
        <p:spPr bwMode="auto">
          <a:xfrm>
            <a:off x="2008923" y="2025211"/>
            <a:ext cx="2826391" cy="2834640"/>
          </a:xfrm>
          <a:prstGeom prst="rect">
            <a:avLst/>
          </a:prstGeom>
          <a:noFill/>
        </p:spPr>
      </p:pic>
      <p:sp>
        <p:nvSpPr>
          <p:cNvPr id="25" name="TextBox 24"/>
          <p:cNvSpPr txBox="1"/>
          <p:nvPr/>
        </p:nvSpPr>
        <p:spPr>
          <a:xfrm>
            <a:off x="2951043" y="1523993"/>
            <a:ext cx="1371598" cy="430887"/>
          </a:xfrm>
          <a:prstGeom prst="rect">
            <a:avLst/>
          </a:prstGeom>
          <a:noFill/>
        </p:spPr>
        <p:txBody>
          <a:bodyPr wrap="square" lIns="0" tIns="0" rIns="0" bIns="0" anchor="ctr" anchorCtr="0">
            <a:spAutoFit/>
          </a:bodyPr>
          <a:lstStyle/>
          <a:p>
            <a:pPr marL="274320" indent="-274320" algn="ctr">
              <a:defRPr/>
            </a:pPr>
            <a:r>
              <a:rPr lang="en-US" sz="2800" dirty="0"/>
              <a:t>n-type</a:t>
            </a:r>
          </a:p>
        </p:txBody>
      </p:sp>
      <p:sp>
        <p:nvSpPr>
          <p:cNvPr id="27" name="Rectangle 26"/>
          <p:cNvSpPr/>
          <p:nvPr/>
        </p:nvSpPr>
        <p:spPr>
          <a:xfrm>
            <a:off x="318652" y="4914457"/>
            <a:ext cx="11596255" cy="1754326"/>
          </a:xfrm>
          <a:prstGeom prst="rect">
            <a:avLst/>
          </a:prstGeom>
        </p:spPr>
        <p:txBody>
          <a:bodyPr wrap="square">
            <a:spAutoFit/>
          </a:bodyPr>
          <a:lstStyle/>
          <a:p>
            <a:pPr marL="342900" lvl="0" indent="-342900" algn="just">
              <a:lnSpc>
                <a:spcPct val="150000"/>
              </a:lnSpc>
              <a:buFont typeface="Arial" pitchFamily="34" charset="0"/>
              <a:buChar char="•"/>
            </a:pPr>
            <a:r>
              <a:rPr lang="en-US" sz="2400" dirty="0">
                <a:solidFill>
                  <a:prstClr val="black"/>
                </a:solidFill>
              </a:rPr>
              <a:t>Fermi level </a:t>
            </a:r>
            <a:r>
              <a:rPr lang="en-US" sz="2400" dirty="0" err="1">
                <a:solidFill>
                  <a:prstClr val="black"/>
                </a:solidFill>
              </a:rPr>
              <a:t>E</a:t>
            </a:r>
            <a:r>
              <a:rPr lang="en-US" sz="2400" baseline="-25000" dirty="0" err="1">
                <a:solidFill>
                  <a:prstClr val="black"/>
                </a:solidFill>
              </a:rPr>
              <a:t>Fn</a:t>
            </a:r>
            <a:r>
              <a:rPr lang="en-US" sz="2400" dirty="0">
                <a:solidFill>
                  <a:prstClr val="black"/>
                </a:solidFill>
              </a:rPr>
              <a:t> lies close to the conduction band.</a:t>
            </a:r>
          </a:p>
          <a:p>
            <a:pPr marL="342900" lvl="0" indent="-342900" algn="just">
              <a:lnSpc>
                <a:spcPct val="150000"/>
              </a:lnSpc>
              <a:buFont typeface="Arial" pitchFamily="34" charset="0"/>
              <a:buChar char="•"/>
            </a:pPr>
            <a:r>
              <a:rPr lang="en-US" sz="2400" dirty="0">
                <a:solidFill>
                  <a:prstClr val="black"/>
                </a:solidFill>
              </a:rPr>
              <a:t>In n-type extrinsic semiconductors, the number of electrons (n</a:t>
            </a:r>
            <a:r>
              <a:rPr lang="en-US" sz="2400" baseline="-25000" dirty="0">
                <a:solidFill>
                  <a:prstClr val="black"/>
                </a:solidFill>
              </a:rPr>
              <a:t>e</a:t>
            </a:r>
            <a:r>
              <a:rPr lang="en-US" sz="2400" dirty="0">
                <a:solidFill>
                  <a:prstClr val="black"/>
                </a:solidFill>
              </a:rPr>
              <a:t>) is greater than the number of holes (</a:t>
            </a:r>
            <a:r>
              <a:rPr lang="en-US" sz="2400" dirty="0" err="1">
                <a:solidFill>
                  <a:prstClr val="black"/>
                </a:solidFill>
              </a:rPr>
              <a:t>n</a:t>
            </a:r>
            <a:r>
              <a:rPr lang="en-US" sz="2400" baseline="-25000" dirty="0" err="1">
                <a:solidFill>
                  <a:prstClr val="black"/>
                </a:solidFill>
              </a:rPr>
              <a:t>h</a:t>
            </a:r>
            <a:r>
              <a:rPr lang="en-US" sz="2400" dirty="0">
                <a:solidFill>
                  <a:prstClr val="black"/>
                </a:solidFill>
              </a:rPr>
              <a:t>) </a:t>
            </a:r>
          </a:p>
        </p:txBody>
      </p:sp>
    </p:spTree>
    <p:extLst>
      <p:ext uri="{BB962C8B-B14F-4D97-AF65-F5344CB8AC3E}">
        <p14:creationId xmlns:p14="http://schemas.microsoft.com/office/powerpoint/2010/main" val="5274474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a:biLevel thresh="50000"/>
          </a:blip>
          <a:srcRect t="6919" r="69521" b="11090"/>
          <a:stretch>
            <a:fillRect/>
          </a:stretch>
        </p:blipFill>
        <p:spPr bwMode="auto">
          <a:xfrm>
            <a:off x="789711" y="1220905"/>
            <a:ext cx="3500235" cy="3221804"/>
          </a:xfrm>
          <a:prstGeom prst="rect">
            <a:avLst/>
          </a:prstGeom>
          <a:noFill/>
          <a:ln w="9525">
            <a:noFill/>
            <a:miter lim="800000"/>
            <a:headEnd/>
            <a:tailEnd/>
          </a:ln>
          <a:effectLst/>
        </p:spPr>
      </p:pic>
      <p:pic>
        <p:nvPicPr>
          <p:cNvPr id="5" name="Picture 2"/>
          <p:cNvPicPr>
            <a:picLocks noChangeAspect="1" noChangeArrowheads="1"/>
          </p:cNvPicPr>
          <p:nvPr/>
        </p:nvPicPr>
        <p:blipFill>
          <a:blip r:embed="rId2">
            <a:biLevel thresh="50000"/>
          </a:blip>
          <a:srcRect l="35537" t="7315" r="35021"/>
          <a:stretch>
            <a:fillRect/>
          </a:stretch>
        </p:blipFill>
        <p:spPr bwMode="auto">
          <a:xfrm>
            <a:off x="4453785" y="1220905"/>
            <a:ext cx="3381078" cy="3642039"/>
          </a:xfrm>
          <a:prstGeom prst="rect">
            <a:avLst/>
          </a:prstGeom>
          <a:noFill/>
          <a:ln w="9525">
            <a:noFill/>
            <a:miter lim="800000"/>
            <a:headEnd/>
            <a:tailEnd/>
          </a:ln>
          <a:effectLst/>
        </p:spPr>
      </p:pic>
      <p:sp>
        <p:nvSpPr>
          <p:cNvPr id="8" name="Title 1"/>
          <p:cNvSpPr>
            <a:spLocks noGrp="1"/>
          </p:cNvSpPr>
          <p:nvPr>
            <p:ph type="title"/>
          </p:nvPr>
        </p:nvSpPr>
        <p:spPr>
          <a:xfrm>
            <a:off x="916815" y="79206"/>
            <a:ext cx="8864494" cy="637543"/>
          </a:xfrm>
        </p:spPr>
        <p:txBody>
          <a:bodyPr/>
          <a:lstStyle/>
          <a:p>
            <a:r>
              <a:rPr lang="en-US" sz="3200" b="1" dirty="0">
                <a:solidFill>
                  <a:srgbClr val="2121FF"/>
                </a:solidFill>
                <a:latin typeface="+mn-lt"/>
              </a:rPr>
              <a:t>p-n junction</a:t>
            </a:r>
          </a:p>
        </p:txBody>
      </p:sp>
      <p:grpSp>
        <p:nvGrpSpPr>
          <p:cNvPr id="9" name="Group 8"/>
          <p:cNvGrpSpPr/>
          <p:nvPr/>
        </p:nvGrpSpPr>
        <p:grpSpPr>
          <a:xfrm>
            <a:off x="8147651" y="1205341"/>
            <a:ext cx="3351622" cy="3284061"/>
            <a:chOff x="8147651" y="1205341"/>
            <a:chExt cx="3351622" cy="3284061"/>
          </a:xfrm>
        </p:grpSpPr>
        <p:pic>
          <p:nvPicPr>
            <p:cNvPr id="6" name="Picture 2"/>
            <p:cNvPicPr>
              <a:picLocks noChangeAspect="1" noChangeArrowheads="1"/>
            </p:cNvPicPr>
            <p:nvPr/>
          </p:nvPicPr>
          <p:blipFill>
            <a:blip r:embed="rId2">
              <a:biLevel thresh="50000"/>
            </a:blip>
            <a:srcRect l="70815" t="7526" b="8900"/>
            <a:stretch>
              <a:fillRect/>
            </a:stretch>
          </p:blipFill>
          <p:spPr bwMode="auto">
            <a:xfrm>
              <a:off x="8147651" y="1205341"/>
              <a:ext cx="3351622" cy="3284061"/>
            </a:xfrm>
            <a:prstGeom prst="rect">
              <a:avLst/>
            </a:prstGeom>
            <a:noFill/>
            <a:ln w="9525">
              <a:noFill/>
              <a:miter lim="800000"/>
              <a:headEnd/>
              <a:tailEnd/>
            </a:ln>
            <a:effectLst/>
          </p:spPr>
        </p:pic>
        <p:grpSp>
          <p:nvGrpSpPr>
            <p:cNvPr id="22" name="Group 21"/>
            <p:cNvGrpSpPr/>
            <p:nvPr/>
          </p:nvGrpSpPr>
          <p:grpSpPr>
            <a:xfrm>
              <a:off x="9365673" y="1579417"/>
              <a:ext cx="1011382" cy="427819"/>
              <a:chOff x="9365673" y="1579417"/>
              <a:chExt cx="1011382" cy="427819"/>
            </a:xfrm>
          </p:grpSpPr>
          <p:sp>
            <p:nvSpPr>
              <p:cNvPr id="20" name="Curved Down Arrow 19"/>
              <p:cNvSpPr/>
              <p:nvPr/>
            </p:nvSpPr>
            <p:spPr>
              <a:xfrm>
                <a:off x="9365673" y="1579417"/>
                <a:ext cx="1011382" cy="152400"/>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9615054" y="1607126"/>
                <a:ext cx="484428" cy="400110"/>
              </a:xfrm>
              <a:prstGeom prst="rect">
                <a:avLst/>
              </a:prstGeom>
              <a:noFill/>
            </p:spPr>
            <p:txBody>
              <a:bodyPr wrap="none" rtlCol="0">
                <a:spAutoFit/>
              </a:bodyPr>
              <a:lstStyle/>
              <a:p>
                <a:r>
                  <a:rPr lang="el-GR" sz="2000" b="1" dirty="0"/>
                  <a:t>Δ</a:t>
                </a:r>
                <a:r>
                  <a:rPr lang="en-US" sz="2000" b="1" dirty="0"/>
                  <a:t>V</a:t>
                </a:r>
              </a:p>
            </p:txBody>
          </p:sp>
        </p:grpSp>
      </p:gr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4A921F3E-02A5-4DB5-8F85-B849CCC050D8}"/>
                  </a:ext>
                </a:extLst>
              </p14:cNvPr>
              <p14:cNvContentPartPr/>
              <p14:nvPr/>
            </p14:nvContentPartPr>
            <p14:xfrm>
              <a:off x="5118120" y="2946240"/>
              <a:ext cx="6840" cy="6840"/>
            </p14:xfrm>
          </p:contentPart>
        </mc:Choice>
        <mc:Fallback xmlns="">
          <p:pic>
            <p:nvPicPr>
              <p:cNvPr id="2" name="Ink 1">
                <a:extLst>
                  <a:ext uri="{FF2B5EF4-FFF2-40B4-BE49-F238E27FC236}">
                    <a16:creationId xmlns:a16="http://schemas.microsoft.com/office/drawing/2014/main" id="{4A921F3E-02A5-4DB5-8F85-B849CCC050D8}"/>
                  </a:ext>
                </a:extLst>
              </p:cNvPr>
              <p:cNvPicPr/>
              <p:nvPr/>
            </p:nvPicPr>
            <p:blipFill>
              <a:blip r:embed="rId4"/>
              <a:stretch>
                <a:fillRect/>
              </a:stretch>
            </p:blipFill>
            <p:spPr>
              <a:xfrm>
                <a:off x="5108760" y="2936880"/>
                <a:ext cx="25560" cy="25560"/>
              </a:xfrm>
              <a:prstGeom prst="rect">
                <a:avLst/>
              </a:prstGeom>
            </p:spPr>
          </p:pic>
        </mc:Fallback>
      </mc:AlternateContent>
      <p:sp>
        <p:nvSpPr>
          <p:cNvPr id="4" name="TextBox 3">
            <a:extLst>
              <a:ext uri="{FF2B5EF4-FFF2-40B4-BE49-F238E27FC236}">
                <a16:creationId xmlns:a16="http://schemas.microsoft.com/office/drawing/2014/main" id="{5B7602BE-9106-62DF-94B5-E2F1585283B6}"/>
              </a:ext>
            </a:extLst>
          </p:cNvPr>
          <p:cNvSpPr txBox="1"/>
          <p:nvPr/>
        </p:nvSpPr>
        <p:spPr>
          <a:xfrm>
            <a:off x="916815" y="5036930"/>
            <a:ext cx="10469592" cy="1200329"/>
          </a:xfrm>
          <a:prstGeom prst="rect">
            <a:avLst/>
          </a:prstGeom>
          <a:noFill/>
        </p:spPr>
        <p:txBody>
          <a:bodyPr wrap="square">
            <a:spAutoFit/>
          </a:bodyPr>
          <a:lstStyle/>
          <a:p>
            <a:r>
              <a:rPr lang="en-US" sz="2400" dirty="0"/>
              <a:t>A p-n junction is a boundary or interface between two regions of a semiconductor material, one doped with acceptor impurities (p-type) and the other doped with donor impurities (n-type). </a:t>
            </a:r>
            <a:endParaRPr lang="en-I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86602" y="91674"/>
            <a:ext cx="9310343" cy="637543"/>
          </a:xfrm>
        </p:spPr>
        <p:txBody>
          <a:bodyPr>
            <a:noAutofit/>
          </a:bodyPr>
          <a:lstStyle/>
          <a:p>
            <a:r>
              <a:rPr lang="en-US" sz="2400" b="1" dirty="0">
                <a:solidFill>
                  <a:srgbClr val="2121FF"/>
                </a:solidFill>
                <a:latin typeface="+mn-lt"/>
              </a:rPr>
              <a:t>Energy band diagrams of p and n type semiconductors and p-n junction</a:t>
            </a:r>
          </a:p>
        </p:txBody>
      </p:sp>
      <p:grpSp>
        <p:nvGrpSpPr>
          <p:cNvPr id="74" name="Group 73"/>
          <p:cNvGrpSpPr/>
          <p:nvPr/>
        </p:nvGrpSpPr>
        <p:grpSpPr>
          <a:xfrm>
            <a:off x="290955" y="1764637"/>
            <a:ext cx="2951008" cy="2047227"/>
            <a:chOff x="138550" y="2069447"/>
            <a:chExt cx="2951008" cy="2047227"/>
          </a:xfrm>
        </p:grpSpPr>
        <p:grpSp>
          <p:nvGrpSpPr>
            <p:cNvPr id="10" name="Group 9"/>
            <p:cNvGrpSpPr/>
            <p:nvPr/>
          </p:nvGrpSpPr>
          <p:grpSpPr>
            <a:xfrm>
              <a:off x="138550" y="2486616"/>
              <a:ext cx="2861906" cy="1630058"/>
              <a:chOff x="7183304" y="2322043"/>
              <a:chExt cx="3124478" cy="1760471"/>
            </a:xfrm>
          </p:grpSpPr>
          <p:grpSp>
            <p:nvGrpSpPr>
              <p:cNvPr id="11" name="Group 22"/>
              <p:cNvGrpSpPr/>
              <p:nvPr/>
            </p:nvGrpSpPr>
            <p:grpSpPr>
              <a:xfrm>
                <a:off x="7183304" y="3617154"/>
                <a:ext cx="3124478" cy="465360"/>
                <a:chOff x="7183304" y="3617154"/>
                <a:chExt cx="3124478" cy="465360"/>
              </a:xfrm>
            </p:grpSpPr>
            <p:sp>
              <p:nvSpPr>
                <p:cNvPr id="22" name="Rectangle 21"/>
                <p:cNvSpPr/>
                <p:nvPr/>
              </p:nvSpPr>
              <p:spPr>
                <a:xfrm>
                  <a:off x="7716982" y="3879273"/>
                  <a:ext cx="2590800" cy="0"/>
                </a:xfrm>
                <a:prstGeom prst="rect">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7183304" y="3617154"/>
                  <a:ext cx="664938" cy="465360"/>
                </a:xfrm>
                <a:prstGeom prst="rect">
                  <a:avLst/>
                </a:prstGeom>
                <a:noFill/>
              </p:spPr>
              <p:txBody>
                <a:bodyPr wrap="square" rtlCol="0">
                  <a:spAutoFit/>
                </a:bodyPr>
                <a:lstStyle/>
                <a:p>
                  <a:r>
                    <a:rPr lang="en-US" sz="2200" b="1" dirty="0" err="1"/>
                    <a:t>E</a:t>
                  </a:r>
                  <a:r>
                    <a:rPr lang="en-US" sz="2200" b="1" baseline="-25000" dirty="0" err="1"/>
                    <a:t>Vp</a:t>
                  </a:r>
                  <a:endParaRPr lang="en-US" sz="2200" b="1" baseline="-25000" dirty="0"/>
                </a:p>
              </p:txBody>
            </p:sp>
          </p:grpSp>
          <p:grpSp>
            <p:nvGrpSpPr>
              <p:cNvPr id="12" name="Group 21"/>
              <p:cNvGrpSpPr/>
              <p:nvPr/>
            </p:nvGrpSpPr>
            <p:grpSpPr>
              <a:xfrm>
                <a:off x="7185057" y="2322043"/>
                <a:ext cx="3108870" cy="465360"/>
                <a:chOff x="7185057" y="2322043"/>
                <a:chExt cx="3108870" cy="465360"/>
              </a:xfrm>
            </p:grpSpPr>
            <p:sp>
              <p:nvSpPr>
                <p:cNvPr id="18" name="Rectangle 6"/>
                <p:cNvSpPr/>
                <p:nvPr/>
              </p:nvSpPr>
              <p:spPr>
                <a:xfrm>
                  <a:off x="7703127" y="2569227"/>
                  <a:ext cx="2590800" cy="0"/>
                </a:xfrm>
                <a:prstGeom prst="rect">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185057" y="2322043"/>
                  <a:ext cx="648543" cy="465360"/>
                </a:xfrm>
                <a:prstGeom prst="rect">
                  <a:avLst/>
                </a:prstGeom>
                <a:noFill/>
              </p:spPr>
              <p:txBody>
                <a:bodyPr wrap="square" rtlCol="0">
                  <a:spAutoFit/>
                </a:bodyPr>
                <a:lstStyle/>
                <a:p>
                  <a:r>
                    <a:rPr lang="en-US" sz="2200" b="1" dirty="0" err="1"/>
                    <a:t>E</a:t>
                  </a:r>
                  <a:r>
                    <a:rPr lang="en-US" sz="2200" b="1" baseline="-25000" dirty="0" err="1"/>
                    <a:t>Cp</a:t>
                  </a:r>
                  <a:endParaRPr lang="en-US" sz="2200" b="1" baseline="-25000" dirty="0"/>
                </a:p>
              </p:txBody>
            </p:sp>
          </p:grpSp>
          <p:cxnSp>
            <p:nvCxnSpPr>
              <p:cNvPr id="13" name="Straight Connector 12"/>
              <p:cNvCxnSpPr/>
              <p:nvPr/>
            </p:nvCxnSpPr>
            <p:spPr>
              <a:xfrm>
                <a:off x="7716952" y="3599974"/>
                <a:ext cx="2590792" cy="21"/>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183304" y="3257505"/>
                <a:ext cx="640913" cy="465360"/>
              </a:xfrm>
              <a:prstGeom prst="rect">
                <a:avLst/>
              </a:prstGeom>
              <a:noFill/>
            </p:spPr>
            <p:txBody>
              <a:bodyPr wrap="square" rtlCol="0">
                <a:spAutoFit/>
              </a:bodyPr>
              <a:lstStyle/>
              <a:p>
                <a:r>
                  <a:rPr lang="en-US" sz="2200" b="1" dirty="0" err="1"/>
                  <a:t>E</a:t>
                </a:r>
                <a:r>
                  <a:rPr lang="en-US" sz="2200" b="1" baseline="-25000" dirty="0" err="1"/>
                  <a:t>Fp</a:t>
                </a:r>
                <a:endParaRPr lang="en-US" sz="2200" b="1" baseline="-25000" dirty="0"/>
              </a:p>
            </p:txBody>
          </p:sp>
        </p:grpSp>
        <p:sp>
          <p:nvSpPr>
            <p:cNvPr id="24" name="TextBox 23"/>
            <p:cNvSpPr txBox="1"/>
            <p:nvPr/>
          </p:nvSpPr>
          <p:spPr>
            <a:xfrm rot="10800000" flipV="1">
              <a:off x="551189" y="2069447"/>
              <a:ext cx="2538369" cy="400110"/>
            </a:xfrm>
            <a:prstGeom prst="rect">
              <a:avLst/>
            </a:prstGeom>
            <a:noFill/>
          </p:spPr>
          <p:txBody>
            <a:bodyPr wrap="square" rtlCol="0">
              <a:spAutoFit/>
            </a:bodyPr>
            <a:lstStyle/>
            <a:p>
              <a:r>
                <a:rPr lang="en-US" sz="2000" b="1" dirty="0"/>
                <a:t>p-type semiconductor</a:t>
              </a:r>
            </a:p>
          </p:txBody>
        </p:sp>
      </p:grpSp>
      <p:grpSp>
        <p:nvGrpSpPr>
          <p:cNvPr id="75" name="Group 74"/>
          <p:cNvGrpSpPr/>
          <p:nvPr/>
        </p:nvGrpSpPr>
        <p:grpSpPr>
          <a:xfrm>
            <a:off x="4017079" y="2382970"/>
            <a:ext cx="3056803" cy="2102655"/>
            <a:chOff x="4230686" y="2027878"/>
            <a:chExt cx="3056803" cy="2102655"/>
          </a:xfrm>
        </p:grpSpPr>
        <p:grpSp>
          <p:nvGrpSpPr>
            <p:cNvPr id="25" name="Group 9"/>
            <p:cNvGrpSpPr/>
            <p:nvPr/>
          </p:nvGrpSpPr>
          <p:grpSpPr>
            <a:xfrm>
              <a:off x="4230686" y="2417343"/>
              <a:ext cx="3056803" cy="1713190"/>
              <a:chOff x="7703127" y="2277148"/>
              <a:chExt cx="3337266" cy="1850255"/>
            </a:xfrm>
          </p:grpSpPr>
          <p:grpSp>
            <p:nvGrpSpPr>
              <p:cNvPr id="26" name="Group 22"/>
              <p:cNvGrpSpPr/>
              <p:nvPr/>
            </p:nvGrpSpPr>
            <p:grpSpPr>
              <a:xfrm>
                <a:off x="7716982" y="3662043"/>
                <a:ext cx="3323411" cy="465360"/>
                <a:chOff x="7716982" y="3662043"/>
                <a:chExt cx="3323411" cy="465360"/>
              </a:xfrm>
            </p:grpSpPr>
            <p:sp>
              <p:nvSpPr>
                <p:cNvPr id="35" name="Rectangle 34"/>
                <p:cNvSpPr/>
                <p:nvPr/>
              </p:nvSpPr>
              <p:spPr>
                <a:xfrm>
                  <a:off x="7716982" y="3879272"/>
                  <a:ext cx="2590801" cy="0"/>
                </a:xfrm>
                <a:prstGeom prst="rect">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10345188" y="3662043"/>
                  <a:ext cx="695205" cy="465360"/>
                </a:xfrm>
                <a:prstGeom prst="rect">
                  <a:avLst/>
                </a:prstGeom>
                <a:noFill/>
              </p:spPr>
              <p:txBody>
                <a:bodyPr wrap="square" rtlCol="0">
                  <a:spAutoFit/>
                </a:bodyPr>
                <a:lstStyle/>
                <a:p>
                  <a:r>
                    <a:rPr lang="en-US" sz="2200" b="1" dirty="0" err="1"/>
                    <a:t>E</a:t>
                  </a:r>
                  <a:r>
                    <a:rPr lang="en-US" sz="2200" b="1" baseline="-25000" dirty="0" err="1"/>
                    <a:t>Vn</a:t>
                  </a:r>
                  <a:endParaRPr lang="en-US" sz="2200" b="1" baseline="-25000" dirty="0"/>
                </a:p>
              </p:txBody>
            </p:sp>
          </p:grpSp>
          <p:grpSp>
            <p:nvGrpSpPr>
              <p:cNvPr id="27" name="Group 21"/>
              <p:cNvGrpSpPr/>
              <p:nvPr/>
            </p:nvGrpSpPr>
            <p:grpSpPr>
              <a:xfrm>
                <a:off x="7703127" y="2277148"/>
                <a:ext cx="3231386" cy="465359"/>
                <a:chOff x="7703127" y="2277148"/>
                <a:chExt cx="3231386" cy="465359"/>
              </a:xfrm>
            </p:grpSpPr>
            <p:sp>
              <p:nvSpPr>
                <p:cNvPr id="33" name="Rectangle 6"/>
                <p:cNvSpPr/>
                <p:nvPr/>
              </p:nvSpPr>
              <p:spPr>
                <a:xfrm>
                  <a:off x="7703127" y="2569220"/>
                  <a:ext cx="2590799" cy="0"/>
                </a:xfrm>
                <a:prstGeom prst="rect">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10331336" y="2277148"/>
                  <a:ext cx="603177" cy="465359"/>
                </a:xfrm>
                <a:prstGeom prst="rect">
                  <a:avLst/>
                </a:prstGeom>
                <a:noFill/>
              </p:spPr>
              <p:txBody>
                <a:bodyPr wrap="square" rtlCol="0">
                  <a:spAutoFit/>
                </a:bodyPr>
                <a:lstStyle/>
                <a:p>
                  <a:r>
                    <a:rPr lang="en-US" sz="2200" b="1" dirty="0" err="1"/>
                    <a:t>E</a:t>
                  </a:r>
                  <a:r>
                    <a:rPr lang="en-US" sz="2200" b="1" baseline="-25000" dirty="0" err="1"/>
                    <a:t>Cn</a:t>
                  </a:r>
                  <a:endParaRPr lang="en-US" sz="2200" b="1" baseline="-25000" dirty="0"/>
                </a:p>
              </p:txBody>
            </p:sp>
          </p:grpSp>
          <p:cxnSp>
            <p:nvCxnSpPr>
              <p:cNvPr id="28" name="Straight Connector 27"/>
              <p:cNvCxnSpPr/>
              <p:nvPr/>
            </p:nvCxnSpPr>
            <p:spPr>
              <a:xfrm>
                <a:off x="7716982" y="2896677"/>
                <a:ext cx="2590799" cy="21"/>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0338965" y="2688876"/>
                <a:ext cx="595550" cy="465358"/>
              </a:xfrm>
              <a:prstGeom prst="rect">
                <a:avLst/>
              </a:prstGeom>
              <a:noFill/>
            </p:spPr>
            <p:txBody>
              <a:bodyPr wrap="square" rtlCol="0">
                <a:spAutoFit/>
              </a:bodyPr>
              <a:lstStyle/>
              <a:p>
                <a:r>
                  <a:rPr lang="en-US" sz="2200" b="1" dirty="0" err="1"/>
                  <a:t>E</a:t>
                </a:r>
                <a:r>
                  <a:rPr lang="en-US" sz="2200" b="1" baseline="-25000" dirty="0" err="1"/>
                  <a:t>Fn</a:t>
                </a:r>
                <a:endParaRPr lang="en-US" sz="2200" b="1" baseline="-25000" dirty="0"/>
              </a:p>
            </p:txBody>
          </p:sp>
        </p:grpSp>
        <p:sp>
          <p:nvSpPr>
            <p:cNvPr id="37" name="TextBox 36"/>
            <p:cNvSpPr txBox="1"/>
            <p:nvPr/>
          </p:nvSpPr>
          <p:spPr>
            <a:xfrm rot="10800000" flipV="1">
              <a:off x="4264203" y="2027878"/>
              <a:ext cx="2732328" cy="400110"/>
            </a:xfrm>
            <a:prstGeom prst="rect">
              <a:avLst/>
            </a:prstGeom>
            <a:noFill/>
          </p:spPr>
          <p:txBody>
            <a:bodyPr wrap="square" rtlCol="0">
              <a:spAutoFit/>
            </a:bodyPr>
            <a:lstStyle/>
            <a:p>
              <a:r>
                <a:rPr lang="en-US" sz="2000" b="1" dirty="0"/>
                <a:t>n-type semiconductor</a:t>
              </a:r>
            </a:p>
          </p:txBody>
        </p:sp>
      </p:grpSp>
      <p:grpSp>
        <p:nvGrpSpPr>
          <p:cNvPr id="76" name="Group 75"/>
          <p:cNvGrpSpPr/>
          <p:nvPr/>
        </p:nvGrpSpPr>
        <p:grpSpPr>
          <a:xfrm>
            <a:off x="7025943" y="1542975"/>
            <a:ext cx="4805827" cy="3238718"/>
            <a:chOff x="7358463" y="1542971"/>
            <a:chExt cx="4805827" cy="3238718"/>
          </a:xfrm>
        </p:grpSpPr>
        <p:sp>
          <p:nvSpPr>
            <p:cNvPr id="38" name="TextBox 37"/>
            <p:cNvSpPr txBox="1"/>
            <p:nvPr/>
          </p:nvSpPr>
          <p:spPr>
            <a:xfrm rot="10800000" flipV="1">
              <a:off x="9113304" y="1542971"/>
              <a:ext cx="1526982" cy="400110"/>
            </a:xfrm>
            <a:prstGeom prst="rect">
              <a:avLst/>
            </a:prstGeom>
            <a:noFill/>
          </p:spPr>
          <p:txBody>
            <a:bodyPr wrap="square" rtlCol="0">
              <a:spAutoFit/>
            </a:bodyPr>
            <a:lstStyle/>
            <a:p>
              <a:r>
                <a:rPr lang="en-US" sz="2000" b="1" dirty="0"/>
                <a:t>p-n junction</a:t>
              </a:r>
            </a:p>
          </p:txBody>
        </p:sp>
        <p:grpSp>
          <p:nvGrpSpPr>
            <p:cNvPr id="73" name="Group 72"/>
            <p:cNvGrpSpPr/>
            <p:nvPr/>
          </p:nvGrpSpPr>
          <p:grpSpPr>
            <a:xfrm>
              <a:off x="7358463" y="2098662"/>
              <a:ext cx="4805827" cy="2683027"/>
              <a:chOff x="7441593" y="2583587"/>
              <a:chExt cx="4805827" cy="2683027"/>
            </a:xfrm>
          </p:grpSpPr>
          <p:grpSp>
            <p:nvGrpSpPr>
              <p:cNvPr id="65" name="Group 64"/>
              <p:cNvGrpSpPr/>
              <p:nvPr/>
            </p:nvGrpSpPr>
            <p:grpSpPr>
              <a:xfrm>
                <a:off x="7910944" y="2854036"/>
                <a:ext cx="3740729" cy="2230584"/>
                <a:chOff x="7910944" y="2854036"/>
                <a:chExt cx="3740729" cy="2230584"/>
              </a:xfrm>
            </p:grpSpPr>
            <p:grpSp>
              <p:nvGrpSpPr>
                <p:cNvPr id="64" name="Group 63"/>
                <p:cNvGrpSpPr/>
                <p:nvPr/>
              </p:nvGrpSpPr>
              <p:grpSpPr>
                <a:xfrm>
                  <a:off x="7910944" y="2854036"/>
                  <a:ext cx="3726873" cy="2230584"/>
                  <a:chOff x="7910944" y="2854036"/>
                  <a:chExt cx="3726873" cy="2230584"/>
                </a:xfrm>
              </p:grpSpPr>
              <p:cxnSp>
                <p:nvCxnSpPr>
                  <p:cNvPr id="43" name="Straight Connector 42"/>
                  <p:cNvCxnSpPr/>
                  <p:nvPr/>
                </p:nvCxnSpPr>
                <p:spPr>
                  <a:xfrm flipV="1">
                    <a:off x="7910944" y="2867891"/>
                    <a:ext cx="1316182" cy="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7910946" y="4184073"/>
                    <a:ext cx="1316182" cy="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10307782" y="3699163"/>
                    <a:ext cx="1316182" cy="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10321635" y="5084619"/>
                    <a:ext cx="1316182" cy="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199418" y="2854036"/>
                    <a:ext cx="1136073" cy="84512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9213272" y="4170217"/>
                    <a:ext cx="1122219" cy="91440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54" name="Straight Connector 53"/>
                <p:cNvCxnSpPr/>
                <p:nvPr/>
              </p:nvCxnSpPr>
              <p:spPr>
                <a:xfrm>
                  <a:off x="7924799" y="3934693"/>
                  <a:ext cx="3726874" cy="13852"/>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67" name="TextBox 66"/>
              <p:cNvSpPr txBox="1"/>
              <p:nvPr/>
            </p:nvSpPr>
            <p:spPr>
              <a:xfrm>
                <a:off x="7441593" y="2583587"/>
                <a:ext cx="594041" cy="430887"/>
              </a:xfrm>
              <a:prstGeom prst="rect">
                <a:avLst/>
              </a:prstGeom>
              <a:noFill/>
            </p:spPr>
            <p:txBody>
              <a:bodyPr wrap="square" rtlCol="0">
                <a:spAutoFit/>
              </a:bodyPr>
              <a:lstStyle/>
              <a:p>
                <a:r>
                  <a:rPr lang="en-US" sz="2200" b="1" dirty="0" err="1"/>
                  <a:t>E</a:t>
                </a:r>
                <a:r>
                  <a:rPr lang="en-US" sz="2200" b="1" baseline="-25000" dirty="0" err="1"/>
                  <a:t>Cp</a:t>
                </a:r>
                <a:endParaRPr lang="en-US" sz="2200" b="1" baseline="-25000" dirty="0"/>
              </a:p>
            </p:txBody>
          </p:sp>
          <p:sp>
            <p:nvSpPr>
              <p:cNvPr id="68" name="TextBox 67"/>
              <p:cNvSpPr txBox="1"/>
              <p:nvPr/>
            </p:nvSpPr>
            <p:spPr>
              <a:xfrm>
                <a:off x="7468142" y="4004448"/>
                <a:ext cx="609059" cy="430887"/>
              </a:xfrm>
              <a:prstGeom prst="rect">
                <a:avLst/>
              </a:prstGeom>
              <a:noFill/>
            </p:spPr>
            <p:txBody>
              <a:bodyPr wrap="square" rtlCol="0">
                <a:spAutoFit/>
              </a:bodyPr>
              <a:lstStyle/>
              <a:p>
                <a:r>
                  <a:rPr lang="en-US" sz="2200" b="1" dirty="0" err="1"/>
                  <a:t>E</a:t>
                </a:r>
                <a:r>
                  <a:rPr lang="en-US" sz="2200" b="1" baseline="-25000" dirty="0" err="1"/>
                  <a:t>Vp</a:t>
                </a:r>
                <a:endParaRPr lang="en-US" sz="2200" b="1" baseline="-25000" dirty="0"/>
              </a:p>
            </p:txBody>
          </p:sp>
          <p:sp>
            <p:nvSpPr>
              <p:cNvPr id="69" name="TextBox 68"/>
              <p:cNvSpPr txBox="1"/>
              <p:nvPr/>
            </p:nvSpPr>
            <p:spPr>
              <a:xfrm>
                <a:off x="11610640" y="4835727"/>
                <a:ext cx="636780" cy="430887"/>
              </a:xfrm>
              <a:prstGeom prst="rect">
                <a:avLst/>
              </a:prstGeom>
              <a:noFill/>
            </p:spPr>
            <p:txBody>
              <a:bodyPr wrap="square" rtlCol="0">
                <a:spAutoFit/>
              </a:bodyPr>
              <a:lstStyle/>
              <a:p>
                <a:r>
                  <a:rPr lang="en-US" sz="2200" b="1" dirty="0" err="1"/>
                  <a:t>E</a:t>
                </a:r>
                <a:r>
                  <a:rPr lang="en-US" sz="2200" b="1" baseline="-25000" dirty="0" err="1"/>
                  <a:t>Vn</a:t>
                </a:r>
                <a:endParaRPr lang="en-US" sz="2200" b="1" baseline="-25000" dirty="0"/>
              </a:p>
            </p:txBody>
          </p:sp>
          <p:sp>
            <p:nvSpPr>
              <p:cNvPr id="70" name="TextBox 69"/>
              <p:cNvSpPr txBox="1"/>
              <p:nvPr/>
            </p:nvSpPr>
            <p:spPr>
              <a:xfrm>
                <a:off x="11625659" y="3401010"/>
                <a:ext cx="552486" cy="430887"/>
              </a:xfrm>
              <a:prstGeom prst="rect">
                <a:avLst/>
              </a:prstGeom>
              <a:noFill/>
            </p:spPr>
            <p:txBody>
              <a:bodyPr wrap="square" rtlCol="0">
                <a:spAutoFit/>
              </a:bodyPr>
              <a:lstStyle/>
              <a:p>
                <a:r>
                  <a:rPr lang="en-US" sz="2200" b="1" dirty="0" err="1"/>
                  <a:t>E</a:t>
                </a:r>
                <a:r>
                  <a:rPr lang="en-US" sz="2200" b="1" baseline="-25000" dirty="0" err="1"/>
                  <a:t>Cn</a:t>
                </a:r>
                <a:endParaRPr lang="en-US" sz="2200" b="1" baseline="-25000" dirty="0"/>
              </a:p>
            </p:txBody>
          </p:sp>
          <p:sp>
            <p:nvSpPr>
              <p:cNvPr id="71" name="TextBox 70"/>
              <p:cNvSpPr txBox="1"/>
              <p:nvPr/>
            </p:nvSpPr>
            <p:spPr>
              <a:xfrm>
                <a:off x="7476291" y="3657582"/>
                <a:ext cx="587053" cy="400110"/>
              </a:xfrm>
              <a:prstGeom prst="rect">
                <a:avLst/>
              </a:prstGeom>
              <a:noFill/>
            </p:spPr>
            <p:txBody>
              <a:bodyPr wrap="square" rtlCol="0">
                <a:spAutoFit/>
              </a:bodyPr>
              <a:lstStyle/>
              <a:p>
                <a:r>
                  <a:rPr lang="en-US" sz="2000" b="1" dirty="0" err="1"/>
                  <a:t>E</a:t>
                </a:r>
                <a:r>
                  <a:rPr lang="en-US" sz="2000" b="1" baseline="-25000" dirty="0" err="1"/>
                  <a:t>Fp</a:t>
                </a:r>
                <a:endParaRPr lang="en-US" sz="2200" b="1" baseline="-25000" dirty="0"/>
              </a:p>
            </p:txBody>
          </p:sp>
          <p:sp>
            <p:nvSpPr>
              <p:cNvPr id="72" name="TextBox 71"/>
              <p:cNvSpPr txBox="1"/>
              <p:nvPr/>
            </p:nvSpPr>
            <p:spPr>
              <a:xfrm>
                <a:off x="11577225" y="3768402"/>
                <a:ext cx="545500" cy="400110"/>
              </a:xfrm>
              <a:prstGeom prst="rect">
                <a:avLst/>
              </a:prstGeom>
              <a:noFill/>
            </p:spPr>
            <p:txBody>
              <a:bodyPr wrap="square" rtlCol="0">
                <a:spAutoFit/>
              </a:bodyPr>
              <a:lstStyle/>
              <a:p>
                <a:r>
                  <a:rPr lang="en-US" sz="2000" b="1" dirty="0" err="1"/>
                  <a:t>E</a:t>
                </a:r>
                <a:r>
                  <a:rPr lang="en-US" sz="2000" b="1" baseline="-25000" dirty="0" err="1"/>
                  <a:t>Fn</a:t>
                </a:r>
                <a:endParaRPr lang="en-US" sz="2200" b="1" baseline="-25000" dirty="0"/>
              </a:p>
            </p:txBody>
          </p:sp>
        </p:grpSp>
      </p:grpSp>
      <p:sp>
        <p:nvSpPr>
          <p:cNvPr id="78" name="Rectangle 77"/>
          <p:cNvSpPr/>
          <p:nvPr/>
        </p:nvSpPr>
        <p:spPr>
          <a:xfrm>
            <a:off x="600364" y="4962382"/>
            <a:ext cx="11328399" cy="1143070"/>
          </a:xfrm>
          <a:prstGeom prst="rect">
            <a:avLst/>
          </a:prstGeom>
        </p:spPr>
        <p:txBody>
          <a:bodyPr wrap="square">
            <a:spAutoFit/>
          </a:bodyPr>
          <a:lstStyle/>
          <a:p>
            <a:pPr marL="457200" indent="-457200" algn="just">
              <a:lnSpc>
                <a:spcPct val="150000"/>
              </a:lnSpc>
              <a:buFont typeface="Arial" pitchFamily="34" charset="0"/>
              <a:buChar char="•"/>
            </a:pPr>
            <a:r>
              <a:rPr lang="en-US" sz="2400" dirty="0">
                <a:solidFill>
                  <a:prstClr val="black"/>
                </a:solidFill>
              </a:rPr>
              <a:t>In a p-n junction the conduction and valence bands of n-type will be at lower energies than the corresponding bands in p-type, in order to equalize the Fermi level</a:t>
            </a:r>
            <a:endParaRPr lang="en-US" dirty="0"/>
          </a:p>
        </p:txBody>
      </p:sp>
      <p:cxnSp>
        <p:nvCxnSpPr>
          <p:cNvPr id="3" name="Straight Connector 2">
            <a:extLst>
              <a:ext uri="{FF2B5EF4-FFF2-40B4-BE49-F238E27FC236}">
                <a16:creationId xmlns:a16="http://schemas.microsoft.com/office/drawing/2014/main" id="{DF9A1C7B-7693-4608-9D37-652DFC71E50D}"/>
              </a:ext>
            </a:extLst>
          </p:cNvPr>
          <p:cNvCxnSpPr>
            <a:stCxn id="18" idx="3"/>
            <a:endCxn id="33" idx="1"/>
          </p:cNvCxnSpPr>
          <p:nvPr/>
        </p:nvCxnSpPr>
        <p:spPr>
          <a:xfrm>
            <a:off x="3140171" y="2410680"/>
            <a:ext cx="876908" cy="632192"/>
          </a:xfrm>
          <a:prstGeom prst="line">
            <a:avLst/>
          </a:prstGeom>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A4FF0ECF-CB17-46FE-B0A8-6EA3057ACD0C}"/>
              </a:ext>
            </a:extLst>
          </p:cNvPr>
          <p:cNvCxnSpPr>
            <a:stCxn id="22" idx="3"/>
            <a:endCxn id="35" idx="1"/>
          </p:cNvCxnSpPr>
          <p:nvPr/>
        </p:nvCxnSpPr>
        <p:spPr>
          <a:xfrm>
            <a:off x="3152861" y="3623680"/>
            <a:ext cx="876909" cy="632196"/>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8" name="Picture 4"/>
          <p:cNvPicPr>
            <a:picLocks noChangeAspect="1" noChangeArrowheads="1"/>
          </p:cNvPicPr>
          <p:nvPr/>
        </p:nvPicPr>
        <p:blipFill>
          <a:blip r:embed="rId2"/>
          <a:srcRect/>
          <a:stretch>
            <a:fillRect/>
          </a:stretch>
        </p:blipFill>
        <p:spPr bwMode="auto">
          <a:xfrm>
            <a:off x="4932218" y="2136631"/>
            <a:ext cx="1788535" cy="1605765"/>
          </a:xfrm>
          <a:prstGeom prst="rect">
            <a:avLst/>
          </a:prstGeom>
          <a:noFill/>
          <a:ln w="9525">
            <a:noFill/>
            <a:miter lim="800000"/>
            <a:headEnd/>
            <a:tailEnd/>
          </a:ln>
          <a:effectLst/>
        </p:spPr>
      </p:pic>
      <p:sp>
        <p:nvSpPr>
          <p:cNvPr id="7" name="Rectangle 6"/>
          <p:cNvSpPr/>
          <p:nvPr/>
        </p:nvSpPr>
        <p:spPr>
          <a:xfrm>
            <a:off x="870353" y="170268"/>
            <a:ext cx="7774885" cy="584775"/>
          </a:xfrm>
          <a:prstGeom prst="rect">
            <a:avLst/>
          </a:prstGeom>
        </p:spPr>
        <p:txBody>
          <a:bodyPr wrap="none">
            <a:spAutoFit/>
          </a:bodyPr>
          <a:lstStyle/>
          <a:p>
            <a:r>
              <a:rPr lang="en-US" sz="3200" b="1" dirty="0">
                <a:solidFill>
                  <a:srgbClr val="2121FF"/>
                </a:solidFill>
                <a:ea typeface="+mj-ea"/>
                <a:cs typeface="+mj-cs"/>
              </a:rPr>
              <a:t>Direct and indirect band gap semiconductors</a:t>
            </a:r>
            <a:endParaRPr lang="en-US" dirty="0">
              <a:solidFill>
                <a:srgbClr val="2121FF"/>
              </a:solidFill>
            </a:endParaRPr>
          </a:p>
        </p:txBody>
      </p:sp>
      <p:sp>
        <p:nvSpPr>
          <p:cNvPr id="9" name="Rectangle 8"/>
          <p:cNvSpPr/>
          <p:nvPr/>
        </p:nvSpPr>
        <p:spPr>
          <a:xfrm>
            <a:off x="545433" y="4934583"/>
            <a:ext cx="5467437" cy="1817036"/>
          </a:xfrm>
          <a:prstGeom prst="rect">
            <a:avLst/>
          </a:prstGeom>
        </p:spPr>
        <p:txBody>
          <a:bodyPr wrap="square">
            <a:spAutoFit/>
          </a:bodyPr>
          <a:lstStyle/>
          <a:p>
            <a:pPr marL="457200" indent="-457200">
              <a:lnSpc>
                <a:spcPct val="114000"/>
              </a:lnSpc>
              <a:buFont typeface="Arial" pitchFamily="34" charset="0"/>
              <a:buChar char="•"/>
            </a:pPr>
            <a:r>
              <a:rPr lang="en-US" sz="2400" dirty="0"/>
              <a:t>Energy is liberated as photon </a:t>
            </a:r>
          </a:p>
          <a:p>
            <a:pPr marL="457200" indent="-457200">
              <a:lnSpc>
                <a:spcPct val="114000"/>
              </a:lnSpc>
              <a:buFont typeface="Arial" pitchFamily="34" charset="0"/>
              <a:buChar char="•"/>
            </a:pPr>
            <a:r>
              <a:rPr lang="en-US" sz="2400" b="1" dirty="0"/>
              <a:t>Ex: </a:t>
            </a:r>
            <a:r>
              <a:rPr lang="en-US" sz="2400" b="1" dirty="0" err="1"/>
              <a:t>GaAs</a:t>
            </a:r>
            <a:r>
              <a:rPr lang="en-US" sz="2400" b="1" dirty="0"/>
              <a:t>, </a:t>
            </a:r>
            <a:r>
              <a:rPr lang="en-US" sz="2400" b="1" dirty="0" err="1"/>
              <a:t>InP</a:t>
            </a:r>
            <a:r>
              <a:rPr lang="en-US" sz="2400" b="1" dirty="0"/>
              <a:t> 	</a:t>
            </a:r>
          </a:p>
          <a:p>
            <a:pPr marL="457200" indent="-457200">
              <a:lnSpc>
                <a:spcPct val="114000"/>
              </a:lnSpc>
              <a:buFont typeface="Arial" pitchFamily="34" charset="0"/>
              <a:buChar char="•"/>
            </a:pPr>
            <a:r>
              <a:rPr lang="en-US" sz="2400" dirty="0"/>
              <a:t>Can be used for light emission purpose 		</a:t>
            </a:r>
          </a:p>
        </p:txBody>
      </p:sp>
      <p:sp>
        <p:nvSpPr>
          <p:cNvPr id="10" name="Rectangle 9"/>
          <p:cNvSpPr/>
          <p:nvPr/>
        </p:nvSpPr>
        <p:spPr>
          <a:xfrm>
            <a:off x="6156529" y="4893018"/>
            <a:ext cx="5758383" cy="2197396"/>
          </a:xfrm>
          <a:prstGeom prst="rect">
            <a:avLst/>
          </a:prstGeom>
        </p:spPr>
        <p:txBody>
          <a:bodyPr wrap="square">
            <a:spAutoFit/>
          </a:bodyPr>
          <a:lstStyle/>
          <a:p>
            <a:pPr marL="457200" indent="-457200">
              <a:lnSpc>
                <a:spcPct val="114000"/>
              </a:lnSpc>
              <a:buFont typeface="Arial" pitchFamily="34" charset="0"/>
              <a:buChar char="•"/>
            </a:pPr>
            <a:r>
              <a:rPr lang="en-US" sz="2400" dirty="0"/>
              <a:t>Energy is liberated both as phonon and photon </a:t>
            </a:r>
          </a:p>
          <a:p>
            <a:pPr marL="457200" indent="-457200">
              <a:lnSpc>
                <a:spcPct val="114000"/>
              </a:lnSpc>
              <a:buFont typeface="Arial" pitchFamily="34" charset="0"/>
              <a:buChar char="•"/>
            </a:pPr>
            <a:r>
              <a:rPr lang="en-US" sz="2400" b="1" dirty="0"/>
              <a:t>Ex: </a:t>
            </a:r>
            <a:r>
              <a:rPr lang="en-US" sz="2400" b="1" dirty="0" err="1"/>
              <a:t>Ge</a:t>
            </a:r>
            <a:r>
              <a:rPr lang="en-US" sz="2400" b="1" dirty="0"/>
              <a:t>, Si	</a:t>
            </a:r>
          </a:p>
          <a:p>
            <a:pPr marL="457200" indent="-457200">
              <a:lnSpc>
                <a:spcPct val="114000"/>
              </a:lnSpc>
              <a:buFont typeface="Arial" pitchFamily="34" charset="0"/>
              <a:buChar char="•"/>
            </a:pPr>
            <a:r>
              <a:rPr lang="en-US" sz="2400" dirty="0"/>
              <a:t>Can’t be used for light emission purpose 		</a:t>
            </a:r>
          </a:p>
        </p:txBody>
      </p:sp>
      <p:grpSp>
        <p:nvGrpSpPr>
          <p:cNvPr id="14" name="Group 13"/>
          <p:cNvGrpSpPr/>
          <p:nvPr/>
        </p:nvGrpSpPr>
        <p:grpSpPr>
          <a:xfrm>
            <a:off x="1300991" y="1083252"/>
            <a:ext cx="3028950" cy="3779694"/>
            <a:chOff x="1356411" y="1083252"/>
            <a:chExt cx="3028950" cy="3779694"/>
          </a:xfrm>
        </p:grpSpPr>
        <p:pic>
          <p:nvPicPr>
            <p:cNvPr id="41989" name="Picture 5"/>
            <p:cNvPicPr>
              <a:picLocks noChangeAspect="1" noChangeArrowheads="1"/>
            </p:cNvPicPr>
            <p:nvPr/>
          </p:nvPicPr>
          <p:blipFill>
            <a:blip r:embed="rId3"/>
            <a:srcRect b="15874"/>
            <a:stretch>
              <a:fillRect/>
            </a:stretch>
          </p:blipFill>
          <p:spPr bwMode="auto">
            <a:xfrm>
              <a:off x="1356411" y="1555173"/>
              <a:ext cx="3028950" cy="3307773"/>
            </a:xfrm>
            <a:prstGeom prst="rect">
              <a:avLst/>
            </a:prstGeom>
            <a:noFill/>
            <a:ln w="9525">
              <a:noFill/>
              <a:miter lim="800000"/>
              <a:headEnd/>
              <a:tailEnd/>
            </a:ln>
            <a:effectLst/>
          </p:spPr>
        </p:pic>
        <p:pic>
          <p:nvPicPr>
            <p:cNvPr id="41990" name="Picture 6"/>
            <p:cNvPicPr>
              <a:picLocks noChangeAspect="1" noChangeArrowheads="1"/>
            </p:cNvPicPr>
            <p:nvPr/>
          </p:nvPicPr>
          <p:blipFill>
            <a:blip r:embed="rId4"/>
            <a:srcRect/>
            <a:stretch>
              <a:fillRect/>
            </a:stretch>
          </p:blipFill>
          <p:spPr bwMode="auto">
            <a:xfrm>
              <a:off x="2120190" y="1083252"/>
              <a:ext cx="1495425" cy="285750"/>
            </a:xfrm>
            <a:prstGeom prst="rect">
              <a:avLst/>
            </a:prstGeom>
            <a:noFill/>
            <a:ln w="9525">
              <a:noFill/>
              <a:miter lim="800000"/>
              <a:headEnd/>
              <a:tailEnd/>
            </a:ln>
            <a:effectLst/>
          </p:spPr>
        </p:pic>
      </p:grpSp>
      <p:grpSp>
        <p:nvGrpSpPr>
          <p:cNvPr id="16" name="Group 15"/>
          <p:cNvGrpSpPr/>
          <p:nvPr/>
        </p:nvGrpSpPr>
        <p:grpSpPr>
          <a:xfrm>
            <a:off x="6988347" y="1120483"/>
            <a:ext cx="3609065" cy="3700892"/>
            <a:chOff x="6891362" y="1217468"/>
            <a:chExt cx="3609065" cy="3700892"/>
          </a:xfrm>
        </p:grpSpPr>
        <p:pic>
          <p:nvPicPr>
            <p:cNvPr id="41987" name="Picture 3"/>
            <p:cNvPicPr>
              <a:picLocks noChangeAspect="1" noChangeArrowheads="1"/>
            </p:cNvPicPr>
            <p:nvPr/>
          </p:nvPicPr>
          <p:blipFill>
            <a:blip r:embed="rId5"/>
            <a:srcRect b="17647"/>
            <a:stretch>
              <a:fillRect/>
            </a:stretch>
          </p:blipFill>
          <p:spPr bwMode="auto">
            <a:xfrm>
              <a:off x="6891362" y="1680294"/>
              <a:ext cx="3609065" cy="3238066"/>
            </a:xfrm>
            <a:prstGeom prst="rect">
              <a:avLst/>
            </a:prstGeom>
            <a:noFill/>
            <a:ln w="9525">
              <a:noFill/>
              <a:miter lim="800000"/>
              <a:headEnd/>
              <a:tailEnd/>
            </a:ln>
            <a:effectLst/>
          </p:spPr>
        </p:pic>
        <p:pic>
          <p:nvPicPr>
            <p:cNvPr id="41991" name="Picture 7"/>
            <p:cNvPicPr>
              <a:picLocks noChangeAspect="1" noChangeArrowheads="1"/>
            </p:cNvPicPr>
            <p:nvPr/>
          </p:nvPicPr>
          <p:blipFill>
            <a:blip r:embed="rId6"/>
            <a:srcRect/>
            <a:stretch>
              <a:fillRect/>
            </a:stretch>
          </p:blipFill>
          <p:spPr bwMode="auto">
            <a:xfrm>
              <a:off x="7729103" y="1217468"/>
              <a:ext cx="1638300" cy="266700"/>
            </a:xfrm>
            <a:prstGeom prst="rect">
              <a:avLst/>
            </a:prstGeom>
            <a:noFill/>
            <a:ln w="9525">
              <a:noFill/>
              <a:miter lim="800000"/>
              <a:headEnd/>
              <a:tailEnd/>
            </a:ln>
            <a:effectLst/>
          </p:spPr>
        </p:pic>
      </p:grpSp>
      <p:sp>
        <p:nvSpPr>
          <p:cNvPr id="3" name="TextBox 2">
            <a:extLst>
              <a:ext uri="{FF2B5EF4-FFF2-40B4-BE49-F238E27FC236}">
                <a16:creationId xmlns:a16="http://schemas.microsoft.com/office/drawing/2014/main" id="{4F46D77E-F612-6F13-D2D3-5BB244BD1C18}"/>
              </a:ext>
            </a:extLst>
          </p:cNvPr>
          <p:cNvSpPr txBox="1"/>
          <p:nvPr/>
        </p:nvSpPr>
        <p:spPr>
          <a:xfrm>
            <a:off x="10160000" y="2584694"/>
            <a:ext cx="2022506" cy="2308324"/>
          </a:xfrm>
          <a:prstGeom prst="rect">
            <a:avLst/>
          </a:prstGeom>
          <a:noFill/>
        </p:spPr>
        <p:txBody>
          <a:bodyPr wrap="square">
            <a:spAutoFit/>
          </a:bodyPr>
          <a:lstStyle/>
          <a:p>
            <a:pPr marL="285750" indent="-285750" algn="just">
              <a:buFont typeface="Arial" panose="020B0604020202020204" pitchFamily="34" charset="0"/>
              <a:buChar char="•"/>
            </a:pPr>
            <a:r>
              <a:rPr lang="en-US" dirty="0">
                <a:solidFill>
                  <a:srgbClr val="5C0AFF"/>
                </a:solidFill>
              </a:rPr>
              <a:t>Phonons</a:t>
            </a:r>
            <a:r>
              <a:rPr lang="en-US" dirty="0"/>
              <a:t> are quanta of lattice vibrations in solids</a:t>
            </a:r>
          </a:p>
          <a:p>
            <a:pPr marL="285750" indent="-285750" algn="just">
              <a:buFont typeface="Arial" panose="020B0604020202020204" pitchFamily="34" charset="0"/>
              <a:buChar char="•"/>
            </a:pPr>
            <a:r>
              <a:rPr lang="en-US" dirty="0">
                <a:solidFill>
                  <a:srgbClr val="5C0AFF"/>
                </a:solidFill>
              </a:rPr>
              <a:t>Photons</a:t>
            </a:r>
            <a:r>
              <a:rPr lang="en-US" dirty="0"/>
              <a:t> are quanta of electromagnetic radiation.</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
                                            <p:txEl>
                                              <p:pRg st="0" end="0"/>
                                            </p:txEl>
                                          </p:spTgt>
                                        </p:tgtEl>
                                        <p:attrNameLst>
                                          <p:attrName>style.visibility</p:attrName>
                                        </p:attrNameLst>
                                      </p:cBhvr>
                                      <p:to>
                                        <p:strVal val="visible"/>
                                      </p:to>
                                    </p:set>
                                    <p:animEffect transition="in" filter="fade">
                                      <p:cBhvr>
                                        <p:cTn id="26" dur="2000"/>
                                        <p:tgtEl>
                                          <p:spTgt spid="10">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xEl>
                                              <p:pRg st="1" end="1"/>
                                            </p:txEl>
                                          </p:spTgt>
                                        </p:tgtEl>
                                        <p:attrNameLst>
                                          <p:attrName>style.visibility</p:attrName>
                                        </p:attrNameLst>
                                      </p:cBhvr>
                                      <p:to>
                                        <p:strVal val="visible"/>
                                      </p:to>
                                    </p:set>
                                    <p:animEffect transition="in" filter="fade">
                                      <p:cBhvr>
                                        <p:cTn id="31" dur="2000"/>
                                        <p:tgtEl>
                                          <p:spTgt spid="10">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
                                            <p:txEl>
                                              <p:pRg st="2" end="2"/>
                                            </p:txEl>
                                          </p:spTgt>
                                        </p:tgtEl>
                                        <p:attrNameLst>
                                          <p:attrName>style.visibility</p:attrName>
                                        </p:attrNameLst>
                                      </p:cBhvr>
                                      <p:to>
                                        <p:strVal val="visible"/>
                                      </p:to>
                                    </p:set>
                                    <p:animEffect transition="in" filter="fade">
                                      <p:cBhvr>
                                        <p:cTn id="36" dur="2000"/>
                                        <p:tgtEl>
                                          <p:spTgt spid="10">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build="p"/>
      <p:bldP spid="3"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68219" y="154761"/>
            <a:ext cx="6968260" cy="584775"/>
          </a:xfrm>
          <a:prstGeom prst="rect">
            <a:avLst/>
          </a:prstGeom>
        </p:spPr>
        <p:txBody>
          <a:bodyPr wrap="square">
            <a:spAutoFit/>
          </a:bodyPr>
          <a:lstStyle/>
          <a:p>
            <a:r>
              <a:rPr lang="en-US" sz="3200" b="1" dirty="0">
                <a:solidFill>
                  <a:srgbClr val="2121FF"/>
                </a:solidFill>
                <a:ea typeface="+mj-ea"/>
                <a:cs typeface="+mj-cs"/>
              </a:rPr>
              <a:t>Semiconductor laser</a:t>
            </a:r>
            <a:endParaRPr lang="en-US" dirty="0">
              <a:solidFill>
                <a:srgbClr val="2121FF"/>
              </a:solidFill>
            </a:endParaRPr>
          </a:p>
        </p:txBody>
      </p:sp>
      <mc:AlternateContent xmlns:mc="http://schemas.openxmlformats.org/markup-compatibility/2006" xmlns:a14="http://schemas.microsoft.com/office/drawing/2010/main">
        <mc:Choice Requires="a14">
          <p:sp>
            <p:nvSpPr>
              <p:cNvPr id="5" name="Rectangle 4"/>
              <p:cNvSpPr/>
              <p:nvPr/>
            </p:nvSpPr>
            <p:spPr>
              <a:xfrm>
                <a:off x="512618" y="1180095"/>
                <a:ext cx="11055927" cy="1433406"/>
              </a:xfrm>
              <a:prstGeom prst="rect">
                <a:avLst/>
              </a:prstGeom>
            </p:spPr>
            <p:txBody>
              <a:bodyPr wrap="square">
                <a:spAutoFit/>
              </a:bodyPr>
              <a:lstStyle/>
              <a:p>
                <a:pPr lvl="0" algn="just">
                  <a:lnSpc>
                    <a:spcPct val="150000"/>
                  </a:lnSpc>
                  <a:spcBef>
                    <a:spcPct val="20000"/>
                  </a:spcBef>
                </a:pPr>
                <a:r>
                  <a:rPr lang="en-US" sz="2400" b="1" u="sng" dirty="0">
                    <a:solidFill>
                      <a:srgbClr val="0070C0"/>
                    </a:solidFill>
                  </a:rPr>
                  <a:t>Principle</a:t>
                </a:r>
                <a:r>
                  <a:rPr lang="en-US" sz="2400" b="1" dirty="0">
                    <a:solidFill>
                      <a:srgbClr val="0070C0"/>
                    </a:solidFill>
                  </a:rPr>
                  <a:t>:</a:t>
                </a:r>
                <a:r>
                  <a:rPr lang="en-US" sz="2400" dirty="0">
                    <a:solidFill>
                      <a:prstClr val="black"/>
                    </a:solidFill>
                  </a:rPr>
                  <a:t> The recombination of electrons and holes in a direct </a:t>
                </a:r>
                <a:r>
                  <a:rPr lang="en-US" sz="2400" dirty="0" err="1">
                    <a:solidFill>
                      <a:prstClr val="black"/>
                    </a:solidFill>
                  </a:rPr>
                  <a:t>bandgap</a:t>
                </a:r>
                <a:r>
                  <a:rPr lang="en-US" sz="2400" dirty="0">
                    <a:solidFill>
                      <a:prstClr val="black"/>
                    </a:solidFill>
                  </a:rPr>
                  <a:t> semiconductor results in emission of photons of wavelength </a:t>
                </a:r>
                <a14:m>
                  <m:oMath xmlns:m="http://schemas.openxmlformats.org/officeDocument/2006/math">
                    <m:r>
                      <m:rPr>
                        <m:sty m:val="p"/>
                      </m:rPr>
                      <a:rPr lang="el-GR" sz="2400" i="0" dirty="0" smtClean="0">
                        <a:solidFill>
                          <a:srgbClr val="5C0AFF"/>
                        </a:solidFill>
                        <a:latin typeface="Cambria Math" panose="02040503050406030204" pitchFamily="18" charset="0"/>
                      </a:rPr>
                      <m:t>λ</m:t>
                    </m:r>
                    <m:r>
                      <a:rPr lang="en-US" sz="2400" i="0" dirty="0">
                        <a:solidFill>
                          <a:srgbClr val="5C0AFF"/>
                        </a:solidFill>
                        <a:latin typeface="Cambria Math" panose="02040503050406030204" pitchFamily="18" charset="0"/>
                      </a:rPr>
                      <m:t> =</m:t>
                    </m:r>
                    <m:f>
                      <m:fPr>
                        <m:ctrlPr>
                          <a:rPr lang="en-US" sz="2400" i="1" dirty="0">
                            <a:solidFill>
                              <a:srgbClr val="5C0AFF"/>
                            </a:solidFill>
                            <a:latin typeface="Cambria Math" panose="02040503050406030204" pitchFamily="18" charset="0"/>
                          </a:rPr>
                        </m:ctrlPr>
                      </m:fPr>
                      <m:num>
                        <m:r>
                          <m:rPr>
                            <m:sty m:val="p"/>
                          </m:rPr>
                          <a:rPr lang="en-US" sz="2400" i="0" dirty="0" err="1">
                            <a:solidFill>
                              <a:srgbClr val="5C0AFF"/>
                            </a:solidFill>
                            <a:latin typeface="Cambria Math" panose="02040503050406030204" pitchFamily="18" charset="0"/>
                          </a:rPr>
                          <m:t>hc</m:t>
                        </m:r>
                      </m:num>
                      <m:den>
                        <m:r>
                          <m:rPr>
                            <m:sty m:val="p"/>
                          </m:rPr>
                          <a:rPr lang="en-US" sz="2400" i="0" dirty="0" err="1">
                            <a:solidFill>
                              <a:srgbClr val="5C0AFF"/>
                            </a:solidFill>
                            <a:latin typeface="Cambria Math" panose="02040503050406030204" pitchFamily="18" charset="0"/>
                          </a:rPr>
                          <m:t>E</m:t>
                        </m:r>
                        <m:r>
                          <m:rPr>
                            <m:sty m:val="p"/>
                          </m:rPr>
                          <a:rPr lang="en-US" sz="2400" i="0" baseline="-25000" dirty="0" err="1">
                            <a:solidFill>
                              <a:srgbClr val="5C0AFF"/>
                            </a:solidFill>
                            <a:latin typeface="Cambria Math" panose="02040503050406030204" pitchFamily="18" charset="0"/>
                          </a:rPr>
                          <m:t>g</m:t>
                        </m:r>
                      </m:den>
                    </m:f>
                  </m:oMath>
                </a14:m>
                <a:r>
                  <a:rPr lang="en-US" sz="2400" dirty="0">
                    <a:solidFill>
                      <a:prstClr val="black"/>
                    </a:solidFill>
                  </a:rPr>
                  <a:t>, where </a:t>
                </a:r>
                <a:r>
                  <a:rPr lang="en-US" sz="2400" dirty="0" err="1">
                    <a:solidFill>
                      <a:prstClr val="black"/>
                    </a:solidFill>
                  </a:rPr>
                  <a:t>E</a:t>
                </a:r>
                <a:r>
                  <a:rPr lang="en-US" sz="2400" baseline="-25000" dirty="0" err="1">
                    <a:solidFill>
                      <a:prstClr val="black"/>
                    </a:solidFill>
                  </a:rPr>
                  <a:t>g</a:t>
                </a:r>
                <a:r>
                  <a:rPr lang="en-US" sz="2400" dirty="0">
                    <a:solidFill>
                      <a:prstClr val="black"/>
                    </a:solidFill>
                  </a:rPr>
                  <a:t> is the </a:t>
                </a:r>
                <a:r>
                  <a:rPr lang="en-US" sz="2400" dirty="0" err="1">
                    <a:solidFill>
                      <a:prstClr val="black"/>
                    </a:solidFill>
                  </a:rPr>
                  <a:t>bandgap</a:t>
                </a:r>
                <a:r>
                  <a:rPr lang="en-US" sz="2400" dirty="0">
                    <a:solidFill>
                      <a:prstClr val="black"/>
                    </a:solidFill>
                  </a:rPr>
                  <a:t>.</a:t>
                </a:r>
              </a:p>
            </p:txBody>
          </p:sp>
        </mc:Choice>
        <mc:Fallback xmlns="">
          <p:sp>
            <p:nvSpPr>
              <p:cNvPr id="5" name="Rectangle 4"/>
              <p:cNvSpPr>
                <a:spLocks noRot="1" noChangeAspect="1" noMove="1" noResize="1" noEditPoints="1" noAdjustHandles="1" noChangeArrowheads="1" noChangeShapeType="1" noTextEdit="1"/>
              </p:cNvSpPr>
              <p:nvPr/>
            </p:nvSpPr>
            <p:spPr>
              <a:xfrm>
                <a:off x="512618" y="1180095"/>
                <a:ext cx="11055927" cy="1433406"/>
              </a:xfrm>
              <a:prstGeom prst="rect">
                <a:avLst/>
              </a:prstGeom>
              <a:blipFill>
                <a:blip r:embed="rId2"/>
                <a:stretch>
                  <a:fillRect l="-827" r="-882" b="-1277"/>
                </a:stretch>
              </a:blipFill>
            </p:spPr>
            <p:txBody>
              <a:bodyPr/>
              <a:lstStyle/>
              <a:p>
                <a:r>
                  <a:rPr lang="en-IN">
                    <a:noFill/>
                  </a:rPr>
                  <a:t> </a:t>
                </a:r>
              </a:p>
            </p:txBody>
          </p:sp>
        </mc:Fallback>
      </mc:AlternateContent>
      <p:sp>
        <p:nvSpPr>
          <p:cNvPr id="8" name="TextBox 7">
            <a:extLst>
              <a:ext uri="{FF2B5EF4-FFF2-40B4-BE49-F238E27FC236}">
                <a16:creationId xmlns:a16="http://schemas.microsoft.com/office/drawing/2014/main" id="{BAD625B2-3AC4-437A-69CB-069D188BF543}"/>
              </a:ext>
            </a:extLst>
          </p:cNvPr>
          <p:cNvSpPr txBox="1"/>
          <p:nvPr/>
        </p:nvSpPr>
        <p:spPr>
          <a:xfrm>
            <a:off x="591127" y="3048365"/>
            <a:ext cx="10977418" cy="28050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400" b="1" dirty="0"/>
              <a:t>Homojunction laser: </a:t>
            </a:r>
            <a:r>
              <a:rPr lang="en-IN" sz="2400" dirty="0"/>
              <a:t>p-n junctions involve only one p-type material and one n-type material</a:t>
            </a:r>
          </a:p>
          <a:p>
            <a:pPr marL="342900" indent="-342900">
              <a:lnSpc>
                <a:spcPct val="150000"/>
              </a:lnSpc>
              <a:buFont typeface="Arial" panose="020B0604020202020204" pitchFamily="34" charset="0"/>
              <a:buChar char="•"/>
            </a:pPr>
            <a:r>
              <a:rPr lang="en-IN" sz="2400" b="1" dirty="0"/>
              <a:t>Heterojunction laser: </a:t>
            </a:r>
            <a:r>
              <a:rPr lang="en-IN" sz="2400" dirty="0"/>
              <a:t>Consists of more than one p-type and n-type material</a:t>
            </a:r>
          </a:p>
          <a:p>
            <a:pPr marL="800100" lvl="1" indent="-342900">
              <a:lnSpc>
                <a:spcPct val="150000"/>
              </a:lnSpc>
              <a:buFont typeface="Arial" panose="020B0604020202020204" pitchFamily="34" charset="0"/>
              <a:buChar char="•"/>
            </a:pPr>
            <a:r>
              <a:rPr lang="en-IN" sz="2400" dirty="0"/>
              <a:t>Simple heterojunction</a:t>
            </a:r>
          </a:p>
          <a:p>
            <a:pPr marL="800100" lvl="1" indent="-342900">
              <a:lnSpc>
                <a:spcPct val="150000"/>
              </a:lnSpc>
              <a:buFont typeface="Arial" panose="020B0604020202020204" pitchFamily="34" charset="0"/>
              <a:buChar char="•"/>
            </a:pPr>
            <a:r>
              <a:rPr lang="en-IN" sz="2400" dirty="0"/>
              <a:t>Double heterojunction</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77455" y="154761"/>
            <a:ext cx="7117527" cy="584775"/>
          </a:xfrm>
          <a:prstGeom prst="rect">
            <a:avLst/>
          </a:prstGeom>
        </p:spPr>
        <p:txBody>
          <a:bodyPr wrap="square">
            <a:spAutoFit/>
          </a:bodyPr>
          <a:lstStyle/>
          <a:p>
            <a:r>
              <a:rPr lang="en-US" sz="3200" b="1" dirty="0">
                <a:solidFill>
                  <a:srgbClr val="2121FF"/>
                </a:solidFill>
                <a:ea typeface="+mj-ea"/>
                <a:cs typeface="+mj-cs"/>
              </a:rPr>
              <a:t>Semiconductors laser</a:t>
            </a:r>
            <a:endParaRPr lang="en-US" dirty="0">
              <a:solidFill>
                <a:srgbClr val="2121FF"/>
              </a:solidFill>
            </a:endParaRPr>
          </a:p>
        </p:txBody>
      </p:sp>
      <p:sp>
        <p:nvSpPr>
          <p:cNvPr id="8" name="Rectangle 7"/>
          <p:cNvSpPr/>
          <p:nvPr/>
        </p:nvSpPr>
        <p:spPr>
          <a:xfrm>
            <a:off x="110827" y="625919"/>
            <a:ext cx="7523028" cy="6093976"/>
          </a:xfrm>
          <a:prstGeom prst="rect">
            <a:avLst/>
          </a:prstGeom>
        </p:spPr>
        <p:txBody>
          <a:bodyPr wrap="square">
            <a:spAutoFit/>
          </a:bodyPr>
          <a:lstStyle/>
          <a:p>
            <a:pPr lvl="0" algn="just">
              <a:lnSpc>
                <a:spcPct val="150000"/>
              </a:lnSpc>
              <a:spcBef>
                <a:spcPct val="20000"/>
              </a:spcBef>
            </a:pPr>
            <a:r>
              <a:rPr lang="en-US" sz="2400" b="1" u="sng" dirty="0">
                <a:solidFill>
                  <a:srgbClr val="0070C0"/>
                </a:solidFill>
              </a:rPr>
              <a:t>Construction</a:t>
            </a:r>
            <a:r>
              <a:rPr lang="en-US" sz="2400" b="1" dirty="0">
                <a:solidFill>
                  <a:srgbClr val="0070C0"/>
                </a:solidFill>
              </a:rPr>
              <a:t>:</a:t>
            </a:r>
            <a:r>
              <a:rPr lang="en-US" sz="2400" dirty="0">
                <a:solidFill>
                  <a:prstClr val="black"/>
                </a:solidFill>
              </a:rPr>
              <a:t> </a:t>
            </a:r>
            <a:endParaRPr lang="en-US" sz="2400" dirty="0"/>
          </a:p>
          <a:p>
            <a:pPr marL="457200" lvl="0" indent="-457200" algn="just">
              <a:lnSpc>
                <a:spcPct val="125000"/>
              </a:lnSpc>
              <a:spcBef>
                <a:spcPct val="20000"/>
              </a:spcBef>
              <a:buFont typeface="Arial" pitchFamily="34" charset="0"/>
              <a:buChar char="•"/>
            </a:pPr>
            <a:r>
              <a:rPr lang="en-US" sz="2400" dirty="0"/>
              <a:t>Direct </a:t>
            </a:r>
            <a:r>
              <a:rPr lang="en-US" sz="2400" dirty="0" err="1"/>
              <a:t>bandgap</a:t>
            </a:r>
            <a:r>
              <a:rPr lang="en-US" sz="2400" dirty="0"/>
              <a:t>, </a:t>
            </a:r>
            <a:r>
              <a:rPr lang="en-US" sz="2400" dirty="0" err="1"/>
              <a:t>GaAs</a:t>
            </a:r>
            <a:r>
              <a:rPr lang="en-US" sz="2400" dirty="0"/>
              <a:t> semiconductor is doped heavily with divalent and </a:t>
            </a:r>
            <a:r>
              <a:rPr lang="en-US" sz="2400" dirty="0" err="1"/>
              <a:t>hexavalent</a:t>
            </a:r>
            <a:r>
              <a:rPr lang="en-US" sz="2400" dirty="0"/>
              <a:t> impurities to form a p-n junction. </a:t>
            </a:r>
          </a:p>
          <a:p>
            <a:pPr marL="457200" lvl="0" indent="-457200" algn="just">
              <a:lnSpc>
                <a:spcPct val="125000"/>
              </a:lnSpc>
              <a:spcBef>
                <a:spcPct val="20000"/>
              </a:spcBef>
              <a:buFont typeface="Arial" pitchFamily="34" charset="0"/>
              <a:buChar char="•"/>
            </a:pPr>
            <a:r>
              <a:rPr lang="en-US" sz="2400" dirty="0"/>
              <a:t>The top and bottom surfaces are metalized and </a:t>
            </a:r>
            <a:r>
              <a:rPr lang="en-US" sz="2400" dirty="0" err="1"/>
              <a:t>ohmic</a:t>
            </a:r>
            <a:r>
              <a:rPr lang="en-US" sz="2400" dirty="0"/>
              <a:t> contacts are provided for current supply.</a:t>
            </a:r>
          </a:p>
          <a:p>
            <a:pPr marL="457200" lvl="0" indent="-457200" algn="just">
              <a:lnSpc>
                <a:spcPct val="125000"/>
              </a:lnSpc>
              <a:spcBef>
                <a:spcPct val="20000"/>
              </a:spcBef>
              <a:buFont typeface="Arial" pitchFamily="34" charset="0"/>
              <a:buChar char="•"/>
            </a:pPr>
            <a:r>
              <a:rPr lang="en-US" sz="2400" dirty="0"/>
              <a:t>The front and rear faces are polished to act like mirrors of an </a:t>
            </a:r>
            <a:r>
              <a:rPr lang="en-US" sz="2400" dirty="0">
                <a:solidFill>
                  <a:srgbClr val="5C0AFF"/>
                </a:solidFill>
              </a:rPr>
              <a:t>optical resonator</a:t>
            </a:r>
            <a:r>
              <a:rPr lang="en-US" sz="2400" dirty="0"/>
              <a:t>.</a:t>
            </a:r>
          </a:p>
          <a:p>
            <a:pPr marL="457200" lvl="0" indent="-457200" algn="just">
              <a:lnSpc>
                <a:spcPct val="125000"/>
              </a:lnSpc>
              <a:spcBef>
                <a:spcPct val="20000"/>
              </a:spcBef>
              <a:buFont typeface="Arial" pitchFamily="34" charset="0"/>
              <a:buChar char="•"/>
            </a:pPr>
            <a:r>
              <a:rPr lang="en-US" sz="2400" dirty="0"/>
              <a:t>The other two faces are roughened to prevent lasing action in that direction.</a:t>
            </a:r>
          </a:p>
          <a:p>
            <a:pPr marL="457200" lvl="0" indent="-457200" algn="just">
              <a:lnSpc>
                <a:spcPct val="125000"/>
              </a:lnSpc>
              <a:spcBef>
                <a:spcPct val="20000"/>
              </a:spcBef>
              <a:buFont typeface="Arial" pitchFamily="34" charset="0"/>
              <a:buChar char="•"/>
            </a:pPr>
            <a:r>
              <a:rPr lang="en-US" sz="2400" dirty="0"/>
              <a:t>The active region is the p-n </a:t>
            </a:r>
            <a:r>
              <a:rPr lang="en-US" sz="2400" dirty="0" err="1"/>
              <a:t>juction</a:t>
            </a:r>
            <a:r>
              <a:rPr lang="en-US" sz="2400" dirty="0"/>
              <a:t> of about </a:t>
            </a:r>
            <a:r>
              <a:rPr lang="en-US" sz="2400" dirty="0">
                <a:solidFill>
                  <a:srgbClr val="5C0AFF"/>
                </a:solidFill>
              </a:rPr>
              <a:t>1</a:t>
            </a:r>
            <a:r>
              <a:rPr lang="el-GR" sz="2400" dirty="0">
                <a:solidFill>
                  <a:srgbClr val="5C0AFF"/>
                </a:solidFill>
              </a:rPr>
              <a:t>μ</a:t>
            </a:r>
            <a:r>
              <a:rPr lang="en-US" sz="2400" dirty="0">
                <a:solidFill>
                  <a:srgbClr val="5C0AFF"/>
                </a:solidFill>
              </a:rPr>
              <a:t>m thickness</a:t>
            </a:r>
            <a:r>
              <a:rPr lang="en-US" sz="2400" dirty="0"/>
              <a:t>.</a:t>
            </a:r>
            <a:endParaRPr lang="en-US" sz="2400" dirty="0">
              <a:solidFill>
                <a:prstClr val="black"/>
              </a:solidFill>
            </a:endParaRPr>
          </a:p>
        </p:txBody>
      </p:sp>
      <p:pic>
        <p:nvPicPr>
          <p:cNvPr id="1027" name="Picture 3"/>
          <p:cNvPicPr>
            <a:picLocks noChangeAspect="1" noChangeArrowheads="1"/>
          </p:cNvPicPr>
          <p:nvPr/>
        </p:nvPicPr>
        <p:blipFill>
          <a:blip r:embed="rId2"/>
          <a:srcRect l="835" r="1669"/>
          <a:stretch>
            <a:fillRect/>
          </a:stretch>
        </p:blipFill>
        <p:spPr bwMode="auto">
          <a:xfrm>
            <a:off x="7769636" y="1284979"/>
            <a:ext cx="4311524" cy="3342410"/>
          </a:xfrm>
          <a:prstGeom prst="rect">
            <a:avLst/>
          </a:prstGeom>
          <a:noFill/>
          <a:ln w="9525">
            <a:noFill/>
            <a:miter lim="800000"/>
            <a:headEnd/>
            <a:tailEnd/>
          </a:ln>
          <a:effectLst/>
        </p:spPr>
      </p:pic>
      <p:pic>
        <p:nvPicPr>
          <p:cNvPr id="6" name="Picture 6"/>
          <p:cNvPicPr>
            <a:picLocks noChangeAspect="1"/>
          </p:cNvPicPr>
          <p:nvPr/>
        </p:nvPicPr>
        <p:blipFill>
          <a:blip r:embed="rId3"/>
          <a:srcRect/>
          <a:stretch>
            <a:fillRect/>
          </a:stretch>
        </p:blipFill>
        <p:spPr bwMode="auto">
          <a:xfrm>
            <a:off x="7811080" y="4662056"/>
            <a:ext cx="4464050" cy="17541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20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20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2000"/>
                                        <p:tgtEl>
                                          <p:spTgt spid="8">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animEffect transition="in" filter="fade">
                                      <p:cBhvr>
                                        <p:cTn id="20" dur="2000"/>
                                        <p:tgtEl>
                                          <p:spTgt spid="8">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Effect transition="in" filter="fade">
                                      <p:cBhvr>
                                        <p:cTn id="25" dur="2000"/>
                                        <p:tgtEl>
                                          <p:spTgt spid="8">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xEl>
                                              <p:pRg st="5" end="5"/>
                                            </p:txEl>
                                          </p:spTgt>
                                        </p:tgtEl>
                                        <p:attrNameLst>
                                          <p:attrName>style.visibility</p:attrName>
                                        </p:attrNameLst>
                                      </p:cBhvr>
                                      <p:to>
                                        <p:strVal val="visible"/>
                                      </p:to>
                                    </p:set>
                                    <p:animEffect transition="in" filter="fade">
                                      <p:cBhvr>
                                        <p:cTn id="30" dur="20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CCE12-E353-49C4-AD44-FDE96450B69D}"/>
              </a:ext>
            </a:extLst>
          </p:cNvPr>
          <p:cNvSpPr>
            <a:spLocks noGrp="1"/>
          </p:cNvSpPr>
          <p:nvPr>
            <p:ph type="title"/>
          </p:nvPr>
        </p:nvSpPr>
        <p:spPr>
          <a:xfrm>
            <a:off x="838201" y="-92075"/>
            <a:ext cx="8264703" cy="1135903"/>
          </a:xfrm>
        </p:spPr>
        <p:txBody>
          <a:bodyPr>
            <a:noAutofit/>
          </a:bodyPr>
          <a:lstStyle/>
          <a:p>
            <a:r>
              <a:rPr lang="en-IN" sz="3200" b="1" i="0" u="none" strike="noStrike" baseline="0" dirty="0">
                <a:solidFill>
                  <a:srgbClr val="0000FF"/>
                </a:solidFill>
                <a:latin typeface="Calibri" panose="020F0502020204030204" pitchFamily="34" charset="0"/>
              </a:rPr>
              <a:t>Colour of Light</a:t>
            </a:r>
            <a:endParaRPr lang="en-IN" sz="3200" b="1" dirty="0">
              <a:latin typeface="+mn-lt"/>
            </a:endParaRPr>
          </a:p>
        </p:txBody>
      </p:sp>
      <p:pic>
        <p:nvPicPr>
          <p:cNvPr id="1026" name="Picture 2" descr="Electromagnetic Spectrum Definition and Explanation">
            <a:extLst>
              <a:ext uri="{FF2B5EF4-FFF2-40B4-BE49-F238E27FC236}">
                <a16:creationId xmlns:a16="http://schemas.microsoft.com/office/drawing/2014/main" id="{F540A2E1-039A-446B-ED1F-C9C5442AF5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908"/>
          <a:stretch/>
        </p:blipFill>
        <p:spPr bwMode="auto">
          <a:xfrm>
            <a:off x="1474875" y="867583"/>
            <a:ext cx="9242249" cy="5800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17339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95927" y="154761"/>
            <a:ext cx="6940551" cy="584775"/>
          </a:xfrm>
          <a:prstGeom prst="rect">
            <a:avLst/>
          </a:prstGeom>
        </p:spPr>
        <p:txBody>
          <a:bodyPr wrap="square">
            <a:spAutoFit/>
          </a:bodyPr>
          <a:lstStyle/>
          <a:p>
            <a:r>
              <a:rPr lang="en-US" sz="3200" b="1" dirty="0">
                <a:solidFill>
                  <a:srgbClr val="2121FF"/>
                </a:solidFill>
                <a:ea typeface="+mj-ea"/>
                <a:cs typeface="+mj-cs"/>
              </a:rPr>
              <a:t>Semiconductor laser</a:t>
            </a:r>
            <a:endParaRPr lang="en-US" dirty="0">
              <a:solidFill>
                <a:srgbClr val="2121FF"/>
              </a:solidFill>
            </a:endParaRPr>
          </a:p>
        </p:txBody>
      </p:sp>
      <p:sp>
        <p:nvSpPr>
          <p:cNvPr id="8" name="Rectangle 7"/>
          <p:cNvSpPr/>
          <p:nvPr/>
        </p:nvSpPr>
        <p:spPr>
          <a:xfrm>
            <a:off x="110826" y="602828"/>
            <a:ext cx="11776373" cy="1643527"/>
          </a:xfrm>
          <a:prstGeom prst="rect">
            <a:avLst/>
          </a:prstGeom>
        </p:spPr>
        <p:txBody>
          <a:bodyPr wrap="square">
            <a:spAutoFit/>
          </a:bodyPr>
          <a:lstStyle/>
          <a:p>
            <a:pPr lvl="0" algn="just">
              <a:lnSpc>
                <a:spcPct val="150000"/>
              </a:lnSpc>
              <a:spcBef>
                <a:spcPct val="20000"/>
              </a:spcBef>
            </a:pPr>
            <a:r>
              <a:rPr lang="en-US" sz="2400" b="1" u="sng" dirty="0">
                <a:solidFill>
                  <a:srgbClr val="0070C0"/>
                </a:solidFill>
              </a:rPr>
              <a:t>Pumping</a:t>
            </a:r>
            <a:r>
              <a:rPr lang="en-US" sz="2400" b="1" dirty="0">
                <a:solidFill>
                  <a:srgbClr val="0070C0"/>
                </a:solidFill>
              </a:rPr>
              <a:t>:</a:t>
            </a:r>
            <a:r>
              <a:rPr lang="en-US" sz="2400" dirty="0">
                <a:solidFill>
                  <a:prstClr val="black"/>
                </a:solidFill>
              </a:rPr>
              <a:t> </a:t>
            </a:r>
            <a:endParaRPr lang="en-US" sz="2400" dirty="0"/>
          </a:p>
          <a:p>
            <a:pPr lvl="0" algn="just">
              <a:lnSpc>
                <a:spcPct val="125000"/>
              </a:lnSpc>
              <a:spcBef>
                <a:spcPct val="20000"/>
              </a:spcBef>
            </a:pPr>
            <a:r>
              <a:rPr lang="en-US" sz="2400" dirty="0">
                <a:solidFill>
                  <a:prstClr val="black"/>
                </a:solidFill>
              </a:rPr>
              <a:t>A heavy forward bias is applied to the p-n junction. Electrons are injected into conduction band of n and holes into valence band of p. This is similar to </a:t>
            </a:r>
            <a:r>
              <a:rPr lang="en-US" sz="2400" dirty="0">
                <a:solidFill>
                  <a:srgbClr val="5C0AFF"/>
                </a:solidFill>
              </a:rPr>
              <a:t>population inversion</a:t>
            </a:r>
            <a:r>
              <a:rPr lang="en-US" sz="2400" dirty="0">
                <a:solidFill>
                  <a:prstClr val="black"/>
                </a:solidFill>
              </a:rPr>
              <a:t>.</a:t>
            </a:r>
          </a:p>
        </p:txBody>
      </p:sp>
      <p:sp>
        <p:nvSpPr>
          <p:cNvPr id="6" name="Rectangle 5"/>
          <p:cNvSpPr/>
          <p:nvPr/>
        </p:nvSpPr>
        <p:spPr>
          <a:xfrm>
            <a:off x="139242" y="2138281"/>
            <a:ext cx="5956756" cy="3933384"/>
          </a:xfrm>
          <a:prstGeom prst="rect">
            <a:avLst/>
          </a:prstGeom>
        </p:spPr>
        <p:txBody>
          <a:bodyPr wrap="square">
            <a:spAutoFit/>
          </a:bodyPr>
          <a:lstStyle/>
          <a:p>
            <a:pPr lvl="0" algn="just">
              <a:lnSpc>
                <a:spcPct val="125000"/>
              </a:lnSpc>
              <a:spcBef>
                <a:spcPct val="20000"/>
              </a:spcBef>
            </a:pPr>
            <a:r>
              <a:rPr lang="en-US" sz="2400" b="1" u="sng" dirty="0">
                <a:solidFill>
                  <a:srgbClr val="0070C0"/>
                </a:solidFill>
              </a:rPr>
              <a:t>Working</a:t>
            </a:r>
            <a:r>
              <a:rPr lang="en-US" sz="2400" b="1" dirty="0">
                <a:solidFill>
                  <a:srgbClr val="0070C0"/>
                </a:solidFill>
              </a:rPr>
              <a:t>:</a:t>
            </a:r>
          </a:p>
          <a:p>
            <a:pPr marL="457200" lvl="0" indent="-457200" algn="just">
              <a:lnSpc>
                <a:spcPct val="125000"/>
              </a:lnSpc>
              <a:spcBef>
                <a:spcPct val="20000"/>
              </a:spcBef>
              <a:buFont typeface="Arial" pitchFamily="34" charset="0"/>
              <a:buChar char="•"/>
            </a:pPr>
            <a:r>
              <a:rPr lang="en-US" sz="2400" dirty="0"/>
              <a:t>At thermal equilibrium, the Fermi level is uniform across the junction. </a:t>
            </a:r>
          </a:p>
          <a:p>
            <a:pPr marL="457200" lvl="0" indent="-457200" algn="just">
              <a:lnSpc>
                <a:spcPct val="125000"/>
              </a:lnSpc>
              <a:spcBef>
                <a:spcPct val="20000"/>
              </a:spcBef>
              <a:buFont typeface="Arial" pitchFamily="34" charset="0"/>
              <a:buChar char="•"/>
            </a:pPr>
            <a:r>
              <a:rPr lang="en-US" sz="2400" dirty="0"/>
              <a:t>Because of very high doping on </a:t>
            </a:r>
            <a:r>
              <a:rPr lang="en-US" sz="2400" u="sng" dirty="0"/>
              <a:t>n-side</a:t>
            </a:r>
            <a:r>
              <a:rPr lang="en-US" sz="2400" dirty="0"/>
              <a:t>, Fermi level is pushed into the conduction band and electrons occupy the portion of the conduction band lying below the Fermi level.</a:t>
            </a:r>
            <a:r>
              <a:rPr lang="en-US" sz="2400" dirty="0">
                <a:solidFill>
                  <a:prstClr val="black"/>
                </a:solidFill>
              </a:rPr>
              <a:t> </a:t>
            </a:r>
          </a:p>
        </p:txBody>
      </p:sp>
      <p:grpSp>
        <p:nvGrpSpPr>
          <p:cNvPr id="11" name="Group 10"/>
          <p:cNvGrpSpPr/>
          <p:nvPr/>
        </p:nvGrpSpPr>
        <p:grpSpPr>
          <a:xfrm>
            <a:off x="6282057" y="2629332"/>
            <a:ext cx="5826813" cy="2646478"/>
            <a:chOff x="6282057" y="2629332"/>
            <a:chExt cx="5826813" cy="2646478"/>
          </a:xfrm>
        </p:grpSpPr>
        <p:pic>
          <p:nvPicPr>
            <p:cNvPr id="9" name="Picture 2" descr="C:\Users\Prem_2\Desktop\diode-2.jpg"/>
            <p:cNvPicPr>
              <a:picLocks noChangeAspect="1"/>
            </p:cNvPicPr>
            <p:nvPr/>
          </p:nvPicPr>
          <p:blipFill>
            <a:blip r:embed="rId2">
              <a:clrChange>
                <a:clrFrom>
                  <a:srgbClr val="FFFFFF"/>
                </a:clrFrom>
                <a:clrTo>
                  <a:srgbClr val="FFFFFF">
                    <a:alpha val="0"/>
                  </a:srgbClr>
                </a:clrTo>
              </a:clrChange>
            </a:blip>
            <a:srcRect/>
            <a:stretch>
              <a:fillRect/>
            </a:stretch>
          </p:blipFill>
          <p:spPr bwMode="auto">
            <a:xfrm>
              <a:off x="6282057" y="3172690"/>
              <a:ext cx="5826813" cy="2103120"/>
            </a:xfrm>
            <a:prstGeom prst="rect">
              <a:avLst/>
            </a:prstGeom>
            <a:noFill/>
            <a:ln w="9525">
              <a:noFill/>
              <a:miter lim="800000"/>
              <a:headEnd/>
              <a:tailEnd/>
            </a:ln>
          </p:spPr>
        </p:pic>
        <p:sp>
          <p:nvSpPr>
            <p:cNvPr id="10" name="TextBox 3"/>
            <p:cNvSpPr txBox="1">
              <a:spLocks noChangeArrowheads="1"/>
            </p:cNvSpPr>
            <p:nvPr/>
          </p:nvSpPr>
          <p:spPr bwMode="auto">
            <a:xfrm>
              <a:off x="8388917" y="2629332"/>
              <a:ext cx="1463675" cy="460375"/>
            </a:xfrm>
            <a:prstGeom prst="rect">
              <a:avLst/>
            </a:prstGeom>
            <a:noFill/>
            <a:ln w="9525">
              <a:noFill/>
              <a:miter lim="800000"/>
              <a:headEnd/>
              <a:tailEnd/>
            </a:ln>
          </p:spPr>
          <p:txBody>
            <a:bodyPr wrap="none">
              <a:spAutoFit/>
            </a:bodyPr>
            <a:lstStyle/>
            <a:p>
              <a:r>
                <a:rPr lang="en-US" sz="2400" b="1" dirty="0">
                  <a:solidFill>
                    <a:srgbClr val="FF0000"/>
                  </a:solidFill>
                </a:rPr>
                <a:t>Un Biased</a:t>
              </a:r>
              <a:endParaRPr lang="en-IN" sz="2400" b="1" dirty="0">
                <a:solidFill>
                  <a:srgbClr val="FF0000"/>
                </a:solidFill>
              </a:endParaRPr>
            </a:p>
          </p:txBody>
        </p:sp>
      </p:grpSp>
      <p:sp>
        <p:nvSpPr>
          <p:cNvPr id="13" name="Rectangle 12"/>
          <p:cNvSpPr/>
          <p:nvPr/>
        </p:nvSpPr>
        <p:spPr>
          <a:xfrm>
            <a:off x="96968" y="5856117"/>
            <a:ext cx="12095032" cy="981487"/>
          </a:xfrm>
          <a:prstGeom prst="rect">
            <a:avLst/>
          </a:prstGeom>
        </p:spPr>
        <p:txBody>
          <a:bodyPr wrap="square">
            <a:spAutoFit/>
          </a:bodyPr>
          <a:lstStyle/>
          <a:p>
            <a:pPr marL="457200" indent="-457200">
              <a:lnSpc>
                <a:spcPct val="125000"/>
              </a:lnSpc>
              <a:buFont typeface="Arial" pitchFamily="34" charset="0"/>
              <a:buChar char="•"/>
            </a:pPr>
            <a:r>
              <a:rPr lang="en-US" sz="2400" dirty="0">
                <a:solidFill>
                  <a:srgbClr val="000000"/>
                </a:solidFill>
              </a:rPr>
              <a:t>On </a:t>
            </a:r>
            <a:r>
              <a:rPr lang="en-US" sz="2400" u="sng" dirty="0">
                <a:solidFill>
                  <a:srgbClr val="000000"/>
                </a:solidFill>
              </a:rPr>
              <a:t>p-side</a:t>
            </a:r>
            <a:r>
              <a:rPr lang="en-US" sz="2400" dirty="0">
                <a:solidFill>
                  <a:srgbClr val="000000"/>
                </a:solidFill>
              </a:rPr>
              <a:t>, the Fermi level lies within the valence band and holes occupy the portion of the valence band that lies above the Fermi level. </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3"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49745" y="154761"/>
            <a:ext cx="7145237" cy="584775"/>
          </a:xfrm>
          <a:prstGeom prst="rect">
            <a:avLst/>
          </a:prstGeom>
        </p:spPr>
        <p:txBody>
          <a:bodyPr wrap="square">
            <a:spAutoFit/>
          </a:bodyPr>
          <a:lstStyle/>
          <a:p>
            <a:r>
              <a:rPr lang="en-US" sz="3200" b="1" dirty="0">
                <a:solidFill>
                  <a:srgbClr val="2121FF"/>
                </a:solidFill>
                <a:ea typeface="+mj-ea"/>
                <a:cs typeface="+mj-cs"/>
              </a:rPr>
              <a:t>Semiconductor laser</a:t>
            </a:r>
            <a:endParaRPr lang="en-US" dirty="0">
              <a:solidFill>
                <a:srgbClr val="2121FF"/>
              </a:solidFill>
            </a:endParaRPr>
          </a:p>
        </p:txBody>
      </p:sp>
      <p:sp>
        <p:nvSpPr>
          <p:cNvPr id="6" name="Rectangle 5"/>
          <p:cNvSpPr/>
          <p:nvPr/>
        </p:nvSpPr>
        <p:spPr>
          <a:xfrm>
            <a:off x="125385" y="702038"/>
            <a:ext cx="6441669" cy="5927777"/>
          </a:xfrm>
          <a:prstGeom prst="rect">
            <a:avLst/>
          </a:prstGeom>
        </p:spPr>
        <p:txBody>
          <a:bodyPr wrap="square">
            <a:spAutoFit/>
          </a:bodyPr>
          <a:lstStyle/>
          <a:p>
            <a:pPr lvl="0" algn="just">
              <a:lnSpc>
                <a:spcPct val="125000"/>
              </a:lnSpc>
              <a:spcBef>
                <a:spcPct val="20000"/>
              </a:spcBef>
            </a:pPr>
            <a:r>
              <a:rPr lang="en-US" sz="2400" b="1" u="sng" dirty="0">
                <a:solidFill>
                  <a:srgbClr val="0070C0"/>
                </a:solidFill>
              </a:rPr>
              <a:t>Working</a:t>
            </a:r>
            <a:r>
              <a:rPr lang="en-US" sz="2400" b="1" dirty="0">
                <a:solidFill>
                  <a:srgbClr val="0070C0"/>
                </a:solidFill>
              </a:rPr>
              <a:t>:</a:t>
            </a:r>
            <a:r>
              <a:rPr lang="en-US" sz="2400" dirty="0">
                <a:solidFill>
                  <a:prstClr val="black"/>
                </a:solidFill>
              </a:rPr>
              <a:t> </a:t>
            </a:r>
          </a:p>
          <a:p>
            <a:pPr marL="457200" lvl="0" indent="-457200" algn="just">
              <a:lnSpc>
                <a:spcPct val="125000"/>
              </a:lnSpc>
              <a:spcBef>
                <a:spcPct val="20000"/>
              </a:spcBef>
              <a:buFont typeface="Arial" pitchFamily="34" charset="0"/>
              <a:buChar char="•"/>
            </a:pPr>
            <a:r>
              <a:rPr lang="en-US" sz="2400" dirty="0"/>
              <a:t>At </a:t>
            </a:r>
            <a:r>
              <a:rPr lang="en-US" sz="2400" u="sng" dirty="0"/>
              <a:t>low forward current</a:t>
            </a:r>
            <a:r>
              <a:rPr lang="en-US" sz="2400" dirty="0"/>
              <a:t>, the electron-holes recombination results in spontaneous emission of photons and the junction acts as a LED. </a:t>
            </a:r>
          </a:p>
          <a:p>
            <a:pPr marL="457200" lvl="0" indent="-457200" algn="just">
              <a:lnSpc>
                <a:spcPct val="125000"/>
              </a:lnSpc>
              <a:spcBef>
                <a:spcPct val="20000"/>
              </a:spcBef>
              <a:buFont typeface="Arial" pitchFamily="34" charset="0"/>
              <a:buChar char="•"/>
            </a:pPr>
            <a:r>
              <a:rPr lang="en-US" sz="2400" dirty="0"/>
              <a:t>As the forward current is increased gradually and when it reaches a threshold value, the </a:t>
            </a:r>
            <a:r>
              <a:rPr lang="en-US" sz="2400" dirty="0">
                <a:solidFill>
                  <a:srgbClr val="5C0AFF"/>
                </a:solidFill>
              </a:rPr>
              <a:t>depletion region </a:t>
            </a:r>
            <a:r>
              <a:rPr lang="en-US" sz="2400" dirty="0"/>
              <a:t>becomes narrow and Large concentration of electrons and holes are injected into the junction region. </a:t>
            </a:r>
          </a:p>
          <a:p>
            <a:pPr marL="457200" lvl="0" indent="-457200" algn="just">
              <a:lnSpc>
                <a:spcPct val="125000"/>
              </a:lnSpc>
              <a:spcBef>
                <a:spcPct val="20000"/>
              </a:spcBef>
              <a:buFont typeface="Arial" pitchFamily="34" charset="0"/>
              <a:buChar char="•"/>
            </a:pPr>
            <a:r>
              <a:rPr lang="en-US" sz="2400" dirty="0"/>
              <a:t>As a result condition of </a:t>
            </a:r>
            <a:r>
              <a:rPr lang="en-US" sz="2400" dirty="0">
                <a:solidFill>
                  <a:srgbClr val="5C0AFF"/>
                </a:solidFill>
              </a:rPr>
              <a:t>population inversion </a:t>
            </a:r>
            <a:r>
              <a:rPr lang="en-US" sz="2400" dirty="0"/>
              <a:t>is attained in the narrow region. </a:t>
            </a:r>
          </a:p>
        </p:txBody>
      </p:sp>
      <p:grpSp>
        <p:nvGrpSpPr>
          <p:cNvPr id="14" name="Group 13"/>
          <p:cNvGrpSpPr/>
          <p:nvPr/>
        </p:nvGrpSpPr>
        <p:grpSpPr>
          <a:xfrm>
            <a:off x="6682626" y="3279384"/>
            <a:ext cx="5383989" cy="2697134"/>
            <a:chOff x="8876146" y="680604"/>
            <a:chExt cx="5383989" cy="2697134"/>
          </a:xfrm>
        </p:grpSpPr>
        <p:pic>
          <p:nvPicPr>
            <p:cNvPr id="15" name="Picture 1" descr="C:\Users\Prem_2\Desktop\diode-1.jpg"/>
            <p:cNvPicPr>
              <a:picLocks noChangeAspect="1"/>
            </p:cNvPicPr>
            <p:nvPr/>
          </p:nvPicPr>
          <p:blipFill>
            <a:blip r:embed="rId2">
              <a:clrChange>
                <a:clrFrom>
                  <a:srgbClr val="FFFFFF"/>
                </a:clrFrom>
                <a:clrTo>
                  <a:srgbClr val="FFFFFF">
                    <a:alpha val="0"/>
                  </a:srgbClr>
                </a:clrTo>
              </a:clrChange>
            </a:blip>
            <a:srcRect/>
            <a:stretch>
              <a:fillRect/>
            </a:stretch>
          </p:blipFill>
          <p:spPr bwMode="auto">
            <a:xfrm>
              <a:off x="8876146" y="1274618"/>
              <a:ext cx="5383989" cy="2103120"/>
            </a:xfrm>
            <a:prstGeom prst="rect">
              <a:avLst/>
            </a:prstGeom>
            <a:noFill/>
            <a:ln w="9525">
              <a:noFill/>
              <a:miter lim="800000"/>
              <a:headEnd/>
              <a:tailEnd/>
            </a:ln>
          </p:spPr>
        </p:pic>
        <p:sp>
          <p:nvSpPr>
            <p:cNvPr id="16" name="TextBox 4"/>
            <p:cNvSpPr txBox="1">
              <a:spLocks noChangeArrowheads="1"/>
            </p:cNvSpPr>
            <p:nvPr/>
          </p:nvSpPr>
          <p:spPr bwMode="auto">
            <a:xfrm>
              <a:off x="11160702" y="680604"/>
              <a:ext cx="2159000" cy="461963"/>
            </a:xfrm>
            <a:prstGeom prst="rect">
              <a:avLst/>
            </a:prstGeom>
            <a:noFill/>
            <a:ln w="9525">
              <a:noFill/>
              <a:miter lim="800000"/>
              <a:headEnd/>
              <a:tailEnd/>
            </a:ln>
          </p:spPr>
          <p:txBody>
            <a:bodyPr wrap="none">
              <a:spAutoFit/>
            </a:bodyPr>
            <a:lstStyle/>
            <a:p>
              <a:r>
                <a:rPr lang="en-US" sz="2400" b="1" dirty="0">
                  <a:solidFill>
                    <a:srgbClr val="FF0000"/>
                  </a:solidFill>
                </a:rPr>
                <a:t>Forward Biased</a:t>
              </a:r>
              <a:endParaRPr lang="en-IN" sz="2400" b="1" dirty="0">
                <a:solidFill>
                  <a:srgbClr val="FF0000"/>
                </a:solidFill>
              </a:endParaRPr>
            </a:p>
          </p:txBody>
        </p:sp>
      </p:grpSp>
      <p:grpSp>
        <p:nvGrpSpPr>
          <p:cNvPr id="8" name="Group 7">
            <a:extLst>
              <a:ext uri="{FF2B5EF4-FFF2-40B4-BE49-F238E27FC236}">
                <a16:creationId xmlns:a16="http://schemas.microsoft.com/office/drawing/2014/main" id="{EB91A3DB-0364-4EA2-AD60-0804892BFC85}"/>
              </a:ext>
            </a:extLst>
          </p:cNvPr>
          <p:cNvGrpSpPr/>
          <p:nvPr/>
        </p:nvGrpSpPr>
        <p:grpSpPr>
          <a:xfrm>
            <a:off x="6682626" y="702038"/>
            <a:ext cx="5826813" cy="2646478"/>
            <a:chOff x="6282057" y="2629332"/>
            <a:chExt cx="5826813" cy="2646478"/>
          </a:xfrm>
        </p:grpSpPr>
        <p:pic>
          <p:nvPicPr>
            <p:cNvPr id="9" name="Picture 2" descr="C:\Users\Prem_2\Desktop\diode-2.jpg">
              <a:extLst>
                <a:ext uri="{FF2B5EF4-FFF2-40B4-BE49-F238E27FC236}">
                  <a16:creationId xmlns:a16="http://schemas.microsoft.com/office/drawing/2014/main" id="{96A76444-E8D8-4B31-9FE2-32955C881883}"/>
                </a:ext>
              </a:extLst>
            </p:cNvPr>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6282057" y="3172690"/>
              <a:ext cx="5826813" cy="2103120"/>
            </a:xfrm>
            <a:prstGeom prst="rect">
              <a:avLst/>
            </a:prstGeom>
            <a:noFill/>
            <a:ln w="9525">
              <a:noFill/>
              <a:miter lim="800000"/>
              <a:headEnd/>
              <a:tailEnd/>
            </a:ln>
          </p:spPr>
        </p:pic>
        <p:sp>
          <p:nvSpPr>
            <p:cNvPr id="10" name="TextBox 3">
              <a:extLst>
                <a:ext uri="{FF2B5EF4-FFF2-40B4-BE49-F238E27FC236}">
                  <a16:creationId xmlns:a16="http://schemas.microsoft.com/office/drawing/2014/main" id="{4C79D135-8307-4F60-8E72-41E1116175E7}"/>
                </a:ext>
              </a:extLst>
            </p:cNvPr>
            <p:cNvSpPr txBox="1">
              <a:spLocks noChangeArrowheads="1"/>
            </p:cNvSpPr>
            <p:nvPr/>
          </p:nvSpPr>
          <p:spPr bwMode="auto">
            <a:xfrm>
              <a:off x="8388917" y="2629332"/>
              <a:ext cx="1463675" cy="460375"/>
            </a:xfrm>
            <a:prstGeom prst="rect">
              <a:avLst/>
            </a:prstGeom>
            <a:noFill/>
            <a:ln w="9525">
              <a:noFill/>
              <a:miter lim="800000"/>
              <a:headEnd/>
              <a:tailEnd/>
            </a:ln>
          </p:spPr>
          <p:txBody>
            <a:bodyPr wrap="none">
              <a:spAutoFit/>
            </a:bodyPr>
            <a:lstStyle/>
            <a:p>
              <a:r>
                <a:rPr lang="en-US" sz="2400" b="1" dirty="0">
                  <a:solidFill>
                    <a:srgbClr val="FF0000"/>
                  </a:solidFill>
                </a:rPr>
                <a:t>Un Biased</a:t>
              </a:r>
              <a:endParaRPr lang="en-IN" sz="2400" b="1" dirty="0">
                <a:solidFill>
                  <a:srgbClr val="FF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0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20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20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2000"/>
                                        <p:tgtEl>
                                          <p:spTgt spid="6">
                                            <p:txEl>
                                              <p:pRg st="3" end="3"/>
                                            </p:txEl>
                                          </p:spTgt>
                                        </p:tgtEl>
                                      </p:cBhvr>
                                    </p:animEffec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177719" y="154761"/>
            <a:ext cx="3817263" cy="584775"/>
          </a:xfrm>
          <a:prstGeom prst="rect">
            <a:avLst/>
          </a:prstGeom>
        </p:spPr>
        <p:txBody>
          <a:bodyPr wrap="none">
            <a:spAutoFit/>
          </a:bodyPr>
          <a:lstStyle/>
          <a:p>
            <a:r>
              <a:rPr lang="en-US" sz="3200" b="1" dirty="0">
                <a:solidFill>
                  <a:srgbClr val="2121FF"/>
                </a:solidFill>
                <a:ea typeface="+mj-ea"/>
                <a:cs typeface="+mj-cs"/>
              </a:rPr>
              <a:t>Semiconductors laser</a:t>
            </a:r>
            <a:endParaRPr lang="en-US" dirty="0">
              <a:solidFill>
                <a:srgbClr val="2121FF"/>
              </a:solidFill>
            </a:endParaRPr>
          </a:p>
        </p:txBody>
      </p:sp>
      <p:sp>
        <p:nvSpPr>
          <p:cNvPr id="6" name="Rectangle 5"/>
          <p:cNvSpPr/>
          <p:nvPr/>
        </p:nvSpPr>
        <p:spPr>
          <a:xfrm>
            <a:off x="125385" y="660473"/>
            <a:ext cx="6483233" cy="5004447"/>
          </a:xfrm>
          <a:prstGeom prst="rect">
            <a:avLst/>
          </a:prstGeom>
        </p:spPr>
        <p:txBody>
          <a:bodyPr wrap="square">
            <a:spAutoFit/>
          </a:bodyPr>
          <a:lstStyle/>
          <a:p>
            <a:pPr lvl="0" algn="just">
              <a:lnSpc>
                <a:spcPct val="125000"/>
              </a:lnSpc>
              <a:spcBef>
                <a:spcPct val="20000"/>
              </a:spcBef>
            </a:pPr>
            <a:r>
              <a:rPr lang="en-US" sz="2400" b="1" u="sng" dirty="0">
                <a:solidFill>
                  <a:srgbClr val="0070C0"/>
                </a:solidFill>
              </a:rPr>
              <a:t>Working</a:t>
            </a:r>
            <a:r>
              <a:rPr lang="en-US" sz="2400" b="1" dirty="0">
                <a:solidFill>
                  <a:srgbClr val="0070C0"/>
                </a:solidFill>
              </a:rPr>
              <a:t>:</a:t>
            </a:r>
            <a:r>
              <a:rPr lang="en-US" sz="2400" dirty="0">
                <a:solidFill>
                  <a:prstClr val="black"/>
                </a:solidFill>
              </a:rPr>
              <a:t> </a:t>
            </a:r>
          </a:p>
          <a:p>
            <a:pPr marL="457200" lvl="0" indent="-457200" algn="just">
              <a:lnSpc>
                <a:spcPct val="125000"/>
              </a:lnSpc>
              <a:spcBef>
                <a:spcPct val="20000"/>
              </a:spcBef>
              <a:buFont typeface="Arial" pitchFamily="34" charset="0"/>
              <a:buChar char="•"/>
            </a:pPr>
            <a:r>
              <a:rPr lang="en-US" sz="2400" dirty="0"/>
              <a:t>This narrow zone in which population inversion occurs is called as an active region.</a:t>
            </a:r>
          </a:p>
          <a:p>
            <a:pPr marL="457200" lvl="0" indent="-457200" algn="just">
              <a:lnSpc>
                <a:spcPct val="125000"/>
              </a:lnSpc>
              <a:spcBef>
                <a:spcPct val="20000"/>
              </a:spcBef>
              <a:buFont typeface="Arial" pitchFamily="34" charset="0"/>
              <a:buChar char="•"/>
            </a:pPr>
            <a:r>
              <a:rPr lang="en-US" sz="2400" dirty="0"/>
              <a:t>A photon emitted spontaneously triggers stimulated emission, at  this stage. </a:t>
            </a:r>
          </a:p>
          <a:p>
            <a:pPr marL="457200" lvl="0" indent="-457200" algn="just">
              <a:lnSpc>
                <a:spcPct val="125000"/>
              </a:lnSpc>
              <a:spcBef>
                <a:spcPct val="20000"/>
              </a:spcBef>
              <a:buFont typeface="Arial" pitchFamily="34" charset="0"/>
              <a:buChar char="•"/>
            </a:pPr>
            <a:r>
              <a:rPr lang="en-US" sz="2400" dirty="0"/>
              <a:t>This stimulated electron-hole recombination produces coherent radiation. </a:t>
            </a:r>
          </a:p>
          <a:p>
            <a:pPr marL="457200" lvl="0" indent="-457200" algn="just">
              <a:lnSpc>
                <a:spcPct val="125000"/>
              </a:lnSpc>
              <a:spcBef>
                <a:spcPct val="20000"/>
              </a:spcBef>
              <a:buFont typeface="Arial" pitchFamily="34" charset="0"/>
              <a:buChar char="•"/>
            </a:pPr>
            <a:r>
              <a:rPr lang="en-US" sz="2400" dirty="0">
                <a:solidFill>
                  <a:srgbClr val="0070C0"/>
                </a:solidFill>
              </a:rPr>
              <a:t>The output wavelength depends on temperature, threshold current density, and doping concentration.</a:t>
            </a:r>
          </a:p>
        </p:txBody>
      </p:sp>
      <p:grpSp>
        <p:nvGrpSpPr>
          <p:cNvPr id="2" name="Group 13"/>
          <p:cNvGrpSpPr/>
          <p:nvPr/>
        </p:nvGrpSpPr>
        <p:grpSpPr>
          <a:xfrm>
            <a:off x="6682626" y="843939"/>
            <a:ext cx="5383989" cy="2697134"/>
            <a:chOff x="8876146" y="680604"/>
            <a:chExt cx="5383989" cy="2697134"/>
          </a:xfrm>
        </p:grpSpPr>
        <p:pic>
          <p:nvPicPr>
            <p:cNvPr id="15" name="Picture 1" descr="C:\Users\Prem_2\Desktop\diode-1.jpg"/>
            <p:cNvPicPr>
              <a:picLocks noChangeAspect="1"/>
            </p:cNvPicPr>
            <p:nvPr/>
          </p:nvPicPr>
          <p:blipFill>
            <a:blip r:embed="rId2">
              <a:clrChange>
                <a:clrFrom>
                  <a:srgbClr val="FFFFFF"/>
                </a:clrFrom>
                <a:clrTo>
                  <a:srgbClr val="FFFFFF">
                    <a:alpha val="0"/>
                  </a:srgbClr>
                </a:clrTo>
              </a:clrChange>
            </a:blip>
            <a:srcRect/>
            <a:stretch>
              <a:fillRect/>
            </a:stretch>
          </p:blipFill>
          <p:spPr bwMode="auto">
            <a:xfrm>
              <a:off x="8876146" y="1274618"/>
              <a:ext cx="5383989" cy="2103120"/>
            </a:xfrm>
            <a:prstGeom prst="rect">
              <a:avLst/>
            </a:prstGeom>
            <a:noFill/>
            <a:ln w="9525">
              <a:noFill/>
              <a:miter lim="800000"/>
              <a:headEnd/>
              <a:tailEnd/>
            </a:ln>
          </p:spPr>
        </p:pic>
        <p:sp>
          <p:nvSpPr>
            <p:cNvPr id="16" name="TextBox 4"/>
            <p:cNvSpPr txBox="1">
              <a:spLocks noChangeArrowheads="1"/>
            </p:cNvSpPr>
            <p:nvPr/>
          </p:nvSpPr>
          <p:spPr bwMode="auto">
            <a:xfrm>
              <a:off x="11160702" y="680604"/>
              <a:ext cx="2159000" cy="461963"/>
            </a:xfrm>
            <a:prstGeom prst="rect">
              <a:avLst/>
            </a:prstGeom>
            <a:noFill/>
            <a:ln w="9525">
              <a:noFill/>
              <a:miter lim="800000"/>
              <a:headEnd/>
              <a:tailEnd/>
            </a:ln>
          </p:spPr>
          <p:txBody>
            <a:bodyPr wrap="none">
              <a:spAutoFit/>
            </a:bodyPr>
            <a:lstStyle/>
            <a:p>
              <a:r>
                <a:rPr lang="en-US" sz="2400" b="1" dirty="0">
                  <a:solidFill>
                    <a:srgbClr val="FF0000"/>
                  </a:solidFill>
                </a:rPr>
                <a:t>Forward Biased</a:t>
              </a:r>
              <a:endParaRPr lang="en-IN" sz="2400" b="1" dirty="0">
                <a:solidFill>
                  <a:srgbClr val="FF0000"/>
                </a:solidFill>
              </a:endParaRPr>
            </a:p>
          </p:txBody>
        </p:sp>
      </p:grpSp>
      <p:pic>
        <p:nvPicPr>
          <p:cNvPr id="8" name="Picture 6">
            <a:extLst>
              <a:ext uri="{FF2B5EF4-FFF2-40B4-BE49-F238E27FC236}">
                <a16:creationId xmlns:a16="http://schemas.microsoft.com/office/drawing/2014/main" id="{E0DFF145-36AB-4015-9302-53B4B2CDE674}"/>
              </a:ext>
            </a:extLst>
          </p:cNvPr>
          <p:cNvPicPr>
            <a:picLocks noChangeAspect="1"/>
          </p:cNvPicPr>
          <p:nvPr/>
        </p:nvPicPr>
        <p:blipFill>
          <a:blip r:embed="rId3"/>
          <a:srcRect/>
          <a:stretch>
            <a:fillRect/>
          </a:stretch>
        </p:blipFill>
        <p:spPr bwMode="auto">
          <a:xfrm>
            <a:off x="7383698" y="3910732"/>
            <a:ext cx="4464050" cy="17541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0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20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20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20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20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CF355-20F1-BA3F-F6FC-069D3F25187F}"/>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BCC5AEEA-DED6-A0C5-968C-79267857FC74}"/>
              </a:ext>
            </a:extLst>
          </p:cNvPr>
          <p:cNvSpPr/>
          <p:nvPr/>
        </p:nvSpPr>
        <p:spPr>
          <a:xfrm>
            <a:off x="4177719" y="154761"/>
            <a:ext cx="3817263" cy="584775"/>
          </a:xfrm>
          <a:prstGeom prst="rect">
            <a:avLst/>
          </a:prstGeom>
        </p:spPr>
        <p:txBody>
          <a:bodyPr wrap="none">
            <a:spAutoFit/>
          </a:bodyPr>
          <a:lstStyle/>
          <a:p>
            <a:r>
              <a:rPr lang="en-US" sz="3200" b="1" dirty="0">
                <a:solidFill>
                  <a:srgbClr val="2121FF"/>
                </a:solidFill>
                <a:ea typeface="+mj-ea"/>
                <a:cs typeface="+mj-cs"/>
              </a:rPr>
              <a:t>Semiconductors laser</a:t>
            </a:r>
            <a:endParaRPr lang="en-US" dirty="0">
              <a:solidFill>
                <a:srgbClr val="2121FF"/>
              </a:solidFill>
            </a:endParaRP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3F5792B-8F0B-69D6-B4DF-393C73F00EF8}"/>
                  </a:ext>
                </a:extLst>
              </p:cNvPr>
              <p:cNvSpPr/>
              <p:nvPr/>
            </p:nvSpPr>
            <p:spPr>
              <a:xfrm>
                <a:off x="99638" y="632770"/>
                <a:ext cx="11992724" cy="6279861"/>
              </a:xfrm>
              <a:prstGeom prst="rect">
                <a:avLst/>
              </a:prstGeom>
            </p:spPr>
            <p:txBody>
              <a:bodyPr wrap="square">
                <a:spAutoFit/>
              </a:bodyPr>
              <a:lstStyle/>
              <a:p>
                <a:pPr marL="342900" lvl="0" indent="-342900" algn="just">
                  <a:lnSpc>
                    <a:spcPct val="125000"/>
                  </a:lnSpc>
                  <a:spcBef>
                    <a:spcPct val="20000"/>
                  </a:spcBef>
                  <a:buFont typeface="Arial" panose="020B0604020202020204" pitchFamily="34" charset="0"/>
                  <a:buChar char="•"/>
                </a:pPr>
                <a:r>
                  <a:rPr lang="en-US" sz="2400" dirty="0"/>
                  <a:t>After the current density across the junction exceeds a particular value, light emitted is coherent</a:t>
                </a:r>
              </a:p>
              <a:p>
                <a:pPr marL="342900" lvl="0" indent="-342900" algn="just">
                  <a:lnSpc>
                    <a:spcPct val="125000"/>
                  </a:lnSpc>
                  <a:spcBef>
                    <a:spcPct val="20000"/>
                  </a:spcBef>
                  <a:buFont typeface="Arial" panose="020B0604020202020204" pitchFamily="34" charset="0"/>
                  <a:buChar char="•"/>
                </a:pPr>
                <a:r>
                  <a:rPr lang="en-US" sz="2400" dirty="0"/>
                  <a:t>Frequency of the laser beam is </a:t>
                </a:r>
                <a14:m>
                  <m:oMath xmlns:m="http://schemas.openxmlformats.org/officeDocument/2006/math">
                    <m:f>
                      <m:fPr>
                        <m:ctrlPr>
                          <a:rPr lang="en-US" sz="2400" i="1" dirty="0">
                            <a:latin typeface="Cambria Math" panose="02040503050406030204" pitchFamily="18" charset="0"/>
                          </a:rPr>
                        </m:ctrlPr>
                      </m:fPr>
                      <m:num>
                        <m:r>
                          <m:rPr>
                            <m:sty m:val="p"/>
                          </m:rPr>
                          <a:rPr lang="en-US" sz="2400" i="0" dirty="0" smtClean="0">
                            <a:latin typeface="Cambria Math" panose="02040503050406030204" pitchFamily="18" charset="0"/>
                          </a:rPr>
                          <m:t>E</m:t>
                        </m:r>
                        <m:r>
                          <m:rPr>
                            <m:sty m:val="p"/>
                          </m:rPr>
                          <a:rPr lang="en-US" sz="2400" i="0" baseline="-25000" dirty="0" err="1">
                            <a:latin typeface="Cambria Math" panose="02040503050406030204" pitchFamily="18" charset="0"/>
                          </a:rPr>
                          <m:t>g</m:t>
                        </m:r>
                      </m:num>
                      <m:den>
                        <m:r>
                          <m:rPr>
                            <m:sty m:val="p"/>
                          </m:rPr>
                          <a:rPr lang="en-US" sz="2400" i="0" dirty="0">
                            <a:latin typeface="Cambria Math" panose="02040503050406030204" pitchFamily="18" charset="0"/>
                          </a:rPr>
                          <m:t>h</m:t>
                        </m:r>
                      </m:den>
                    </m:f>
                  </m:oMath>
                </a14:m>
                <a:r>
                  <a:rPr lang="en-US" sz="2400" dirty="0"/>
                  <a:t> where </a:t>
                </a:r>
                <a:r>
                  <a:rPr lang="en-US" sz="2400" dirty="0" err="1"/>
                  <a:t>E</a:t>
                </a:r>
                <a:r>
                  <a:rPr lang="en-US" sz="2400" baseline="-25000" dirty="0" err="1"/>
                  <a:t>g</a:t>
                </a:r>
                <a:r>
                  <a:rPr lang="en-US" sz="2400" dirty="0"/>
                  <a:t> is the band gap</a:t>
                </a:r>
              </a:p>
              <a:p>
                <a:pPr marL="342900" lvl="0" indent="-342900" algn="just">
                  <a:lnSpc>
                    <a:spcPct val="125000"/>
                  </a:lnSpc>
                  <a:spcBef>
                    <a:spcPct val="20000"/>
                  </a:spcBef>
                  <a:buFont typeface="Arial" panose="020B0604020202020204" pitchFamily="34" charset="0"/>
                  <a:buChar char="•"/>
                </a:pPr>
                <a:r>
                  <a:rPr lang="en-US" sz="2400" dirty="0"/>
                  <a:t>Laser action of this kind was first achieved with GaAs</a:t>
                </a:r>
              </a:p>
              <a:p>
                <a:pPr marL="342900" lvl="0" indent="-342900" algn="just">
                  <a:lnSpc>
                    <a:spcPct val="125000"/>
                  </a:lnSpc>
                  <a:spcBef>
                    <a:spcPct val="20000"/>
                  </a:spcBef>
                  <a:buFont typeface="Arial" panose="020B0604020202020204" pitchFamily="34" charset="0"/>
                  <a:buChar char="•"/>
                </a:pPr>
                <a:r>
                  <a:rPr lang="en-US" sz="2400" dirty="0"/>
                  <a:t>Subsequently </a:t>
                </a:r>
                <a:r>
                  <a:rPr lang="en-US" sz="2400" dirty="0" err="1">
                    <a:solidFill>
                      <a:srgbClr val="5C0AFF"/>
                    </a:solidFill>
                  </a:rPr>
                  <a:t>InP</a:t>
                </a:r>
                <a:r>
                  <a:rPr lang="en-US" sz="2400" dirty="0">
                    <a:solidFill>
                      <a:srgbClr val="5C0AFF"/>
                    </a:solidFill>
                  </a:rPr>
                  <a:t>, </a:t>
                </a:r>
                <a:r>
                  <a:rPr lang="en-US" sz="2400" dirty="0" err="1">
                    <a:solidFill>
                      <a:srgbClr val="5C0AFF"/>
                    </a:solidFill>
                  </a:rPr>
                  <a:t>InAs</a:t>
                </a:r>
                <a:r>
                  <a:rPr lang="en-US" sz="2400" dirty="0">
                    <a:solidFill>
                      <a:srgbClr val="5C0AFF"/>
                    </a:solidFill>
                  </a:rPr>
                  <a:t>, </a:t>
                </a:r>
                <a:r>
                  <a:rPr lang="en-US" sz="2400" dirty="0" err="1">
                    <a:solidFill>
                      <a:srgbClr val="5C0AFF"/>
                    </a:solidFill>
                  </a:rPr>
                  <a:t>InSb</a:t>
                </a:r>
                <a:r>
                  <a:rPr lang="en-US" sz="2400" dirty="0">
                    <a:solidFill>
                      <a:srgbClr val="5C0AFF"/>
                    </a:solidFill>
                  </a:rPr>
                  <a:t>, </a:t>
                </a:r>
                <a:r>
                  <a:rPr lang="en-US" sz="2400" dirty="0" err="1">
                    <a:solidFill>
                      <a:srgbClr val="5C0AFF"/>
                    </a:solidFill>
                  </a:rPr>
                  <a:t>PbSe</a:t>
                </a:r>
                <a:r>
                  <a:rPr lang="en-US" sz="2400" dirty="0">
                    <a:solidFill>
                      <a:srgbClr val="5C0AFF"/>
                    </a:solidFill>
                  </a:rPr>
                  <a:t>, </a:t>
                </a:r>
                <a:r>
                  <a:rPr lang="en-US" sz="2400" dirty="0" err="1">
                    <a:solidFill>
                      <a:srgbClr val="5C0AFF"/>
                    </a:solidFill>
                  </a:rPr>
                  <a:t>PbS</a:t>
                </a:r>
                <a:r>
                  <a:rPr lang="en-US" sz="2400" dirty="0">
                    <a:solidFill>
                      <a:srgbClr val="5C0AFF"/>
                    </a:solidFill>
                  </a:rPr>
                  <a:t> </a:t>
                </a:r>
                <a:r>
                  <a:rPr lang="en-US" sz="2400" dirty="0"/>
                  <a:t>have proved to be the promising materials</a:t>
                </a:r>
              </a:p>
              <a:p>
                <a:pPr marL="342900" lvl="0" indent="-342900" algn="just">
                  <a:lnSpc>
                    <a:spcPct val="125000"/>
                  </a:lnSpc>
                  <a:spcBef>
                    <a:spcPct val="20000"/>
                  </a:spcBef>
                  <a:buFont typeface="Arial" panose="020B0604020202020204" pitchFamily="34" charset="0"/>
                  <a:buChar char="•"/>
                </a:pPr>
                <a:r>
                  <a:rPr lang="en-US" sz="2400" dirty="0"/>
                  <a:t>Lasing action can be enhanced by having </a:t>
                </a:r>
                <a:r>
                  <a:rPr lang="en-US" sz="2400" dirty="0" err="1"/>
                  <a:t>higly</a:t>
                </a:r>
                <a:r>
                  <a:rPr lang="en-US" sz="2400" dirty="0"/>
                  <a:t> polished surfaces which act as mirrors in the case of a laser</a:t>
                </a:r>
              </a:p>
              <a:p>
                <a:pPr marL="342900" lvl="0" indent="-342900" algn="just">
                  <a:lnSpc>
                    <a:spcPct val="125000"/>
                  </a:lnSpc>
                  <a:spcBef>
                    <a:spcPct val="20000"/>
                  </a:spcBef>
                  <a:buFont typeface="Arial" panose="020B0604020202020204" pitchFamily="34" charset="0"/>
                  <a:buChar char="•"/>
                </a:pPr>
                <a:r>
                  <a:rPr lang="en-US" sz="2400" dirty="0"/>
                  <a:t>Allowed frequencies are given by</a:t>
                </a:r>
              </a:p>
              <a:p>
                <a:pPr lvl="0" algn="ctr">
                  <a:lnSpc>
                    <a:spcPct val="125000"/>
                  </a:lnSpc>
                  <a:spcBef>
                    <a:spcPct val="20000"/>
                  </a:spcBef>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m:rPr>
                              <m:sty m:val="p"/>
                            </m:rPr>
                            <a:rPr lang="en-US" sz="2400" i="0" dirty="0" smtClean="0">
                              <a:latin typeface="Cambria Math" panose="02040503050406030204" pitchFamily="18" charset="0"/>
                            </a:rPr>
                            <m:t>f</m:t>
                          </m:r>
                        </m:e>
                        <m:sub>
                          <m:r>
                            <m:rPr>
                              <m:sty m:val="p"/>
                            </m:rPr>
                            <a:rPr lang="en-US" sz="2400" i="0" dirty="0" smtClean="0">
                              <a:latin typeface="Cambria Math" panose="02040503050406030204" pitchFamily="18" charset="0"/>
                            </a:rPr>
                            <m:t>m</m:t>
                          </m:r>
                        </m:sub>
                      </m:sSub>
                      <m:r>
                        <a:rPr lang="en-US" sz="2400" i="0" dirty="0" smtClean="0">
                          <a:latin typeface="Cambria Math" panose="02040503050406030204" pitchFamily="18" charset="0"/>
                        </a:rPr>
                        <m:t> </m:t>
                      </m:r>
                      <m:r>
                        <a:rPr lang="en-US" sz="2400" i="0" dirty="0">
                          <a:latin typeface="Cambria Math" panose="02040503050406030204" pitchFamily="18" charset="0"/>
                        </a:rPr>
                        <m:t>=</m:t>
                      </m:r>
                      <m:f>
                        <m:fPr>
                          <m:ctrlPr>
                            <a:rPr lang="en-US" sz="2400" i="1" dirty="0">
                              <a:latin typeface="Cambria Math" panose="02040503050406030204" pitchFamily="18" charset="0"/>
                            </a:rPr>
                          </m:ctrlPr>
                        </m:fPr>
                        <m:num>
                          <m:r>
                            <m:rPr>
                              <m:sty m:val="p"/>
                            </m:rPr>
                            <a:rPr lang="en-US" sz="2400" i="0" dirty="0" err="1">
                              <a:latin typeface="Cambria Math" panose="02040503050406030204" pitchFamily="18" charset="0"/>
                            </a:rPr>
                            <m:t>nc</m:t>
                          </m:r>
                        </m:num>
                        <m:den>
                          <m:r>
                            <a:rPr lang="en-US" sz="2400" i="0" dirty="0" smtClean="0">
                              <a:latin typeface="Cambria Math" panose="02040503050406030204" pitchFamily="18" charset="0"/>
                            </a:rPr>
                            <m:t>2</m:t>
                          </m:r>
                          <m:r>
                            <m:rPr>
                              <m:sty m:val="p"/>
                            </m:rPr>
                            <a:rPr lang="en-US" sz="2400" i="0" dirty="0" smtClean="0">
                              <a:latin typeface="Cambria Math" panose="02040503050406030204" pitchFamily="18" charset="0"/>
                            </a:rPr>
                            <m:t>lμ</m:t>
                          </m:r>
                        </m:den>
                      </m:f>
                    </m:oMath>
                  </m:oMathPara>
                </a14:m>
                <a:endParaRPr lang="en-US" sz="2400" dirty="0"/>
              </a:p>
              <a:p>
                <a:pPr lvl="1" algn="just">
                  <a:lnSpc>
                    <a:spcPct val="125000"/>
                  </a:lnSpc>
                  <a:spcBef>
                    <a:spcPct val="20000"/>
                  </a:spcBef>
                </a:pPr>
                <a:r>
                  <a:rPr lang="en-US" sz="2400" dirty="0"/>
                  <a:t>Where l is the length of the cavity , c – velocity of light</a:t>
                </a:r>
              </a:p>
              <a:p>
                <a:pPr lvl="1" algn="just">
                  <a:lnSpc>
                    <a:spcPct val="125000"/>
                  </a:lnSpc>
                  <a:spcBef>
                    <a:spcPct val="20000"/>
                  </a:spcBef>
                </a:pPr>
                <a:r>
                  <a:rPr lang="en-US" sz="2400" dirty="0"/>
                  <a:t>μ – is R I of the medium , n = 1, 2, 3, etc. represent the modes</a:t>
                </a:r>
              </a:p>
            </p:txBody>
          </p:sp>
        </mc:Choice>
        <mc:Fallback xmlns="">
          <p:sp>
            <p:nvSpPr>
              <p:cNvPr id="6" name="Rectangle 5">
                <a:extLst>
                  <a:ext uri="{FF2B5EF4-FFF2-40B4-BE49-F238E27FC236}">
                    <a16:creationId xmlns:a16="http://schemas.microsoft.com/office/drawing/2014/main" id="{B3F5792B-8F0B-69D6-B4DF-393C73F00EF8}"/>
                  </a:ext>
                </a:extLst>
              </p:cNvPr>
              <p:cNvSpPr>
                <a:spLocks noRot="1" noChangeAspect="1" noMove="1" noResize="1" noEditPoints="1" noAdjustHandles="1" noChangeArrowheads="1" noChangeShapeType="1" noTextEdit="1"/>
              </p:cNvSpPr>
              <p:nvPr/>
            </p:nvSpPr>
            <p:spPr>
              <a:xfrm>
                <a:off x="99638" y="632770"/>
                <a:ext cx="11992724" cy="6279861"/>
              </a:xfrm>
              <a:prstGeom prst="rect">
                <a:avLst/>
              </a:prstGeom>
              <a:blipFill>
                <a:blip r:embed="rId2"/>
                <a:stretch>
                  <a:fillRect l="-661" r="-762" b="-1359"/>
                </a:stretch>
              </a:blipFill>
            </p:spPr>
            <p:txBody>
              <a:bodyPr/>
              <a:lstStyle/>
              <a:p>
                <a:r>
                  <a:rPr lang="en-IN">
                    <a:noFill/>
                  </a:rPr>
                  <a:t> </a:t>
                </a:r>
              </a:p>
            </p:txBody>
          </p:sp>
        </mc:Fallback>
      </mc:AlternateContent>
    </p:spTree>
    <p:extLst>
      <p:ext uri="{BB962C8B-B14F-4D97-AF65-F5344CB8AC3E}">
        <p14:creationId xmlns:p14="http://schemas.microsoft.com/office/powerpoint/2010/main" val="1283661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0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20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20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20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20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20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2000"/>
                                        <p:tgtEl>
                                          <p:spTgt spid="6">
                                            <p:txEl>
                                              <p:pRg st="6" end="6"/>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fade">
                                      <p:cBhvr>
                                        <p:cTn id="40" dur="2000"/>
                                        <p:tgtEl>
                                          <p:spTgt spid="6">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20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FE50B-4B1E-61F7-FBB8-05333FB93BF7}"/>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9B286530-A969-1D0A-C84C-A0E00BD7249A}"/>
              </a:ext>
            </a:extLst>
          </p:cNvPr>
          <p:cNvSpPr/>
          <p:nvPr/>
        </p:nvSpPr>
        <p:spPr>
          <a:xfrm>
            <a:off x="895927" y="154761"/>
            <a:ext cx="9034072" cy="584775"/>
          </a:xfrm>
          <a:prstGeom prst="rect">
            <a:avLst/>
          </a:prstGeom>
        </p:spPr>
        <p:txBody>
          <a:bodyPr wrap="square">
            <a:spAutoFit/>
          </a:bodyPr>
          <a:lstStyle/>
          <a:p>
            <a:r>
              <a:rPr lang="en-US" sz="3200" b="1" dirty="0">
                <a:solidFill>
                  <a:srgbClr val="2121FF"/>
                </a:solidFill>
                <a:ea typeface="+mj-ea"/>
                <a:cs typeface="+mj-cs"/>
              </a:rPr>
              <a:t>Semiconductors laser - Summary</a:t>
            </a:r>
            <a:endParaRPr lang="en-US" dirty="0">
              <a:solidFill>
                <a:srgbClr val="2121FF"/>
              </a:solidFill>
            </a:endParaRPr>
          </a:p>
        </p:txBody>
      </p:sp>
      <p:sp>
        <p:nvSpPr>
          <p:cNvPr id="6" name="Rectangle 5">
            <a:extLst>
              <a:ext uri="{FF2B5EF4-FFF2-40B4-BE49-F238E27FC236}">
                <a16:creationId xmlns:a16="http://schemas.microsoft.com/office/drawing/2014/main" id="{C67029BF-8008-8C38-2AC5-591BE5ACA1CB}"/>
              </a:ext>
            </a:extLst>
          </p:cNvPr>
          <p:cNvSpPr/>
          <p:nvPr/>
        </p:nvSpPr>
        <p:spPr>
          <a:xfrm>
            <a:off x="581891" y="1076109"/>
            <a:ext cx="11249892" cy="5118004"/>
          </a:xfrm>
          <a:prstGeom prst="rect">
            <a:avLst/>
          </a:prstGeom>
        </p:spPr>
        <p:txBody>
          <a:bodyPr wrap="square">
            <a:spAutoFit/>
          </a:bodyPr>
          <a:lstStyle/>
          <a:p>
            <a:pPr marL="342900" lvl="0" indent="-342900" algn="just">
              <a:lnSpc>
                <a:spcPct val="125000"/>
              </a:lnSpc>
              <a:spcBef>
                <a:spcPct val="20000"/>
              </a:spcBef>
              <a:buFont typeface="Arial" panose="020B0604020202020204" pitchFamily="34" charset="0"/>
              <a:buChar char="•"/>
            </a:pPr>
            <a:r>
              <a:rPr lang="en-US" sz="2400" dirty="0"/>
              <a:t>Intrinsic semiconductors are pure form of semiconductors</a:t>
            </a:r>
          </a:p>
          <a:p>
            <a:pPr marL="342900" lvl="0" indent="-342900" algn="just">
              <a:lnSpc>
                <a:spcPct val="125000"/>
              </a:lnSpc>
              <a:spcBef>
                <a:spcPct val="20000"/>
              </a:spcBef>
              <a:buFont typeface="Arial" panose="020B0604020202020204" pitchFamily="34" charset="0"/>
              <a:buChar char="•"/>
            </a:pPr>
            <a:r>
              <a:rPr lang="en-US" sz="2400" dirty="0"/>
              <a:t>Extrinsic semiconductors are doped semiconductors</a:t>
            </a:r>
          </a:p>
          <a:p>
            <a:pPr marL="342900" lvl="0" indent="-342900" algn="just">
              <a:lnSpc>
                <a:spcPct val="125000"/>
              </a:lnSpc>
              <a:spcBef>
                <a:spcPct val="20000"/>
              </a:spcBef>
              <a:buFont typeface="Arial" panose="020B0604020202020204" pitchFamily="34" charset="0"/>
              <a:buChar char="•"/>
            </a:pPr>
            <a:r>
              <a:rPr lang="en-US" sz="2400" dirty="0"/>
              <a:t>In direct band gap semiconductor the minimum value of the valence band occurs at the maximum value of the conduction band</a:t>
            </a:r>
          </a:p>
          <a:p>
            <a:pPr marL="342900" lvl="0" indent="-342900" algn="just">
              <a:lnSpc>
                <a:spcPct val="125000"/>
              </a:lnSpc>
              <a:spcBef>
                <a:spcPct val="20000"/>
              </a:spcBef>
              <a:buFont typeface="Arial" panose="020B0604020202020204" pitchFamily="34" charset="0"/>
              <a:buChar char="•"/>
            </a:pPr>
            <a:r>
              <a:rPr lang="en-US" sz="2400" dirty="0"/>
              <a:t>In indirect band gap semiconductor the minimum value of the valence band does not occur at the maximum value of the conduction band</a:t>
            </a:r>
          </a:p>
          <a:p>
            <a:pPr marL="342900" lvl="0" indent="-342900" algn="just">
              <a:lnSpc>
                <a:spcPct val="125000"/>
              </a:lnSpc>
              <a:spcBef>
                <a:spcPct val="20000"/>
              </a:spcBef>
              <a:buFont typeface="Arial" panose="020B0604020202020204" pitchFamily="34" charset="0"/>
              <a:buChar char="•"/>
            </a:pPr>
            <a:r>
              <a:rPr lang="en-US" sz="2400" dirty="0"/>
              <a:t>In semiconductor laser, p-n junction is operated in forward bias</a:t>
            </a:r>
          </a:p>
          <a:p>
            <a:pPr marL="342900" lvl="0" indent="-342900" algn="just">
              <a:lnSpc>
                <a:spcPct val="125000"/>
              </a:lnSpc>
              <a:spcBef>
                <a:spcPct val="20000"/>
              </a:spcBef>
              <a:buFont typeface="Arial" panose="020B0604020202020204" pitchFamily="34" charset="0"/>
              <a:buChar char="•"/>
            </a:pPr>
            <a:r>
              <a:rPr lang="en-US" sz="2400" dirty="0"/>
              <a:t>Doping is extremely heavy</a:t>
            </a:r>
          </a:p>
          <a:p>
            <a:pPr marL="342900" lvl="0" indent="-342900" algn="just">
              <a:lnSpc>
                <a:spcPct val="125000"/>
              </a:lnSpc>
              <a:spcBef>
                <a:spcPct val="20000"/>
              </a:spcBef>
              <a:buFont typeface="Arial" panose="020B0604020202020204" pitchFamily="34" charset="0"/>
              <a:buChar char="•"/>
            </a:pPr>
            <a:r>
              <a:rPr lang="en-US" sz="2400" dirty="0"/>
              <a:t>Basic mechanism responsible for light emission is the recombination of electrons and holes in the p- n junction</a:t>
            </a:r>
          </a:p>
        </p:txBody>
      </p:sp>
    </p:spTree>
    <p:extLst>
      <p:ext uri="{BB962C8B-B14F-4D97-AF65-F5344CB8AC3E}">
        <p14:creationId xmlns:p14="http://schemas.microsoft.com/office/powerpoint/2010/main" val="1116231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0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20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20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20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20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20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20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69218-F803-6D30-AC6D-2E84A6F5E8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888D5E-0EAB-2360-0E6E-BB3BF14C1E74}"/>
              </a:ext>
            </a:extLst>
          </p:cNvPr>
          <p:cNvSpPr>
            <a:spLocks noGrp="1"/>
          </p:cNvSpPr>
          <p:nvPr>
            <p:ph type="title"/>
          </p:nvPr>
        </p:nvSpPr>
        <p:spPr>
          <a:xfrm>
            <a:off x="838201" y="-92075"/>
            <a:ext cx="8264703" cy="1135903"/>
          </a:xfrm>
        </p:spPr>
        <p:txBody>
          <a:bodyPr>
            <a:noAutofit/>
          </a:bodyPr>
          <a:lstStyle/>
          <a:p>
            <a:r>
              <a:rPr lang="en-IN" sz="3200" b="1" dirty="0">
                <a:solidFill>
                  <a:srgbClr val="0000FF"/>
                </a:solidFill>
                <a:latin typeface="Calibri" panose="020F0502020204030204" pitchFamily="34" charset="0"/>
              </a:rPr>
              <a:t>N</a:t>
            </a:r>
            <a:r>
              <a:rPr lang="en-IN" sz="3200" b="1" i="0" u="none" strike="noStrike" baseline="0" dirty="0">
                <a:solidFill>
                  <a:srgbClr val="0000FF"/>
                </a:solidFill>
                <a:latin typeface="Calibri" panose="020F0502020204030204" pitchFamily="34" charset="0"/>
              </a:rPr>
              <a:t>umerical Problem</a:t>
            </a:r>
            <a:endParaRPr lang="en-IN" sz="3200" b="1" dirty="0">
              <a:latin typeface="+mn-lt"/>
            </a:endParaRPr>
          </a:p>
        </p:txBody>
      </p:sp>
      <p:sp>
        <p:nvSpPr>
          <p:cNvPr id="4" name="Rectangle 3">
            <a:extLst>
              <a:ext uri="{FF2B5EF4-FFF2-40B4-BE49-F238E27FC236}">
                <a16:creationId xmlns:a16="http://schemas.microsoft.com/office/drawing/2014/main" id="{712DFC55-A507-F8AD-960A-2A8713934D7A}"/>
              </a:ext>
            </a:extLst>
          </p:cNvPr>
          <p:cNvSpPr/>
          <p:nvPr/>
        </p:nvSpPr>
        <p:spPr>
          <a:xfrm>
            <a:off x="471056" y="935541"/>
            <a:ext cx="11443854" cy="830997"/>
          </a:xfrm>
          <a:prstGeom prst="rect">
            <a:avLst/>
          </a:prstGeom>
        </p:spPr>
        <p:txBody>
          <a:bodyPr wrap="square">
            <a:spAutoFit/>
          </a:bodyPr>
          <a:lstStyle/>
          <a:p>
            <a:pPr algn="just"/>
            <a:r>
              <a:rPr lang="en-US" sz="2400" dirty="0">
                <a:solidFill>
                  <a:srgbClr val="FF0000"/>
                </a:solidFill>
              </a:rPr>
              <a:t>The number of photons emitted per second by a laser of output power 1.5 W and lasing frequency 510×10</a:t>
            </a:r>
            <a:r>
              <a:rPr lang="en-US" sz="2400" baseline="30000" dirty="0">
                <a:solidFill>
                  <a:srgbClr val="FF0000"/>
                </a:solidFill>
              </a:rPr>
              <a:t>12</a:t>
            </a:r>
            <a:r>
              <a:rPr lang="en-US" sz="2400" dirty="0">
                <a:solidFill>
                  <a:srgbClr val="FF0000"/>
                </a:solidFill>
              </a:rPr>
              <a:t> Hz is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FEBF6FB-F691-CA78-B611-6A82166BB1AC}"/>
                  </a:ext>
                </a:extLst>
              </p:cNvPr>
              <p:cNvSpPr txBox="1"/>
              <p:nvPr/>
            </p:nvSpPr>
            <p:spPr>
              <a:xfrm>
                <a:off x="5625007" y="2191578"/>
                <a:ext cx="11359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E</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nh</m:t>
                      </m:r>
                      <m:r>
                        <m:rPr>
                          <m:sty m:val="p"/>
                        </m:rPr>
                        <a:rPr lang="el-GR" sz="2400" b="0" i="1" smtClean="0">
                          <a:latin typeface="Cambria Math" panose="02040503050406030204" pitchFamily="18" charset="0"/>
                          <a:ea typeface="Cambria Math" panose="02040503050406030204" pitchFamily="18" charset="0"/>
                        </a:rPr>
                        <m:t>ν</m:t>
                      </m:r>
                    </m:oMath>
                  </m:oMathPara>
                </a14:m>
                <a:endParaRPr lang="en-IN" sz="2400" dirty="0"/>
              </a:p>
            </p:txBody>
          </p:sp>
        </mc:Choice>
        <mc:Fallback xmlns="">
          <p:sp>
            <p:nvSpPr>
              <p:cNvPr id="3" name="TextBox 2">
                <a:extLst>
                  <a:ext uri="{FF2B5EF4-FFF2-40B4-BE49-F238E27FC236}">
                    <a16:creationId xmlns:a16="http://schemas.microsoft.com/office/drawing/2014/main" id="{4FEBF6FB-F691-CA78-B611-6A82166BB1AC}"/>
                  </a:ext>
                </a:extLst>
              </p:cNvPr>
              <p:cNvSpPr txBox="1">
                <a:spLocks noRot="1" noChangeAspect="1" noMove="1" noResize="1" noEditPoints="1" noAdjustHandles="1" noChangeArrowheads="1" noChangeShapeType="1" noTextEdit="1"/>
              </p:cNvSpPr>
              <p:nvPr/>
            </p:nvSpPr>
            <p:spPr>
              <a:xfrm>
                <a:off x="5625007" y="2191578"/>
                <a:ext cx="1135952" cy="369332"/>
              </a:xfrm>
              <a:prstGeom prst="rect">
                <a:avLst/>
              </a:prstGeom>
              <a:blipFill>
                <a:blip r:embed="rId3"/>
                <a:stretch>
                  <a:fillRect l="-6452" r="-3226" b="-833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285EBBC-EF20-1C02-565F-C40CBCCBA76D}"/>
                  </a:ext>
                </a:extLst>
              </p:cNvPr>
              <p:cNvSpPr txBox="1"/>
              <p:nvPr/>
            </p:nvSpPr>
            <p:spPr>
              <a:xfrm>
                <a:off x="5713172" y="2979151"/>
                <a:ext cx="959622" cy="6903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n</m:t>
                      </m:r>
                      <m:r>
                        <a:rPr lang="en-US" sz="2400" b="0" i="0"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𝐸</m:t>
                          </m:r>
                        </m:num>
                        <m:den>
                          <m:r>
                            <m:rPr>
                              <m:sty m:val="p"/>
                            </m:rPr>
                            <a:rPr lang="en-US" sz="2400">
                              <a:latin typeface="Cambria Math" panose="02040503050406030204" pitchFamily="18" charset="0"/>
                            </a:rPr>
                            <m:t>h</m:t>
                          </m:r>
                          <m:r>
                            <m:rPr>
                              <m:sty m:val="p"/>
                            </m:rPr>
                            <a:rPr lang="el-GR" sz="2400" i="1">
                              <a:latin typeface="Cambria Math" panose="02040503050406030204" pitchFamily="18" charset="0"/>
                              <a:ea typeface="Cambria Math" panose="02040503050406030204" pitchFamily="18" charset="0"/>
                            </a:rPr>
                            <m:t>ν</m:t>
                          </m:r>
                        </m:den>
                      </m:f>
                    </m:oMath>
                  </m:oMathPara>
                </a14:m>
                <a:endParaRPr lang="en-IN" sz="2400" dirty="0"/>
              </a:p>
            </p:txBody>
          </p:sp>
        </mc:Choice>
        <mc:Fallback xmlns="">
          <p:sp>
            <p:nvSpPr>
              <p:cNvPr id="15" name="TextBox 14">
                <a:extLst>
                  <a:ext uri="{FF2B5EF4-FFF2-40B4-BE49-F238E27FC236}">
                    <a16:creationId xmlns:a16="http://schemas.microsoft.com/office/drawing/2014/main" id="{F285EBBC-EF20-1C02-565F-C40CBCCBA76D}"/>
                  </a:ext>
                </a:extLst>
              </p:cNvPr>
              <p:cNvSpPr txBox="1">
                <a:spLocks noRot="1" noChangeAspect="1" noMove="1" noResize="1" noEditPoints="1" noAdjustHandles="1" noChangeArrowheads="1" noChangeShapeType="1" noTextEdit="1"/>
              </p:cNvSpPr>
              <p:nvPr/>
            </p:nvSpPr>
            <p:spPr>
              <a:xfrm>
                <a:off x="5713172" y="2979151"/>
                <a:ext cx="959622" cy="690382"/>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9917341-E89B-D806-0DC2-02D24C53FE17}"/>
                  </a:ext>
                </a:extLst>
              </p:cNvPr>
              <p:cNvSpPr txBox="1"/>
              <p:nvPr/>
            </p:nvSpPr>
            <p:spPr>
              <a:xfrm>
                <a:off x="4021299" y="3946418"/>
                <a:ext cx="4343368" cy="7013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n</m:t>
                      </m:r>
                      <m:r>
                        <a:rPr lang="en-US" sz="2400" b="0" i="0"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1.5</m:t>
                          </m:r>
                        </m:num>
                        <m:den>
                          <m:r>
                            <a:rPr lang="en-US" sz="2400" b="0" i="0" smtClean="0">
                              <a:latin typeface="Cambria Math" panose="02040503050406030204" pitchFamily="18" charset="0"/>
                            </a:rPr>
                            <m:t>6.626×</m:t>
                          </m:r>
                          <m:sSup>
                            <m:sSupPr>
                              <m:ctrlPr>
                                <a:rPr lang="en-US" sz="2400" b="0" i="1" smtClean="0">
                                  <a:latin typeface="Cambria Math" panose="02040503050406030204" pitchFamily="18" charset="0"/>
                                </a:rPr>
                              </m:ctrlPr>
                            </m:sSupPr>
                            <m:e>
                              <m:r>
                                <a:rPr lang="en-US" sz="2400" b="0" i="0" smtClean="0">
                                  <a:latin typeface="Cambria Math" panose="02040503050406030204" pitchFamily="18" charset="0"/>
                                </a:rPr>
                                <m:t>10</m:t>
                              </m:r>
                            </m:e>
                            <m:sup>
                              <m:r>
                                <a:rPr lang="en-US" sz="2400" b="0" i="0" smtClean="0">
                                  <a:latin typeface="Cambria Math" panose="02040503050406030204" pitchFamily="18" charset="0"/>
                                </a:rPr>
                                <m:t>−34</m:t>
                              </m:r>
                            </m:sup>
                          </m:sSup>
                          <m:r>
                            <a:rPr lang="en-US" sz="2400" b="0" i="0"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510×</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10</m:t>
                              </m:r>
                            </m:e>
                            <m:sup>
                              <m:r>
                                <a:rPr lang="en-US" sz="2400" b="0" i="1" smtClean="0">
                                  <a:latin typeface="Cambria Math" panose="02040503050406030204" pitchFamily="18" charset="0"/>
                                  <a:ea typeface="Cambria Math" panose="02040503050406030204" pitchFamily="18" charset="0"/>
                                </a:rPr>
                                <m:t>12</m:t>
                              </m:r>
                            </m:sup>
                          </m:sSup>
                        </m:den>
                      </m:f>
                    </m:oMath>
                  </m:oMathPara>
                </a14:m>
                <a:endParaRPr lang="en-IN" sz="2400" dirty="0"/>
              </a:p>
            </p:txBody>
          </p:sp>
        </mc:Choice>
        <mc:Fallback xmlns="">
          <p:sp>
            <p:nvSpPr>
              <p:cNvPr id="16" name="TextBox 15">
                <a:extLst>
                  <a:ext uri="{FF2B5EF4-FFF2-40B4-BE49-F238E27FC236}">
                    <a16:creationId xmlns:a16="http://schemas.microsoft.com/office/drawing/2014/main" id="{E9917341-E89B-D806-0DC2-02D24C53FE17}"/>
                  </a:ext>
                </a:extLst>
              </p:cNvPr>
              <p:cNvSpPr txBox="1">
                <a:spLocks noRot="1" noChangeAspect="1" noMove="1" noResize="1" noEditPoints="1" noAdjustHandles="1" noChangeArrowheads="1" noChangeShapeType="1" noTextEdit="1"/>
              </p:cNvSpPr>
              <p:nvPr/>
            </p:nvSpPr>
            <p:spPr>
              <a:xfrm>
                <a:off x="4021299" y="3946418"/>
                <a:ext cx="4343368" cy="701346"/>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8A9166C-5EBB-7FE1-675C-A5C1C2C8462F}"/>
                  </a:ext>
                </a:extLst>
              </p:cNvPr>
              <p:cNvSpPr txBox="1"/>
              <p:nvPr/>
            </p:nvSpPr>
            <p:spPr>
              <a:xfrm>
                <a:off x="3691625" y="5295849"/>
                <a:ext cx="50027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n</m:t>
                      </m:r>
                      <m:r>
                        <a:rPr lang="en-US" sz="2400" b="0" i="0" smtClean="0">
                          <a:latin typeface="Cambria Math" panose="02040503050406030204" pitchFamily="18" charset="0"/>
                        </a:rPr>
                        <m:t>=4.438×</m:t>
                      </m:r>
                      <m:sSup>
                        <m:sSupPr>
                          <m:ctrlPr>
                            <a:rPr lang="en-US" sz="2400" b="0" i="1" smtClean="0">
                              <a:latin typeface="Cambria Math" panose="02040503050406030204" pitchFamily="18" charset="0"/>
                            </a:rPr>
                          </m:ctrlPr>
                        </m:sSupPr>
                        <m:e>
                          <m:r>
                            <a:rPr lang="en-US" sz="2400" b="0" i="0" smtClean="0">
                              <a:latin typeface="Cambria Math" panose="02040503050406030204" pitchFamily="18" charset="0"/>
                            </a:rPr>
                            <m:t>10</m:t>
                          </m:r>
                        </m:e>
                        <m:sup>
                          <m:r>
                            <a:rPr lang="en-US" sz="2400" b="0" i="0" smtClean="0">
                              <a:latin typeface="Cambria Math" panose="02040503050406030204" pitchFamily="18" charset="0"/>
                            </a:rPr>
                            <m:t>18</m:t>
                          </m:r>
                        </m:sup>
                      </m:sSup>
                      <m:r>
                        <a:rPr lang="en-US" sz="2400" b="0" i="0" smtClean="0">
                          <a:latin typeface="Cambria Math" panose="02040503050406030204" pitchFamily="18" charset="0"/>
                        </a:rPr>
                        <m:t> </m:t>
                      </m:r>
                      <m:r>
                        <m:rPr>
                          <m:sty m:val="p"/>
                        </m:rPr>
                        <a:rPr lang="en-US" sz="2400" b="0" i="0" smtClean="0">
                          <a:latin typeface="Cambria Math" panose="02040503050406030204" pitchFamily="18" charset="0"/>
                        </a:rPr>
                        <m:t>Photons</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per</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second</m:t>
                      </m:r>
                    </m:oMath>
                  </m:oMathPara>
                </a14:m>
                <a:endParaRPr lang="en-IN" sz="2400" dirty="0"/>
              </a:p>
            </p:txBody>
          </p:sp>
        </mc:Choice>
        <mc:Fallback xmlns="">
          <p:sp>
            <p:nvSpPr>
              <p:cNvPr id="17" name="TextBox 16">
                <a:extLst>
                  <a:ext uri="{FF2B5EF4-FFF2-40B4-BE49-F238E27FC236}">
                    <a16:creationId xmlns:a16="http://schemas.microsoft.com/office/drawing/2014/main" id="{08A9166C-5EBB-7FE1-675C-A5C1C2C8462F}"/>
                  </a:ext>
                </a:extLst>
              </p:cNvPr>
              <p:cNvSpPr txBox="1">
                <a:spLocks noRot="1" noChangeAspect="1" noMove="1" noResize="1" noEditPoints="1" noAdjustHandles="1" noChangeArrowheads="1" noChangeShapeType="1" noTextEdit="1"/>
              </p:cNvSpPr>
              <p:nvPr/>
            </p:nvSpPr>
            <p:spPr>
              <a:xfrm>
                <a:off x="3691625" y="5295849"/>
                <a:ext cx="5002716" cy="369332"/>
              </a:xfrm>
              <a:prstGeom prst="rect">
                <a:avLst/>
              </a:prstGeom>
              <a:blipFill>
                <a:blip r:embed="rId6"/>
                <a:stretch>
                  <a:fillRect l="-366" t="-1667" r="-1098" b="-26667"/>
                </a:stretch>
              </a:blipFill>
            </p:spPr>
            <p:txBody>
              <a:bodyPr/>
              <a:lstStyle/>
              <a:p>
                <a:r>
                  <a:rPr lang="en-IN">
                    <a:noFill/>
                  </a:rPr>
                  <a:t> </a:t>
                </a:r>
              </a:p>
            </p:txBody>
          </p:sp>
        </mc:Fallback>
      </mc:AlternateContent>
    </p:spTree>
    <p:extLst>
      <p:ext uri="{BB962C8B-B14F-4D97-AF65-F5344CB8AC3E}">
        <p14:creationId xmlns:p14="http://schemas.microsoft.com/office/powerpoint/2010/main" val="2901966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16" grpId="0"/>
      <p:bldP spid="17"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EA5DCE-8910-AAEE-7A37-E237D60E21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FD919D-867C-A5AE-D87C-A19266F1AC50}"/>
              </a:ext>
            </a:extLst>
          </p:cNvPr>
          <p:cNvSpPr>
            <a:spLocks noGrp="1"/>
          </p:cNvSpPr>
          <p:nvPr>
            <p:ph type="title"/>
          </p:nvPr>
        </p:nvSpPr>
        <p:spPr>
          <a:xfrm>
            <a:off x="838201" y="-92075"/>
            <a:ext cx="8264703" cy="1135903"/>
          </a:xfrm>
        </p:spPr>
        <p:txBody>
          <a:bodyPr>
            <a:noAutofit/>
          </a:bodyPr>
          <a:lstStyle/>
          <a:p>
            <a:r>
              <a:rPr lang="en-IN" sz="3200" b="1" dirty="0">
                <a:solidFill>
                  <a:srgbClr val="0000FF"/>
                </a:solidFill>
                <a:latin typeface="Calibri" panose="020F0502020204030204" pitchFamily="34" charset="0"/>
              </a:rPr>
              <a:t>N</a:t>
            </a:r>
            <a:r>
              <a:rPr lang="en-IN" sz="3200" b="1" i="0" u="none" strike="noStrike" baseline="0" dirty="0">
                <a:solidFill>
                  <a:srgbClr val="0000FF"/>
                </a:solidFill>
                <a:latin typeface="Calibri" panose="020F0502020204030204" pitchFamily="34" charset="0"/>
              </a:rPr>
              <a:t>umerical Problem</a:t>
            </a:r>
            <a:endParaRPr lang="en-IN" sz="3200" b="1" dirty="0">
              <a:latin typeface="+mn-lt"/>
            </a:endParaRPr>
          </a:p>
        </p:txBody>
      </p:sp>
      <p:sp>
        <p:nvSpPr>
          <p:cNvPr id="4" name="Rectangle 3">
            <a:extLst>
              <a:ext uri="{FF2B5EF4-FFF2-40B4-BE49-F238E27FC236}">
                <a16:creationId xmlns:a16="http://schemas.microsoft.com/office/drawing/2014/main" id="{5C9D68BD-DC0A-75ED-CB61-40522FB7A237}"/>
              </a:ext>
            </a:extLst>
          </p:cNvPr>
          <p:cNvSpPr/>
          <p:nvPr/>
        </p:nvSpPr>
        <p:spPr>
          <a:xfrm>
            <a:off x="471056" y="935541"/>
            <a:ext cx="11443854" cy="461665"/>
          </a:xfrm>
          <a:prstGeom prst="rect">
            <a:avLst/>
          </a:prstGeom>
        </p:spPr>
        <p:txBody>
          <a:bodyPr wrap="square">
            <a:spAutoFit/>
          </a:bodyPr>
          <a:lstStyle/>
          <a:p>
            <a:pPr algn="just"/>
            <a:r>
              <a:rPr lang="en-US" sz="2400" dirty="0">
                <a:solidFill>
                  <a:srgbClr val="FF0000"/>
                </a:solidFill>
              </a:rPr>
              <a:t>The bandgap energy of the GaAs semiconductor laser with wavelength 860 nm is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2EE20B8-BFE0-8EE7-7043-49AB3120E07E}"/>
                  </a:ext>
                </a:extLst>
              </p:cNvPr>
              <p:cNvSpPr txBox="1"/>
              <p:nvPr/>
            </p:nvSpPr>
            <p:spPr>
              <a:xfrm>
                <a:off x="4316436" y="1654211"/>
                <a:ext cx="3301299" cy="7936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dirty="0" smtClean="0">
                          <a:solidFill>
                            <a:schemeClr val="tx1"/>
                          </a:solidFill>
                          <a:latin typeface="Cambria Math" panose="02040503050406030204" pitchFamily="18" charset="0"/>
                        </a:rPr>
                        <m:t>E</m:t>
                      </m:r>
                      <m:r>
                        <m:rPr>
                          <m:sty m:val="p"/>
                        </m:rPr>
                        <a:rPr lang="en-US" sz="2400" baseline="-25000" dirty="0" err="1">
                          <a:solidFill>
                            <a:schemeClr val="tx1"/>
                          </a:solidFill>
                          <a:latin typeface="Cambria Math" panose="02040503050406030204" pitchFamily="18" charset="0"/>
                        </a:rPr>
                        <m:t>g</m:t>
                      </m:r>
                      <m:r>
                        <a:rPr lang="en-US" sz="2400" i="0" dirty="0">
                          <a:solidFill>
                            <a:schemeClr val="tx1"/>
                          </a:solidFill>
                          <a:latin typeface="Cambria Math" panose="02040503050406030204" pitchFamily="18" charset="0"/>
                        </a:rPr>
                        <m:t>=</m:t>
                      </m:r>
                      <m:f>
                        <m:fPr>
                          <m:ctrlPr>
                            <a:rPr lang="en-US" sz="2400" i="1" dirty="0">
                              <a:solidFill>
                                <a:schemeClr val="tx1"/>
                              </a:solidFill>
                              <a:latin typeface="Cambria Math" panose="02040503050406030204" pitchFamily="18" charset="0"/>
                            </a:rPr>
                          </m:ctrlPr>
                        </m:fPr>
                        <m:num>
                          <m:r>
                            <m:rPr>
                              <m:sty m:val="p"/>
                            </m:rPr>
                            <a:rPr lang="en-US" sz="2400" i="0" dirty="0" err="1">
                              <a:solidFill>
                                <a:schemeClr val="tx1"/>
                              </a:solidFill>
                              <a:latin typeface="Cambria Math" panose="02040503050406030204" pitchFamily="18" charset="0"/>
                            </a:rPr>
                            <m:t>hc</m:t>
                          </m:r>
                        </m:num>
                        <m:den>
                          <m:r>
                            <m:rPr>
                              <m:sty m:val="p"/>
                            </m:rPr>
                            <a:rPr lang="el-GR" sz="2400" dirty="0">
                              <a:solidFill>
                                <a:schemeClr val="tx1"/>
                              </a:solidFill>
                              <a:latin typeface="Cambria Math" panose="02040503050406030204" pitchFamily="18" charset="0"/>
                            </a:rPr>
                            <m:t>λ</m:t>
                          </m:r>
                        </m:den>
                      </m:f>
                    </m:oMath>
                  </m:oMathPara>
                </a14:m>
                <a:endParaRPr lang="en-IN" sz="2400" dirty="0">
                  <a:solidFill>
                    <a:schemeClr val="tx1"/>
                  </a:solidFill>
                </a:endParaRPr>
              </a:p>
            </p:txBody>
          </p:sp>
        </mc:Choice>
        <mc:Fallback xmlns="">
          <p:sp>
            <p:nvSpPr>
              <p:cNvPr id="6" name="TextBox 5">
                <a:extLst>
                  <a:ext uri="{FF2B5EF4-FFF2-40B4-BE49-F238E27FC236}">
                    <a16:creationId xmlns:a16="http://schemas.microsoft.com/office/drawing/2014/main" id="{D2EE20B8-BFE0-8EE7-7043-49AB3120E07E}"/>
                  </a:ext>
                </a:extLst>
              </p:cNvPr>
              <p:cNvSpPr txBox="1">
                <a:spLocks noRot="1" noChangeAspect="1" noMove="1" noResize="1" noEditPoints="1" noAdjustHandles="1" noChangeArrowheads="1" noChangeShapeType="1" noTextEdit="1"/>
              </p:cNvSpPr>
              <p:nvPr/>
            </p:nvSpPr>
            <p:spPr>
              <a:xfrm>
                <a:off x="4316436" y="1654211"/>
                <a:ext cx="3301299" cy="793679"/>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D3DD9FC-2F4A-CF46-9047-6FECCF0E2F9A}"/>
                  </a:ext>
                </a:extLst>
              </p:cNvPr>
              <p:cNvSpPr txBox="1"/>
              <p:nvPr/>
            </p:nvSpPr>
            <p:spPr>
              <a:xfrm>
                <a:off x="3831892" y="2742232"/>
                <a:ext cx="4270387" cy="8334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dirty="0" smtClean="0">
                          <a:solidFill>
                            <a:schemeClr val="tx1"/>
                          </a:solidFill>
                          <a:latin typeface="Cambria Math" panose="02040503050406030204" pitchFamily="18" charset="0"/>
                        </a:rPr>
                        <m:t>E</m:t>
                      </m:r>
                      <m:r>
                        <m:rPr>
                          <m:sty m:val="p"/>
                        </m:rPr>
                        <a:rPr lang="en-US" sz="2400" baseline="-25000" dirty="0" err="1">
                          <a:solidFill>
                            <a:schemeClr val="tx1"/>
                          </a:solidFill>
                          <a:latin typeface="Cambria Math" panose="02040503050406030204" pitchFamily="18" charset="0"/>
                        </a:rPr>
                        <m:t>g</m:t>
                      </m:r>
                      <m:r>
                        <a:rPr lang="en-US" sz="2400" i="0" dirty="0">
                          <a:solidFill>
                            <a:schemeClr val="tx1"/>
                          </a:solidFill>
                          <a:latin typeface="Cambria Math" panose="02040503050406030204" pitchFamily="18" charset="0"/>
                        </a:rPr>
                        <m:t>=</m:t>
                      </m:r>
                      <m:f>
                        <m:fPr>
                          <m:ctrlPr>
                            <a:rPr lang="en-US" sz="2400" i="1" dirty="0">
                              <a:solidFill>
                                <a:schemeClr val="tx1"/>
                              </a:solidFill>
                              <a:latin typeface="Cambria Math" panose="02040503050406030204" pitchFamily="18" charset="0"/>
                            </a:rPr>
                          </m:ctrlPr>
                        </m:fPr>
                        <m:num>
                          <m:r>
                            <a:rPr lang="en-US" sz="2400" b="0" i="0" dirty="0" smtClean="0">
                              <a:solidFill>
                                <a:schemeClr val="tx1"/>
                              </a:solidFill>
                              <a:latin typeface="Cambria Math" panose="02040503050406030204" pitchFamily="18" charset="0"/>
                            </a:rPr>
                            <m:t>6.626×</m:t>
                          </m:r>
                          <m:sSup>
                            <m:sSupPr>
                              <m:ctrlPr>
                                <a:rPr lang="en-US" sz="2400" b="0" i="1" dirty="0" smtClean="0">
                                  <a:solidFill>
                                    <a:schemeClr val="tx1"/>
                                  </a:solidFill>
                                  <a:latin typeface="Cambria Math" panose="02040503050406030204" pitchFamily="18" charset="0"/>
                                </a:rPr>
                              </m:ctrlPr>
                            </m:sSupPr>
                            <m:e>
                              <m:r>
                                <a:rPr lang="en-US" sz="2400" b="0" i="0" dirty="0" smtClean="0">
                                  <a:solidFill>
                                    <a:schemeClr val="tx1"/>
                                  </a:solidFill>
                                  <a:latin typeface="Cambria Math" panose="02040503050406030204" pitchFamily="18" charset="0"/>
                                </a:rPr>
                                <m:t>10</m:t>
                              </m:r>
                            </m:e>
                            <m:sup>
                              <m:r>
                                <a:rPr lang="en-US" sz="2400" b="0" i="0" dirty="0" smtClean="0">
                                  <a:solidFill>
                                    <a:schemeClr val="tx1"/>
                                  </a:solidFill>
                                  <a:latin typeface="Cambria Math" panose="02040503050406030204" pitchFamily="18" charset="0"/>
                                </a:rPr>
                                <m:t>−34</m:t>
                              </m:r>
                            </m:sup>
                          </m:sSup>
                          <m:r>
                            <a:rPr lang="en-US" sz="2400" b="0" i="0" dirty="0" smtClean="0">
                              <a:solidFill>
                                <a:schemeClr val="tx1"/>
                              </a:solidFill>
                              <a:latin typeface="Cambria Math" panose="02040503050406030204" pitchFamily="18" charset="0"/>
                            </a:rPr>
                            <m:t>×3×</m:t>
                          </m:r>
                          <m:sSup>
                            <m:sSupPr>
                              <m:ctrlPr>
                                <a:rPr lang="en-US" sz="2400" b="0" i="1" dirty="0" smtClean="0">
                                  <a:solidFill>
                                    <a:schemeClr val="tx1"/>
                                  </a:solidFill>
                                  <a:latin typeface="Cambria Math" panose="02040503050406030204" pitchFamily="18" charset="0"/>
                                </a:rPr>
                              </m:ctrlPr>
                            </m:sSupPr>
                            <m:e>
                              <m:r>
                                <a:rPr lang="en-US" sz="2400" b="0" i="0" dirty="0" smtClean="0">
                                  <a:solidFill>
                                    <a:schemeClr val="tx1"/>
                                  </a:solidFill>
                                  <a:latin typeface="Cambria Math" panose="02040503050406030204" pitchFamily="18" charset="0"/>
                                </a:rPr>
                                <m:t>10</m:t>
                              </m:r>
                            </m:e>
                            <m:sup>
                              <m:r>
                                <a:rPr lang="en-US" sz="2400" b="0" i="0" dirty="0" smtClean="0">
                                  <a:solidFill>
                                    <a:schemeClr val="tx1"/>
                                  </a:solidFill>
                                  <a:latin typeface="Cambria Math" panose="02040503050406030204" pitchFamily="18" charset="0"/>
                                </a:rPr>
                                <m:t>8</m:t>
                              </m:r>
                            </m:sup>
                          </m:sSup>
                        </m:num>
                        <m:den>
                          <m:r>
                            <a:rPr lang="en-US" sz="2400" b="0" i="0" dirty="0" smtClean="0">
                              <a:solidFill>
                                <a:schemeClr val="tx1"/>
                              </a:solidFill>
                              <a:latin typeface="Cambria Math" panose="02040503050406030204" pitchFamily="18" charset="0"/>
                            </a:rPr>
                            <m:t>860×</m:t>
                          </m:r>
                          <m:sSup>
                            <m:sSupPr>
                              <m:ctrlPr>
                                <a:rPr lang="en-US" sz="2400" b="0" i="1" dirty="0" smtClean="0">
                                  <a:solidFill>
                                    <a:schemeClr val="tx1"/>
                                  </a:solidFill>
                                  <a:latin typeface="Cambria Math" panose="02040503050406030204" pitchFamily="18" charset="0"/>
                                </a:rPr>
                              </m:ctrlPr>
                            </m:sSupPr>
                            <m:e>
                              <m:r>
                                <a:rPr lang="en-US" sz="2400" b="0" i="0" dirty="0" smtClean="0">
                                  <a:solidFill>
                                    <a:schemeClr val="tx1"/>
                                  </a:solidFill>
                                  <a:latin typeface="Cambria Math" panose="02040503050406030204" pitchFamily="18" charset="0"/>
                                </a:rPr>
                                <m:t>10</m:t>
                              </m:r>
                            </m:e>
                            <m:sup>
                              <m:r>
                                <a:rPr lang="en-US" sz="2400" b="0" i="0" dirty="0" smtClean="0">
                                  <a:solidFill>
                                    <a:schemeClr val="tx1"/>
                                  </a:solidFill>
                                  <a:latin typeface="Cambria Math" panose="02040503050406030204" pitchFamily="18" charset="0"/>
                                </a:rPr>
                                <m:t>−9</m:t>
                              </m:r>
                            </m:sup>
                          </m:sSup>
                        </m:den>
                      </m:f>
                    </m:oMath>
                  </m:oMathPara>
                </a14:m>
                <a:endParaRPr lang="en-IN" sz="2400" dirty="0">
                  <a:solidFill>
                    <a:schemeClr val="tx1"/>
                  </a:solidFill>
                </a:endParaRPr>
              </a:p>
            </p:txBody>
          </p:sp>
        </mc:Choice>
        <mc:Fallback xmlns="">
          <p:sp>
            <p:nvSpPr>
              <p:cNvPr id="7" name="TextBox 6">
                <a:extLst>
                  <a:ext uri="{FF2B5EF4-FFF2-40B4-BE49-F238E27FC236}">
                    <a16:creationId xmlns:a16="http://schemas.microsoft.com/office/drawing/2014/main" id="{ED3DD9FC-2F4A-CF46-9047-6FECCF0E2F9A}"/>
                  </a:ext>
                </a:extLst>
              </p:cNvPr>
              <p:cNvSpPr txBox="1">
                <a:spLocks noRot="1" noChangeAspect="1" noMove="1" noResize="1" noEditPoints="1" noAdjustHandles="1" noChangeArrowheads="1" noChangeShapeType="1" noTextEdit="1"/>
              </p:cNvSpPr>
              <p:nvPr/>
            </p:nvSpPr>
            <p:spPr>
              <a:xfrm>
                <a:off x="3831892" y="2742232"/>
                <a:ext cx="4270387" cy="833433"/>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3E50B0-5662-4A4C-463E-D8D66ABEACF3}"/>
                  </a:ext>
                </a:extLst>
              </p:cNvPr>
              <p:cNvSpPr txBox="1"/>
              <p:nvPr/>
            </p:nvSpPr>
            <p:spPr>
              <a:xfrm>
                <a:off x="3831892" y="3807844"/>
                <a:ext cx="4270387" cy="8334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dirty="0" smtClean="0">
                          <a:solidFill>
                            <a:schemeClr val="tx1"/>
                          </a:solidFill>
                          <a:latin typeface="Cambria Math" panose="02040503050406030204" pitchFamily="18" charset="0"/>
                        </a:rPr>
                        <m:t>E</m:t>
                      </m:r>
                      <m:r>
                        <m:rPr>
                          <m:sty m:val="p"/>
                        </m:rPr>
                        <a:rPr lang="en-US" sz="2400" baseline="-25000" dirty="0" err="1">
                          <a:solidFill>
                            <a:schemeClr val="tx1"/>
                          </a:solidFill>
                          <a:latin typeface="Cambria Math" panose="02040503050406030204" pitchFamily="18" charset="0"/>
                        </a:rPr>
                        <m:t>g</m:t>
                      </m:r>
                      <m:r>
                        <a:rPr lang="en-US" sz="2400" i="0" dirty="0">
                          <a:solidFill>
                            <a:schemeClr val="tx1"/>
                          </a:solidFill>
                          <a:latin typeface="Cambria Math" panose="02040503050406030204" pitchFamily="18" charset="0"/>
                        </a:rPr>
                        <m:t>=</m:t>
                      </m:r>
                      <m:f>
                        <m:fPr>
                          <m:ctrlPr>
                            <a:rPr lang="en-US" sz="2400" i="1" dirty="0">
                              <a:solidFill>
                                <a:schemeClr val="tx1"/>
                              </a:solidFill>
                              <a:latin typeface="Cambria Math" panose="02040503050406030204" pitchFamily="18" charset="0"/>
                            </a:rPr>
                          </m:ctrlPr>
                        </m:fPr>
                        <m:num>
                          <m:r>
                            <a:rPr lang="en-US" sz="2400" b="0" i="0" dirty="0" smtClean="0">
                              <a:solidFill>
                                <a:schemeClr val="tx1"/>
                              </a:solidFill>
                              <a:latin typeface="Cambria Math" panose="02040503050406030204" pitchFamily="18" charset="0"/>
                            </a:rPr>
                            <m:t>6.626×</m:t>
                          </m:r>
                          <m:sSup>
                            <m:sSupPr>
                              <m:ctrlPr>
                                <a:rPr lang="en-US" sz="2400" b="0" i="1" dirty="0" smtClean="0">
                                  <a:solidFill>
                                    <a:schemeClr val="tx1"/>
                                  </a:solidFill>
                                  <a:latin typeface="Cambria Math" panose="02040503050406030204" pitchFamily="18" charset="0"/>
                                </a:rPr>
                              </m:ctrlPr>
                            </m:sSupPr>
                            <m:e>
                              <m:r>
                                <a:rPr lang="en-US" sz="2400" b="0" i="0" dirty="0" smtClean="0">
                                  <a:solidFill>
                                    <a:schemeClr val="tx1"/>
                                  </a:solidFill>
                                  <a:latin typeface="Cambria Math" panose="02040503050406030204" pitchFamily="18" charset="0"/>
                                </a:rPr>
                                <m:t>10</m:t>
                              </m:r>
                            </m:e>
                            <m:sup>
                              <m:r>
                                <a:rPr lang="en-US" sz="2400" b="0" i="0" dirty="0" smtClean="0">
                                  <a:solidFill>
                                    <a:schemeClr val="tx1"/>
                                  </a:solidFill>
                                  <a:latin typeface="Cambria Math" panose="02040503050406030204" pitchFamily="18" charset="0"/>
                                </a:rPr>
                                <m:t>−34</m:t>
                              </m:r>
                            </m:sup>
                          </m:sSup>
                          <m:r>
                            <a:rPr lang="en-US" sz="2400" b="0" i="0" dirty="0" smtClean="0">
                              <a:solidFill>
                                <a:schemeClr val="tx1"/>
                              </a:solidFill>
                              <a:latin typeface="Cambria Math" panose="02040503050406030204" pitchFamily="18" charset="0"/>
                            </a:rPr>
                            <m:t>×3×</m:t>
                          </m:r>
                          <m:sSup>
                            <m:sSupPr>
                              <m:ctrlPr>
                                <a:rPr lang="en-US" sz="2400" b="0" i="1" dirty="0" smtClean="0">
                                  <a:solidFill>
                                    <a:schemeClr val="tx1"/>
                                  </a:solidFill>
                                  <a:latin typeface="Cambria Math" panose="02040503050406030204" pitchFamily="18" charset="0"/>
                                </a:rPr>
                              </m:ctrlPr>
                            </m:sSupPr>
                            <m:e>
                              <m:r>
                                <a:rPr lang="en-US" sz="2400" b="0" i="0" dirty="0" smtClean="0">
                                  <a:solidFill>
                                    <a:schemeClr val="tx1"/>
                                  </a:solidFill>
                                  <a:latin typeface="Cambria Math" panose="02040503050406030204" pitchFamily="18" charset="0"/>
                                </a:rPr>
                                <m:t>10</m:t>
                              </m:r>
                            </m:e>
                            <m:sup>
                              <m:r>
                                <a:rPr lang="en-US" sz="2400" b="0" i="0" dirty="0" smtClean="0">
                                  <a:solidFill>
                                    <a:schemeClr val="tx1"/>
                                  </a:solidFill>
                                  <a:latin typeface="Cambria Math" panose="02040503050406030204" pitchFamily="18" charset="0"/>
                                </a:rPr>
                                <m:t>8</m:t>
                              </m:r>
                            </m:sup>
                          </m:sSup>
                        </m:num>
                        <m:den>
                          <m:r>
                            <a:rPr lang="en-US" sz="2400" b="0" i="0" dirty="0" smtClean="0">
                              <a:solidFill>
                                <a:schemeClr val="tx1"/>
                              </a:solidFill>
                              <a:latin typeface="Cambria Math" panose="02040503050406030204" pitchFamily="18" charset="0"/>
                            </a:rPr>
                            <m:t>860×</m:t>
                          </m:r>
                          <m:sSup>
                            <m:sSupPr>
                              <m:ctrlPr>
                                <a:rPr lang="en-US" sz="2400" b="0" i="1" dirty="0" smtClean="0">
                                  <a:solidFill>
                                    <a:schemeClr val="tx1"/>
                                  </a:solidFill>
                                  <a:latin typeface="Cambria Math" panose="02040503050406030204" pitchFamily="18" charset="0"/>
                                </a:rPr>
                              </m:ctrlPr>
                            </m:sSupPr>
                            <m:e>
                              <m:r>
                                <a:rPr lang="en-US" sz="2400" b="0" i="0" dirty="0" smtClean="0">
                                  <a:solidFill>
                                    <a:schemeClr val="tx1"/>
                                  </a:solidFill>
                                  <a:latin typeface="Cambria Math" panose="02040503050406030204" pitchFamily="18" charset="0"/>
                                </a:rPr>
                                <m:t>10</m:t>
                              </m:r>
                            </m:e>
                            <m:sup>
                              <m:r>
                                <a:rPr lang="en-US" sz="2400" b="0" i="0" dirty="0" smtClean="0">
                                  <a:solidFill>
                                    <a:schemeClr val="tx1"/>
                                  </a:solidFill>
                                  <a:latin typeface="Cambria Math" panose="02040503050406030204" pitchFamily="18" charset="0"/>
                                </a:rPr>
                                <m:t>−9</m:t>
                              </m:r>
                            </m:sup>
                          </m:sSup>
                        </m:den>
                      </m:f>
                    </m:oMath>
                  </m:oMathPara>
                </a14:m>
                <a:endParaRPr lang="en-IN" sz="2400" dirty="0">
                  <a:solidFill>
                    <a:schemeClr val="tx1"/>
                  </a:solidFill>
                </a:endParaRPr>
              </a:p>
            </p:txBody>
          </p:sp>
        </mc:Choice>
        <mc:Fallback xmlns="">
          <p:sp>
            <p:nvSpPr>
              <p:cNvPr id="8" name="TextBox 7">
                <a:extLst>
                  <a:ext uri="{FF2B5EF4-FFF2-40B4-BE49-F238E27FC236}">
                    <a16:creationId xmlns:a16="http://schemas.microsoft.com/office/drawing/2014/main" id="{A33E50B0-5662-4A4C-463E-D8D66ABEACF3}"/>
                  </a:ext>
                </a:extLst>
              </p:cNvPr>
              <p:cNvSpPr txBox="1">
                <a:spLocks noRot="1" noChangeAspect="1" noMove="1" noResize="1" noEditPoints="1" noAdjustHandles="1" noChangeArrowheads="1" noChangeShapeType="1" noTextEdit="1"/>
              </p:cNvSpPr>
              <p:nvPr/>
            </p:nvSpPr>
            <p:spPr>
              <a:xfrm>
                <a:off x="3831892" y="3807844"/>
                <a:ext cx="4270387" cy="833433"/>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DFFF2F6-E444-CC51-C6B7-944D11BFA3A2}"/>
                  </a:ext>
                </a:extLst>
              </p:cNvPr>
              <p:cNvSpPr txBox="1"/>
              <p:nvPr/>
            </p:nvSpPr>
            <p:spPr>
              <a:xfrm>
                <a:off x="3831892" y="4935619"/>
                <a:ext cx="4270387"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dirty="0" smtClean="0">
                          <a:solidFill>
                            <a:schemeClr val="tx1"/>
                          </a:solidFill>
                          <a:latin typeface="Cambria Math" panose="02040503050406030204" pitchFamily="18" charset="0"/>
                        </a:rPr>
                        <m:t>E</m:t>
                      </m:r>
                      <m:r>
                        <m:rPr>
                          <m:sty m:val="p"/>
                        </m:rPr>
                        <a:rPr lang="en-US" sz="2400" baseline="-25000" dirty="0" err="1">
                          <a:solidFill>
                            <a:schemeClr val="tx1"/>
                          </a:solidFill>
                          <a:latin typeface="Cambria Math" panose="02040503050406030204" pitchFamily="18" charset="0"/>
                        </a:rPr>
                        <m:t>g</m:t>
                      </m:r>
                      <m:r>
                        <a:rPr lang="en-US" sz="2400" i="0" dirty="0">
                          <a:solidFill>
                            <a:schemeClr val="tx1"/>
                          </a:solidFill>
                          <a:latin typeface="Cambria Math" panose="02040503050406030204" pitchFamily="18" charset="0"/>
                        </a:rPr>
                        <m:t>=</m:t>
                      </m:r>
                      <m:r>
                        <a:rPr lang="en-US" sz="2400" i="1" dirty="0" smtClean="0">
                          <a:solidFill>
                            <a:schemeClr val="tx1"/>
                          </a:solidFill>
                          <a:latin typeface="Cambria Math" panose="02040503050406030204" pitchFamily="18" charset="0"/>
                        </a:rPr>
                        <m:t>2</m:t>
                      </m:r>
                      <m:r>
                        <a:rPr lang="en-US" sz="2400" b="0" i="1" dirty="0" smtClean="0">
                          <a:solidFill>
                            <a:schemeClr val="tx1"/>
                          </a:solidFill>
                          <a:latin typeface="Cambria Math" panose="02040503050406030204" pitchFamily="18" charset="0"/>
                        </a:rPr>
                        <m:t>.3113×</m:t>
                      </m:r>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10</m:t>
                          </m:r>
                        </m:e>
                        <m:sup>
                          <m:r>
                            <a:rPr lang="en-US" sz="2400" b="0" i="1" dirty="0" smtClean="0">
                              <a:solidFill>
                                <a:schemeClr val="tx1"/>
                              </a:solidFill>
                              <a:latin typeface="Cambria Math" panose="02040503050406030204" pitchFamily="18" charset="0"/>
                            </a:rPr>
                            <m:t>−19</m:t>
                          </m:r>
                        </m:sup>
                      </m:sSup>
                      <m:r>
                        <a:rPr lang="en-US" sz="2400" b="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𝐽</m:t>
                      </m:r>
                    </m:oMath>
                  </m:oMathPara>
                </a14:m>
                <a:endParaRPr lang="en-IN" sz="2400" dirty="0">
                  <a:solidFill>
                    <a:schemeClr val="tx1"/>
                  </a:solidFill>
                </a:endParaRPr>
              </a:p>
            </p:txBody>
          </p:sp>
        </mc:Choice>
        <mc:Fallback xmlns="">
          <p:sp>
            <p:nvSpPr>
              <p:cNvPr id="9" name="TextBox 8">
                <a:extLst>
                  <a:ext uri="{FF2B5EF4-FFF2-40B4-BE49-F238E27FC236}">
                    <a16:creationId xmlns:a16="http://schemas.microsoft.com/office/drawing/2014/main" id="{CDFFF2F6-E444-CC51-C6B7-944D11BFA3A2}"/>
                  </a:ext>
                </a:extLst>
              </p:cNvPr>
              <p:cNvSpPr txBox="1">
                <a:spLocks noRot="1" noChangeAspect="1" noMove="1" noResize="1" noEditPoints="1" noAdjustHandles="1" noChangeArrowheads="1" noChangeShapeType="1" noTextEdit="1"/>
              </p:cNvSpPr>
              <p:nvPr/>
            </p:nvSpPr>
            <p:spPr>
              <a:xfrm>
                <a:off x="3831892" y="4935619"/>
                <a:ext cx="4270387" cy="461665"/>
              </a:xfrm>
              <a:prstGeom prst="rect">
                <a:avLst/>
              </a:prstGeom>
              <a:blipFill>
                <a:blip r:embed="rId6"/>
                <a:stretch>
                  <a:fillRect b="-1333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B5DFBA9-05AE-AB3F-F493-24DF86D58693}"/>
                  </a:ext>
                </a:extLst>
              </p:cNvPr>
              <p:cNvSpPr txBox="1"/>
              <p:nvPr/>
            </p:nvSpPr>
            <p:spPr>
              <a:xfrm>
                <a:off x="3091112" y="5691626"/>
                <a:ext cx="5751947"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dirty="0" smtClean="0">
                          <a:solidFill>
                            <a:schemeClr val="tx1"/>
                          </a:solidFill>
                          <a:latin typeface="Cambria Math" panose="02040503050406030204" pitchFamily="18" charset="0"/>
                        </a:rPr>
                        <m:t>E</m:t>
                      </m:r>
                      <m:r>
                        <m:rPr>
                          <m:sty m:val="p"/>
                        </m:rPr>
                        <a:rPr lang="en-US" sz="2400" baseline="-25000" dirty="0" err="1">
                          <a:solidFill>
                            <a:schemeClr val="tx1"/>
                          </a:solidFill>
                          <a:latin typeface="Cambria Math" panose="02040503050406030204" pitchFamily="18" charset="0"/>
                        </a:rPr>
                        <m:t>g</m:t>
                      </m:r>
                      <m:r>
                        <a:rPr lang="en-US" sz="2400" i="0" dirty="0">
                          <a:solidFill>
                            <a:schemeClr val="tx1"/>
                          </a:solidFill>
                          <a:latin typeface="Cambria Math" panose="02040503050406030204" pitchFamily="18" charset="0"/>
                        </a:rPr>
                        <m:t>=</m:t>
                      </m:r>
                      <m:r>
                        <a:rPr lang="en-US" sz="2400" i="1" dirty="0" smtClean="0">
                          <a:solidFill>
                            <a:schemeClr val="tx1"/>
                          </a:solidFill>
                          <a:latin typeface="Cambria Math" panose="02040503050406030204" pitchFamily="18" charset="0"/>
                        </a:rPr>
                        <m:t>2</m:t>
                      </m:r>
                      <m:r>
                        <a:rPr lang="en-US" sz="2400" b="0" i="1" dirty="0" smtClean="0">
                          <a:solidFill>
                            <a:schemeClr val="tx1"/>
                          </a:solidFill>
                          <a:latin typeface="Cambria Math" panose="02040503050406030204" pitchFamily="18" charset="0"/>
                        </a:rPr>
                        <m:t>.3113×</m:t>
                      </m:r>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10</m:t>
                          </m:r>
                        </m:e>
                        <m:sup>
                          <m:r>
                            <a:rPr lang="en-US" sz="2400" b="0" i="1" dirty="0" smtClean="0">
                              <a:solidFill>
                                <a:schemeClr val="tx1"/>
                              </a:solidFill>
                              <a:latin typeface="Cambria Math" panose="02040503050406030204" pitchFamily="18" charset="0"/>
                            </a:rPr>
                            <m:t>−19</m:t>
                          </m:r>
                        </m:sup>
                      </m:sSup>
                      <m:r>
                        <a:rPr lang="en-US" sz="2400" b="0" i="1" dirty="0" smtClean="0">
                          <a:solidFill>
                            <a:schemeClr val="tx1"/>
                          </a:solidFill>
                          <a:latin typeface="Cambria Math" panose="02040503050406030204" pitchFamily="18" charset="0"/>
                        </a:rPr>
                        <m:t>×1.6×</m:t>
                      </m:r>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10</m:t>
                          </m:r>
                        </m:e>
                        <m:sup>
                          <m:r>
                            <a:rPr lang="en-US" sz="2400" b="0" i="1" dirty="0" smtClean="0">
                              <a:solidFill>
                                <a:schemeClr val="tx1"/>
                              </a:solidFill>
                              <a:latin typeface="Cambria Math" panose="02040503050406030204" pitchFamily="18" charset="0"/>
                            </a:rPr>
                            <m:t>−19</m:t>
                          </m:r>
                        </m:sup>
                      </m:sSup>
                    </m:oMath>
                  </m:oMathPara>
                </a14:m>
                <a:endParaRPr lang="en-IN" sz="2400" dirty="0">
                  <a:solidFill>
                    <a:schemeClr val="tx1"/>
                  </a:solidFill>
                </a:endParaRPr>
              </a:p>
            </p:txBody>
          </p:sp>
        </mc:Choice>
        <mc:Fallback xmlns="">
          <p:sp>
            <p:nvSpPr>
              <p:cNvPr id="10" name="TextBox 9">
                <a:extLst>
                  <a:ext uri="{FF2B5EF4-FFF2-40B4-BE49-F238E27FC236}">
                    <a16:creationId xmlns:a16="http://schemas.microsoft.com/office/drawing/2014/main" id="{CB5DFBA9-05AE-AB3F-F493-24DF86D58693}"/>
                  </a:ext>
                </a:extLst>
              </p:cNvPr>
              <p:cNvSpPr txBox="1">
                <a:spLocks noRot="1" noChangeAspect="1" noMove="1" noResize="1" noEditPoints="1" noAdjustHandles="1" noChangeArrowheads="1" noChangeShapeType="1" noTextEdit="1"/>
              </p:cNvSpPr>
              <p:nvPr/>
            </p:nvSpPr>
            <p:spPr>
              <a:xfrm>
                <a:off x="3091112" y="5691626"/>
                <a:ext cx="5751947" cy="461665"/>
              </a:xfrm>
              <a:prstGeom prst="rect">
                <a:avLst/>
              </a:prstGeom>
              <a:blipFill>
                <a:blip r:embed="rId7"/>
                <a:stretch>
                  <a:fillRect b="-1333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9116D9-7E70-BD15-269F-90E0DB96C1A9}"/>
                  </a:ext>
                </a:extLst>
              </p:cNvPr>
              <p:cNvSpPr txBox="1"/>
              <p:nvPr/>
            </p:nvSpPr>
            <p:spPr>
              <a:xfrm>
                <a:off x="3091112" y="6153291"/>
                <a:ext cx="5751947"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dirty="0" smtClean="0">
                          <a:solidFill>
                            <a:schemeClr val="tx1"/>
                          </a:solidFill>
                          <a:latin typeface="Cambria Math" panose="02040503050406030204" pitchFamily="18" charset="0"/>
                        </a:rPr>
                        <m:t>E</m:t>
                      </m:r>
                      <m:r>
                        <m:rPr>
                          <m:sty m:val="p"/>
                        </m:rPr>
                        <a:rPr lang="en-US" sz="2400" baseline="-25000" dirty="0" err="1">
                          <a:solidFill>
                            <a:schemeClr val="tx1"/>
                          </a:solidFill>
                          <a:latin typeface="Cambria Math" panose="02040503050406030204" pitchFamily="18" charset="0"/>
                        </a:rPr>
                        <m:t>g</m:t>
                      </m:r>
                      <m:r>
                        <a:rPr lang="en-US" sz="2400" i="0" dirty="0">
                          <a:solidFill>
                            <a:schemeClr val="tx1"/>
                          </a:solidFill>
                          <a:latin typeface="Cambria Math" panose="02040503050406030204" pitchFamily="18" charset="0"/>
                        </a:rPr>
                        <m:t>=</m:t>
                      </m:r>
                      <m:r>
                        <a:rPr lang="en-US" sz="240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.444 </m:t>
                      </m:r>
                      <m:r>
                        <a:rPr lang="en-US" sz="2400" b="0" i="1" dirty="0" smtClean="0">
                          <a:solidFill>
                            <a:schemeClr val="tx1"/>
                          </a:solidFill>
                          <a:latin typeface="Cambria Math" panose="02040503050406030204" pitchFamily="18" charset="0"/>
                        </a:rPr>
                        <m:t>𝑒𝑉</m:t>
                      </m:r>
                    </m:oMath>
                  </m:oMathPara>
                </a14:m>
                <a:endParaRPr lang="en-IN" sz="2400" dirty="0">
                  <a:solidFill>
                    <a:schemeClr val="tx1"/>
                  </a:solidFill>
                </a:endParaRPr>
              </a:p>
            </p:txBody>
          </p:sp>
        </mc:Choice>
        <mc:Fallback xmlns="">
          <p:sp>
            <p:nvSpPr>
              <p:cNvPr id="11" name="TextBox 10">
                <a:extLst>
                  <a:ext uri="{FF2B5EF4-FFF2-40B4-BE49-F238E27FC236}">
                    <a16:creationId xmlns:a16="http://schemas.microsoft.com/office/drawing/2014/main" id="{679116D9-7E70-BD15-269F-90E0DB96C1A9}"/>
                  </a:ext>
                </a:extLst>
              </p:cNvPr>
              <p:cNvSpPr txBox="1">
                <a:spLocks noRot="1" noChangeAspect="1" noMove="1" noResize="1" noEditPoints="1" noAdjustHandles="1" noChangeArrowheads="1" noChangeShapeType="1" noTextEdit="1"/>
              </p:cNvSpPr>
              <p:nvPr/>
            </p:nvSpPr>
            <p:spPr>
              <a:xfrm>
                <a:off x="3091112" y="6153291"/>
                <a:ext cx="5751947" cy="461665"/>
              </a:xfrm>
              <a:prstGeom prst="rect">
                <a:avLst/>
              </a:prstGeom>
              <a:blipFill>
                <a:blip r:embed="rId8"/>
                <a:stretch>
                  <a:fillRect b="-13158"/>
                </a:stretch>
              </a:blipFill>
            </p:spPr>
            <p:txBody>
              <a:bodyPr/>
              <a:lstStyle/>
              <a:p>
                <a:r>
                  <a:rPr lang="en-IN">
                    <a:noFill/>
                  </a:rPr>
                  <a:t> </a:t>
                </a:r>
              </a:p>
            </p:txBody>
          </p:sp>
        </mc:Fallback>
      </mc:AlternateContent>
    </p:spTree>
    <p:extLst>
      <p:ext uri="{BB962C8B-B14F-4D97-AF65-F5344CB8AC3E}">
        <p14:creationId xmlns:p14="http://schemas.microsoft.com/office/powerpoint/2010/main" val="4008438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0BB176-1E81-A1D9-9EB8-F16E7477FA62}"/>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FAA13E9B-480B-0C62-9A13-6C8B2E759BB5}"/>
              </a:ext>
            </a:extLst>
          </p:cNvPr>
          <p:cNvSpPr txBox="1">
            <a:spLocks/>
          </p:cNvSpPr>
          <p:nvPr/>
        </p:nvSpPr>
        <p:spPr>
          <a:xfrm>
            <a:off x="0" y="1828800"/>
            <a:ext cx="12192000" cy="336295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effectLst>
                  <a:outerShdw blurRad="38100" dist="38100" dir="2700000" algn="tl">
                    <a:srgbClr val="000000">
                      <a:alpha val="43137"/>
                    </a:srgbClr>
                  </a:outerShdw>
                </a:effectLst>
                <a:latin typeface="+mn-lt"/>
              </a:rPr>
              <a:t>LASER Applications</a:t>
            </a:r>
          </a:p>
        </p:txBody>
      </p:sp>
    </p:spTree>
    <p:extLst>
      <p:ext uri="{BB962C8B-B14F-4D97-AF65-F5344CB8AC3E}">
        <p14:creationId xmlns:p14="http://schemas.microsoft.com/office/powerpoint/2010/main" val="140013888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bwMode="auto">
          <a:xfrm>
            <a:off x="838120" y="-144463"/>
            <a:ext cx="1036789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25000"/>
              </a:lnSpc>
            </a:pPr>
            <a:r>
              <a:rPr lang="en-US" altLang="en-US" sz="4800" b="1" dirty="0">
                <a:solidFill>
                  <a:srgbClr val="2121FF"/>
                </a:solidFill>
                <a:latin typeface="+mn-lt"/>
              </a:rPr>
              <a:t>LASER Applications</a:t>
            </a:r>
            <a:endParaRPr lang="en-US" altLang="en-US" sz="3200" b="1" dirty="0">
              <a:solidFill>
                <a:srgbClr val="2121FF"/>
              </a:solidFill>
              <a:latin typeface="+mn-lt"/>
            </a:endParaRPr>
          </a:p>
        </p:txBody>
      </p:sp>
      <p:pic>
        <p:nvPicPr>
          <p:cNvPr id="34818" name="Picture 2" descr="LaserFest | Lasers in Pictures"/>
          <p:cNvPicPr>
            <a:picLocks noChangeAspect="1" noChangeArrowheads="1"/>
          </p:cNvPicPr>
          <p:nvPr/>
        </p:nvPicPr>
        <p:blipFill>
          <a:blip r:embed="rId2"/>
          <a:srcRect/>
          <a:stretch>
            <a:fillRect/>
          </a:stretch>
        </p:blipFill>
        <p:spPr bwMode="auto">
          <a:xfrm>
            <a:off x="6550259" y="3673099"/>
            <a:ext cx="3809108" cy="2856831"/>
          </a:xfrm>
          <a:prstGeom prst="rect">
            <a:avLst/>
          </a:prstGeom>
          <a:noFill/>
        </p:spPr>
      </p:pic>
      <p:pic>
        <p:nvPicPr>
          <p:cNvPr id="7" name="Picture 3" descr="5_Maiman_Laser_Components"/>
          <p:cNvPicPr>
            <a:picLocks noChangeAspect="1" noChangeArrowheads="1"/>
          </p:cNvPicPr>
          <p:nvPr/>
        </p:nvPicPr>
        <p:blipFill>
          <a:blip r:embed="rId3" cstate="print"/>
          <a:srcRect/>
          <a:stretch>
            <a:fillRect/>
          </a:stretch>
        </p:blipFill>
        <p:spPr bwMode="auto">
          <a:xfrm>
            <a:off x="1937290" y="3670341"/>
            <a:ext cx="4288284" cy="2838948"/>
          </a:xfrm>
          <a:prstGeom prst="rect">
            <a:avLst/>
          </a:prstGeom>
          <a:noFill/>
        </p:spPr>
      </p:pic>
      <p:sp>
        <p:nvSpPr>
          <p:cNvPr id="21507" name="AutoShape 3" descr="Technology helps improve production of laser-heated hard disk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1509" name="AutoShape 5" descr="LASEK Eye Surgery - A Better Choice Than LASIK? - AllAboutVision.co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6611924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0501" y="1020419"/>
            <a:ext cx="11267268" cy="3551582"/>
          </a:xfrm>
        </p:spPr>
        <p:txBody>
          <a:bodyPr/>
          <a:lstStyle/>
          <a:p>
            <a:pPr>
              <a:lnSpc>
                <a:spcPct val="200000"/>
              </a:lnSpc>
            </a:pPr>
            <a:r>
              <a:rPr lang="en-US" sz="2400" dirty="0"/>
              <a:t>Applications of lasers</a:t>
            </a:r>
          </a:p>
          <a:p>
            <a:pPr lvl="1">
              <a:lnSpc>
                <a:spcPct val="200000"/>
              </a:lnSpc>
            </a:pPr>
            <a:r>
              <a:rPr lang="en-US" sz="2400" dirty="0"/>
              <a:t>Light Detection and Ranging (</a:t>
            </a:r>
            <a:r>
              <a:rPr lang="en-US" sz="2400" dirty="0" err="1"/>
              <a:t>LiDAR</a:t>
            </a:r>
            <a:r>
              <a:rPr lang="en-US" sz="2400" dirty="0"/>
              <a:t>)</a:t>
            </a:r>
          </a:p>
          <a:p>
            <a:pPr lvl="1">
              <a:lnSpc>
                <a:spcPct val="200000"/>
              </a:lnSpc>
            </a:pPr>
            <a:r>
              <a:rPr lang="en-US" sz="2400" dirty="0"/>
              <a:t>Laser Induced Fusion (LIF)</a:t>
            </a:r>
          </a:p>
          <a:p>
            <a:pPr lvl="1">
              <a:lnSpc>
                <a:spcPct val="200000"/>
              </a:lnSpc>
            </a:pPr>
            <a:r>
              <a:rPr lang="en-US" sz="2400" dirty="0"/>
              <a:t>Laser Isotope separation (LIS</a:t>
            </a:r>
            <a:r>
              <a:rPr lang="en-US" sz="2000" dirty="0"/>
              <a:t>)</a:t>
            </a:r>
          </a:p>
        </p:txBody>
      </p:sp>
      <p:sp>
        <p:nvSpPr>
          <p:cNvPr id="4" name="TextBox 3"/>
          <p:cNvSpPr txBox="1"/>
          <p:nvPr/>
        </p:nvSpPr>
        <p:spPr>
          <a:xfrm>
            <a:off x="914399" y="175792"/>
            <a:ext cx="9109789" cy="584775"/>
          </a:xfrm>
          <a:prstGeom prst="rect">
            <a:avLst/>
          </a:prstGeom>
          <a:noFill/>
        </p:spPr>
        <p:txBody>
          <a:bodyPr wrap="square">
            <a:spAutoFit/>
          </a:bodyPr>
          <a:lstStyle/>
          <a:p>
            <a:pPr>
              <a:defRPr/>
            </a:pPr>
            <a:r>
              <a:rPr lang="en-US" sz="3200" b="1" dirty="0">
                <a:solidFill>
                  <a:srgbClr val="0000FF"/>
                </a:solidFill>
              </a:rPr>
              <a:t>Applications of lasers</a:t>
            </a:r>
          </a:p>
        </p:txBody>
      </p:sp>
    </p:spTree>
    <p:extLst>
      <p:ext uri="{BB962C8B-B14F-4D97-AF65-F5344CB8AC3E}">
        <p14:creationId xmlns:p14="http://schemas.microsoft.com/office/powerpoint/2010/main" val="1438662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11213</TotalTime>
  <Words>6737</Words>
  <Application>Microsoft Office PowerPoint</Application>
  <PresentationFormat>Widescreen</PresentationFormat>
  <Paragraphs>744</Paragraphs>
  <Slides>117</Slides>
  <Notes>24</Notes>
  <HiddenSlides>2</HiddenSlides>
  <MMClips>1</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117</vt:i4>
      </vt:variant>
    </vt:vector>
  </HeadingPairs>
  <TitlesOfParts>
    <vt:vector size="129" baseType="lpstr">
      <vt:lpstr>Arial</vt:lpstr>
      <vt:lpstr>Better Together Script</vt:lpstr>
      <vt:lpstr>Calibri</vt:lpstr>
      <vt:lpstr>Calibri Light</vt:lpstr>
      <vt:lpstr>Cambria Math</vt:lpstr>
      <vt:lpstr>Roman</vt:lpstr>
      <vt:lpstr>Symbol</vt:lpstr>
      <vt:lpstr>Times New Roman</vt:lpstr>
      <vt:lpstr>Wingdings</vt:lpstr>
      <vt:lpstr>Office Theme</vt:lpstr>
      <vt:lpstr>1_Office Theme</vt:lpstr>
      <vt:lpstr>CorelPhotoPaint.Image.9</vt:lpstr>
      <vt:lpstr>PowerPoint Presentation</vt:lpstr>
      <vt:lpstr>Unit 4 – (Lasers) </vt:lpstr>
      <vt:lpstr>Objectives </vt:lpstr>
      <vt:lpstr>LASER</vt:lpstr>
      <vt:lpstr>Light</vt:lpstr>
      <vt:lpstr>Light</vt:lpstr>
      <vt:lpstr>Properties of Light</vt:lpstr>
      <vt:lpstr>Properties of Light</vt:lpstr>
      <vt:lpstr>Colour of Light</vt:lpstr>
      <vt:lpstr>Interaction of Radiation With Matter</vt:lpstr>
      <vt:lpstr>Properties of Light from a Laser</vt:lpstr>
      <vt:lpstr>Quantum Theory of Light</vt:lpstr>
      <vt:lpstr>Quantum Theory of Light</vt:lpstr>
      <vt:lpstr>Atom</vt:lpstr>
      <vt:lpstr>Stimulated Absorption</vt:lpstr>
      <vt:lpstr>Spontaneous Emission</vt:lpstr>
      <vt:lpstr>Stimulated Emission</vt:lpstr>
      <vt:lpstr>Stimulated Absorption</vt:lpstr>
      <vt:lpstr>Spontaneous Emission</vt:lpstr>
      <vt:lpstr>Stimulated Emission</vt:lpstr>
      <vt:lpstr>Population Inversion</vt:lpstr>
      <vt:lpstr>Population Inversion</vt:lpstr>
      <vt:lpstr>Numerical Problems</vt:lpstr>
      <vt:lpstr>Numerical Problems</vt:lpstr>
      <vt:lpstr>Numerical Problems</vt:lpstr>
      <vt:lpstr>Numerical Problems</vt:lpstr>
      <vt:lpstr>PowerPoint Presentation</vt:lpstr>
      <vt:lpstr>Relation between Einstein’s coefficients and energy density of radiation </vt:lpstr>
      <vt:lpstr>Relation between Einstein’s coefficients and energy density of radiation </vt:lpstr>
      <vt:lpstr>Relation between Einstein’s coefficients and energy density of radiation </vt:lpstr>
      <vt:lpstr>Relation between Einstein’s coefficients and energy density of radiation </vt:lpstr>
      <vt:lpstr>PowerPoint Presentation</vt:lpstr>
      <vt:lpstr>Ratio of stimulated emission to spontaneous emission</vt:lpstr>
      <vt:lpstr>Ratio of stimulated emission to spontaneous emission</vt:lpstr>
      <vt:lpstr>Numerical Problems</vt:lpstr>
      <vt:lpstr>Numerical Problems</vt:lpstr>
      <vt:lpstr>Numerical Problems</vt:lpstr>
      <vt:lpstr>Numerical Problems</vt:lpstr>
      <vt:lpstr>Numerical Problems</vt:lpstr>
      <vt:lpstr>PowerPoint Presentation</vt:lpstr>
      <vt:lpstr>Population inversion and pumping</vt:lpstr>
      <vt:lpstr>Pumping methods</vt:lpstr>
      <vt:lpstr>Metastable state</vt:lpstr>
      <vt:lpstr>Metastable state</vt:lpstr>
      <vt:lpstr>Metastable state</vt:lpstr>
      <vt:lpstr>Two-Level System</vt:lpstr>
      <vt:lpstr>Three-Level System</vt:lpstr>
      <vt:lpstr>Two-, three-, and four-level systems</vt:lpstr>
      <vt:lpstr>Amplification of photons</vt:lpstr>
      <vt:lpstr>PowerPoint Presentation</vt:lpstr>
      <vt:lpstr>Resonating cavity</vt:lpstr>
      <vt:lpstr>Resonating cavity</vt:lpstr>
      <vt:lpstr>Requisite conditions for production of a laser beam</vt:lpstr>
      <vt:lpstr>Requisite conditions for production of a laser beam</vt:lpstr>
      <vt:lpstr>Types of laser</vt:lpstr>
      <vt:lpstr>Types of laser</vt:lpstr>
      <vt:lpstr>Types of laser</vt:lpstr>
      <vt:lpstr>Types of laser</vt:lpstr>
      <vt:lpstr>Types of laser</vt:lpstr>
      <vt:lpstr>Numerical Problems</vt:lpstr>
      <vt:lpstr>Numerical Problems</vt:lpstr>
      <vt:lpstr>Numerical Problem</vt:lpstr>
      <vt:lpstr>Class Test</vt:lpstr>
      <vt:lpstr>PowerPoint Presentation</vt:lpstr>
      <vt:lpstr>He-Ne laser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Numerical Problem</vt:lpstr>
      <vt:lpstr>Numerical Problem</vt:lpstr>
      <vt:lpstr>Numerical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p-n junction</vt:lpstr>
      <vt:lpstr>Energy band diagrams of p and n type semiconductors and p-n junction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Numerical Problem</vt:lpstr>
      <vt:lpstr>Numerical Problem</vt:lpstr>
      <vt:lpstr>PowerPoint Presentation</vt:lpstr>
      <vt:lpstr>LASER Applications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Laser</dc:title>
  <dc:creator>Akshay Arjun</dc:creator>
  <cp:lastModifiedBy>Akshay Arjun</cp:lastModifiedBy>
  <cp:revision>266</cp:revision>
  <dcterms:created xsi:type="dcterms:W3CDTF">2021-10-27T08:40:39Z</dcterms:created>
  <dcterms:modified xsi:type="dcterms:W3CDTF">2024-03-21T11:33:31Z</dcterms:modified>
</cp:coreProperties>
</file>